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45"/>
  </p:notesMasterIdLst>
  <p:handoutMasterIdLst>
    <p:handoutMasterId r:id="rId46"/>
  </p:handoutMasterIdLst>
  <p:sldIdLst>
    <p:sldId id="256" r:id="rId2"/>
    <p:sldId id="287" r:id="rId3"/>
    <p:sldId id="296" r:id="rId4"/>
    <p:sldId id="289" r:id="rId5"/>
    <p:sldId id="291" r:id="rId6"/>
    <p:sldId id="288" r:id="rId7"/>
    <p:sldId id="290" r:id="rId8"/>
    <p:sldId id="293" r:id="rId9"/>
    <p:sldId id="281" r:id="rId10"/>
    <p:sldId id="294" r:id="rId11"/>
    <p:sldId id="295" r:id="rId12"/>
    <p:sldId id="282" r:id="rId13"/>
    <p:sldId id="299" r:id="rId14"/>
    <p:sldId id="300" r:id="rId15"/>
    <p:sldId id="297" r:id="rId16"/>
    <p:sldId id="286" r:id="rId17"/>
    <p:sldId id="301" r:id="rId18"/>
    <p:sldId id="302" r:id="rId19"/>
    <p:sldId id="308" r:id="rId20"/>
    <p:sldId id="303" r:id="rId21"/>
    <p:sldId id="305" r:id="rId22"/>
    <p:sldId id="307" r:id="rId23"/>
    <p:sldId id="306" r:id="rId24"/>
    <p:sldId id="257" r:id="rId25"/>
    <p:sldId id="258" r:id="rId26"/>
    <p:sldId id="265" r:id="rId27"/>
    <p:sldId id="266" r:id="rId28"/>
    <p:sldId id="260" r:id="rId29"/>
    <p:sldId id="309" r:id="rId30"/>
    <p:sldId id="261" r:id="rId31"/>
    <p:sldId id="262" r:id="rId32"/>
    <p:sldId id="263" r:id="rId33"/>
    <p:sldId id="264" r:id="rId34"/>
    <p:sldId id="298" r:id="rId35"/>
    <p:sldId id="267" r:id="rId36"/>
    <p:sldId id="276" r:id="rId37"/>
    <p:sldId id="268" r:id="rId38"/>
    <p:sldId id="269" r:id="rId39"/>
    <p:sldId id="271" r:id="rId40"/>
    <p:sldId id="272" r:id="rId41"/>
    <p:sldId id="273" r:id="rId42"/>
    <p:sldId id="274" r:id="rId43"/>
    <p:sldId id="275" r:id="rId44"/>
  </p:sldIdLst>
  <p:sldSz cx="9144000" cy="6858000" type="screen4x3"/>
  <p:notesSz cx="9928225" cy="6797675"/>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6" d="100"/>
          <a:sy n="76" d="100"/>
        </p:scale>
        <p:origin x="-1206" y="-90"/>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wmf"/><Relationship Id="rId4"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39725"/>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5622925" y="0"/>
            <a:ext cx="4303713" cy="339725"/>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5BB70ABB-13E7-4357-9AD7-0CE5BC87A6F6}" type="datetimeFigureOut">
              <a:rPr lang="zh-CN" altLang="en-US"/>
              <a:pPr>
                <a:defRPr/>
              </a:pPr>
              <a:t>2016-8-16</a:t>
            </a:fld>
            <a:endParaRPr lang="zh-CN" altLang="en-US"/>
          </a:p>
        </p:txBody>
      </p:sp>
      <p:sp>
        <p:nvSpPr>
          <p:cNvPr id="4" name="页脚占位符 3"/>
          <p:cNvSpPr>
            <a:spLocks noGrp="1"/>
          </p:cNvSpPr>
          <p:nvPr>
            <p:ph type="ftr" sz="quarter" idx="2"/>
          </p:nvPr>
        </p:nvSpPr>
        <p:spPr>
          <a:xfrm>
            <a:off x="0" y="6456363"/>
            <a:ext cx="4302125" cy="339725"/>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5622925" y="6456363"/>
            <a:ext cx="4303713" cy="339725"/>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91459C1-4FD7-4A20-B0D7-5B2D39B0976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39725"/>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5622925" y="0"/>
            <a:ext cx="4303713" cy="339725"/>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84E99392-99DE-4530-AE3A-CD0A328B8031}" type="datetimeFigureOut">
              <a:rPr lang="zh-CN" altLang="en-US"/>
              <a:pPr>
                <a:defRPr/>
              </a:pPr>
              <a:t>2016-8-16</a:t>
            </a:fld>
            <a:endParaRPr lang="zh-CN" altLang="en-US"/>
          </a:p>
        </p:txBody>
      </p:sp>
      <p:sp>
        <p:nvSpPr>
          <p:cNvPr id="4" name="幻灯片图像占位符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92188" y="3228975"/>
            <a:ext cx="7943850" cy="3059113"/>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6456363"/>
            <a:ext cx="4302125" cy="339725"/>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5622925" y="6456363"/>
            <a:ext cx="4303713" cy="339725"/>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070ADDBC-4ADB-42EA-B473-7E5EA36634F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bwMode="auto">
          <a:noFill/>
          <a:ln>
            <a:solidFill>
              <a:srgbClr val="000000"/>
            </a:solidFill>
            <a:miter lim="800000"/>
            <a:headEnd/>
            <a:tailEnd/>
          </a:ln>
        </p:spPr>
      </p:sp>
      <p:sp>
        <p:nvSpPr>
          <p:cNvPr id="1638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noFill/>
          <a:ln>
            <a:solidFill>
              <a:srgbClr val="000000"/>
            </a:solidFill>
            <a:miter lim="800000"/>
            <a:headEnd/>
            <a:tailEnd/>
          </a:ln>
        </p:spPr>
      </p:sp>
      <p:sp>
        <p:nvSpPr>
          <p:cNvPr id="358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bwMode="auto">
          <a:noFill/>
          <a:ln>
            <a:solidFill>
              <a:srgbClr val="000000"/>
            </a:solidFill>
            <a:miter lim="800000"/>
            <a:headEnd/>
            <a:tailEnd/>
          </a:ln>
        </p:spPr>
      </p:sp>
      <p:sp>
        <p:nvSpPr>
          <p:cNvPr id="3789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p:cNvSpPr>
          <p:nvPr>
            <p:ph type="sldImg"/>
          </p:nvPr>
        </p:nvSpPr>
        <p:spPr bwMode="auto">
          <a:noFill/>
          <a:ln>
            <a:solidFill>
              <a:srgbClr val="000000"/>
            </a:solidFill>
            <a:miter lim="800000"/>
            <a:headEnd/>
            <a:tailEnd/>
          </a:ln>
        </p:spPr>
      </p:sp>
      <p:sp>
        <p:nvSpPr>
          <p:cNvPr id="3993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p:cNvSpPr>
          <p:nvPr>
            <p:ph type="sldImg"/>
          </p:nvPr>
        </p:nvSpPr>
        <p:spPr bwMode="auto">
          <a:noFill/>
          <a:ln>
            <a:solidFill>
              <a:srgbClr val="000000"/>
            </a:solidFill>
            <a:miter lim="800000"/>
            <a:headEnd/>
            <a:tailEnd/>
          </a:ln>
        </p:spPr>
      </p:sp>
      <p:sp>
        <p:nvSpPr>
          <p:cNvPr id="4198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headEnd/>
            <a:tailEnd/>
          </a:ln>
        </p:spPr>
      </p:sp>
      <p:sp>
        <p:nvSpPr>
          <p:cNvPr id="4403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p:cNvSpPr>
          <p:nvPr>
            <p:ph type="sldImg"/>
          </p:nvPr>
        </p:nvSpPr>
        <p:spPr bwMode="auto">
          <a:noFill/>
          <a:ln>
            <a:solidFill>
              <a:srgbClr val="000000"/>
            </a:solidFill>
            <a:miter lim="800000"/>
            <a:headEnd/>
            <a:tailEnd/>
          </a:ln>
        </p:spPr>
      </p:sp>
      <p:sp>
        <p:nvSpPr>
          <p:cNvPr id="4608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p:cNvSpPr>
          <p:nvPr>
            <p:ph type="sldImg"/>
          </p:nvPr>
        </p:nvSpPr>
        <p:spPr bwMode="auto">
          <a:noFill/>
          <a:ln>
            <a:solidFill>
              <a:srgbClr val="000000"/>
            </a:solidFill>
            <a:miter lim="800000"/>
            <a:headEnd/>
            <a:tailEnd/>
          </a:ln>
        </p:spPr>
      </p:sp>
      <p:sp>
        <p:nvSpPr>
          <p:cNvPr id="481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p:cNvSpPr>
          <p:nvPr>
            <p:ph type="sldImg"/>
          </p:nvPr>
        </p:nvSpPr>
        <p:spPr bwMode="auto">
          <a:noFill/>
          <a:ln>
            <a:solidFill>
              <a:srgbClr val="000000"/>
            </a:solidFill>
            <a:miter lim="800000"/>
            <a:headEnd/>
            <a:tailEnd/>
          </a:ln>
        </p:spPr>
      </p:sp>
      <p:sp>
        <p:nvSpPr>
          <p:cNvPr id="5120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p:cNvSpPr>
          <p:nvPr>
            <p:ph type="sldImg"/>
          </p:nvPr>
        </p:nvSpPr>
        <p:spPr bwMode="auto">
          <a:noFill/>
          <a:ln>
            <a:solidFill>
              <a:srgbClr val="000000"/>
            </a:solidFill>
            <a:miter lim="800000"/>
            <a:headEnd/>
            <a:tailEnd/>
          </a:ln>
        </p:spPr>
      </p:sp>
      <p:sp>
        <p:nvSpPr>
          <p:cNvPr id="5427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TextEdit="1"/>
          </p:cNvSpPr>
          <p:nvPr>
            <p:ph type="sldImg"/>
          </p:nvPr>
        </p:nvSpPr>
        <p:spPr bwMode="auto">
          <a:noFill/>
          <a:ln>
            <a:solidFill>
              <a:srgbClr val="000000"/>
            </a:solidFill>
            <a:miter lim="800000"/>
            <a:headEnd/>
            <a:tailEnd/>
          </a:ln>
        </p:spPr>
      </p:sp>
      <p:sp>
        <p:nvSpPr>
          <p:cNvPr id="563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bwMode="auto">
          <a:noFill/>
          <a:ln>
            <a:solidFill>
              <a:srgbClr val="000000"/>
            </a:solidFill>
            <a:miter lim="800000"/>
            <a:headEnd/>
            <a:tailEnd/>
          </a:ln>
        </p:spPr>
      </p:sp>
      <p:sp>
        <p:nvSpPr>
          <p:cNvPr id="1843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p:cNvSpPr>
          <p:nvPr>
            <p:ph type="sldImg"/>
          </p:nvPr>
        </p:nvSpPr>
        <p:spPr bwMode="auto">
          <a:noFill/>
          <a:ln>
            <a:solidFill>
              <a:srgbClr val="000000"/>
            </a:solidFill>
            <a:miter lim="800000"/>
            <a:headEnd/>
            <a:tailEnd/>
          </a:ln>
        </p:spPr>
      </p:sp>
      <p:sp>
        <p:nvSpPr>
          <p:cNvPr id="5939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p:cNvSpPr>
          <p:nvPr>
            <p:ph type="sldImg"/>
          </p:nvPr>
        </p:nvSpPr>
        <p:spPr bwMode="auto">
          <a:noFill/>
          <a:ln>
            <a:solidFill>
              <a:srgbClr val="000000"/>
            </a:solidFill>
            <a:miter lim="800000"/>
            <a:headEnd/>
            <a:tailEnd/>
          </a:ln>
        </p:spPr>
      </p:sp>
      <p:sp>
        <p:nvSpPr>
          <p:cNvPr id="614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TextEdit="1"/>
          </p:cNvSpPr>
          <p:nvPr>
            <p:ph type="sldImg"/>
          </p:nvPr>
        </p:nvSpPr>
        <p:spPr bwMode="auto">
          <a:noFill/>
          <a:ln>
            <a:solidFill>
              <a:srgbClr val="000000"/>
            </a:solidFill>
            <a:miter lim="800000"/>
            <a:headEnd/>
            <a:tailEnd/>
          </a:ln>
        </p:spPr>
      </p:sp>
      <p:sp>
        <p:nvSpPr>
          <p:cNvPr id="6451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noTextEdit="1"/>
          </p:cNvSpPr>
          <p:nvPr>
            <p:ph type="sldImg"/>
          </p:nvPr>
        </p:nvSpPr>
        <p:spPr bwMode="auto">
          <a:noFill/>
          <a:ln>
            <a:solidFill>
              <a:srgbClr val="000000"/>
            </a:solidFill>
            <a:miter lim="800000"/>
            <a:headEnd/>
            <a:tailEnd/>
          </a:ln>
        </p:spPr>
      </p:sp>
      <p:sp>
        <p:nvSpPr>
          <p:cNvPr id="6656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bwMode="auto">
          <a:noFill/>
          <a:ln>
            <a:solidFill>
              <a:srgbClr val="000000"/>
            </a:solidFill>
            <a:miter lim="800000"/>
            <a:headEnd/>
            <a:tailEnd/>
          </a:ln>
        </p:spPr>
      </p:sp>
      <p:sp>
        <p:nvSpPr>
          <p:cNvPr id="6861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p:cNvSpPr>
            <a:spLocks noGrp="1" noRot="1" noChangeAspect="1"/>
          </p:cNvSpPr>
          <p:nvPr>
            <p:ph type="sldImg"/>
          </p:nvPr>
        </p:nvSpPr>
        <p:spPr bwMode="auto">
          <a:noFill/>
          <a:ln>
            <a:solidFill>
              <a:srgbClr val="000000"/>
            </a:solidFill>
            <a:miter lim="800000"/>
            <a:headEnd/>
            <a:tailEnd/>
          </a:ln>
        </p:spPr>
      </p:sp>
      <p:sp>
        <p:nvSpPr>
          <p:cNvPr id="7065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p:cNvSpPr>
          <p:nvPr>
            <p:ph type="sldImg"/>
          </p:nvPr>
        </p:nvSpPr>
        <p:spPr bwMode="auto">
          <a:noFill/>
          <a:ln>
            <a:solidFill>
              <a:srgbClr val="000000"/>
            </a:solidFill>
            <a:miter lim="800000"/>
            <a:headEnd/>
            <a:tailEnd/>
          </a:ln>
        </p:spPr>
      </p:sp>
      <p:sp>
        <p:nvSpPr>
          <p:cNvPr id="7270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p:cNvSpPr>
          <p:nvPr>
            <p:ph type="sldImg"/>
          </p:nvPr>
        </p:nvSpPr>
        <p:spPr bwMode="auto">
          <a:noFill/>
          <a:ln>
            <a:solidFill>
              <a:srgbClr val="000000"/>
            </a:solidFill>
            <a:miter lim="800000"/>
            <a:headEnd/>
            <a:tailEnd/>
          </a:ln>
        </p:spPr>
      </p:sp>
      <p:sp>
        <p:nvSpPr>
          <p:cNvPr id="7475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p:cNvSpPr>
          <p:nvPr>
            <p:ph type="sldImg"/>
          </p:nvPr>
        </p:nvSpPr>
        <p:spPr bwMode="auto">
          <a:noFill/>
          <a:ln>
            <a:solidFill>
              <a:srgbClr val="000000"/>
            </a:solidFill>
            <a:miter lim="800000"/>
            <a:headEnd/>
            <a:tailEnd/>
          </a:ln>
        </p:spPr>
      </p:sp>
      <p:sp>
        <p:nvSpPr>
          <p:cNvPr id="7680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p:cNvSpPr>
          <p:nvPr>
            <p:ph type="sldImg"/>
          </p:nvPr>
        </p:nvSpPr>
        <p:spPr bwMode="auto">
          <a:noFill/>
          <a:ln>
            <a:solidFill>
              <a:srgbClr val="000000"/>
            </a:solidFill>
            <a:miter lim="800000"/>
            <a:headEnd/>
            <a:tailEnd/>
          </a:ln>
        </p:spPr>
      </p:sp>
      <p:sp>
        <p:nvSpPr>
          <p:cNvPr id="788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bwMode="auto">
          <a:noFill/>
          <a:ln>
            <a:solidFill>
              <a:srgbClr val="000000"/>
            </a:solidFill>
            <a:miter lim="800000"/>
            <a:headEnd/>
            <a:tailEnd/>
          </a:ln>
        </p:spPr>
      </p:sp>
      <p:sp>
        <p:nvSpPr>
          <p:cNvPr id="2048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p:cNvSpPr>
            <a:spLocks noGrp="1" noRot="1" noChangeAspect="1"/>
          </p:cNvSpPr>
          <p:nvPr>
            <p:ph type="sldImg"/>
          </p:nvPr>
        </p:nvSpPr>
        <p:spPr bwMode="auto">
          <a:noFill/>
          <a:ln>
            <a:solidFill>
              <a:srgbClr val="000000"/>
            </a:solidFill>
            <a:miter lim="800000"/>
            <a:headEnd/>
            <a:tailEnd/>
          </a:ln>
        </p:spPr>
      </p:sp>
      <p:sp>
        <p:nvSpPr>
          <p:cNvPr id="8089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bwMode="auto">
          <a:noFill/>
          <a:ln>
            <a:solidFill>
              <a:srgbClr val="000000"/>
            </a:solidFill>
            <a:miter lim="800000"/>
            <a:headEnd/>
            <a:tailEnd/>
          </a:ln>
        </p:spPr>
      </p:sp>
      <p:sp>
        <p:nvSpPr>
          <p:cNvPr id="8294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p:cNvSpPr>
          <p:nvPr>
            <p:ph type="sldImg"/>
          </p:nvPr>
        </p:nvSpPr>
        <p:spPr bwMode="auto">
          <a:noFill/>
          <a:ln>
            <a:solidFill>
              <a:srgbClr val="000000"/>
            </a:solidFill>
            <a:miter lim="800000"/>
            <a:headEnd/>
            <a:tailEnd/>
          </a:ln>
        </p:spPr>
      </p:sp>
      <p:sp>
        <p:nvSpPr>
          <p:cNvPr id="870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图像占位符 1"/>
          <p:cNvSpPr>
            <a:spLocks noGrp="1" noRot="1" noChangeAspect="1"/>
          </p:cNvSpPr>
          <p:nvPr>
            <p:ph type="sldImg"/>
          </p:nvPr>
        </p:nvSpPr>
        <p:spPr bwMode="auto">
          <a:noFill/>
          <a:ln>
            <a:solidFill>
              <a:srgbClr val="000000"/>
            </a:solidFill>
            <a:miter lim="800000"/>
            <a:headEnd/>
            <a:tailEnd/>
          </a:ln>
        </p:spPr>
      </p:sp>
      <p:sp>
        <p:nvSpPr>
          <p:cNvPr id="8909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图像占位符 1"/>
          <p:cNvSpPr>
            <a:spLocks noGrp="1" noRot="1" noChangeAspect="1"/>
          </p:cNvSpPr>
          <p:nvPr>
            <p:ph type="sldImg"/>
          </p:nvPr>
        </p:nvSpPr>
        <p:spPr bwMode="auto">
          <a:noFill/>
          <a:ln>
            <a:solidFill>
              <a:srgbClr val="000000"/>
            </a:solidFill>
            <a:miter lim="800000"/>
            <a:headEnd/>
            <a:tailEnd/>
          </a:ln>
        </p:spPr>
      </p:sp>
      <p:sp>
        <p:nvSpPr>
          <p:cNvPr id="9113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p:cNvSpPr>
          <p:nvPr>
            <p:ph type="sldImg"/>
          </p:nvPr>
        </p:nvSpPr>
        <p:spPr bwMode="auto">
          <a:noFill/>
          <a:ln>
            <a:solidFill>
              <a:srgbClr val="000000"/>
            </a:solidFill>
            <a:miter lim="800000"/>
            <a:headEnd/>
            <a:tailEnd/>
          </a:ln>
        </p:spPr>
      </p:sp>
      <p:sp>
        <p:nvSpPr>
          <p:cNvPr id="9318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p:cNvSpPr>
          <p:nvPr>
            <p:ph type="sldImg"/>
          </p:nvPr>
        </p:nvSpPr>
        <p:spPr bwMode="auto">
          <a:noFill/>
          <a:ln>
            <a:solidFill>
              <a:srgbClr val="000000"/>
            </a:solidFill>
            <a:miter lim="800000"/>
            <a:headEnd/>
            <a:tailEnd/>
          </a:ln>
        </p:spPr>
      </p:sp>
      <p:sp>
        <p:nvSpPr>
          <p:cNvPr id="9523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幻灯片图像占位符 1"/>
          <p:cNvSpPr>
            <a:spLocks noGrp="1" noRot="1" noChangeAspect="1"/>
          </p:cNvSpPr>
          <p:nvPr>
            <p:ph type="sldImg"/>
          </p:nvPr>
        </p:nvSpPr>
        <p:spPr bwMode="auto">
          <a:noFill/>
          <a:ln>
            <a:solidFill>
              <a:srgbClr val="000000"/>
            </a:solidFill>
            <a:miter lim="800000"/>
            <a:headEnd/>
            <a:tailEnd/>
          </a:ln>
        </p:spPr>
      </p:sp>
      <p:sp>
        <p:nvSpPr>
          <p:cNvPr id="9728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图像占位符 1"/>
          <p:cNvSpPr>
            <a:spLocks noGrp="1" noRot="1" noChangeAspect="1"/>
          </p:cNvSpPr>
          <p:nvPr>
            <p:ph type="sldImg"/>
          </p:nvPr>
        </p:nvSpPr>
        <p:spPr bwMode="auto">
          <a:noFill/>
          <a:ln>
            <a:solidFill>
              <a:srgbClr val="000000"/>
            </a:solidFill>
            <a:miter lim="800000"/>
            <a:headEnd/>
            <a:tailEnd/>
          </a:ln>
        </p:spPr>
      </p:sp>
      <p:sp>
        <p:nvSpPr>
          <p:cNvPr id="993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bwMode="auto">
          <a:noFill/>
          <a:ln>
            <a:solidFill>
              <a:srgbClr val="000000"/>
            </a:solidFill>
            <a:miter lim="800000"/>
            <a:headEnd/>
            <a:tailEnd/>
          </a:ln>
        </p:spPr>
      </p:sp>
      <p:sp>
        <p:nvSpPr>
          <p:cNvPr id="225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图像占位符 1"/>
          <p:cNvSpPr>
            <a:spLocks noGrp="1" noRot="1" noChangeAspect="1"/>
          </p:cNvSpPr>
          <p:nvPr>
            <p:ph type="sldImg"/>
          </p:nvPr>
        </p:nvSpPr>
        <p:spPr bwMode="auto">
          <a:noFill/>
          <a:ln>
            <a:solidFill>
              <a:srgbClr val="000000"/>
            </a:solidFill>
            <a:miter lim="800000"/>
            <a:headEnd/>
            <a:tailEnd/>
          </a:ln>
        </p:spPr>
      </p:sp>
      <p:sp>
        <p:nvSpPr>
          <p:cNvPr id="10137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图像占位符 1"/>
          <p:cNvSpPr>
            <a:spLocks noGrp="1" noRot="1" noChangeAspect="1"/>
          </p:cNvSpPr>
          <p:nvPr>
            <p:ph type="sldImg"/>
          </p:nvPr>
        </p:nvSpPr>
        <p:spPr bwMode="auto">
          <a:noFill/>
          <a:ln>
            <a:solidFill>
              <a:srgbClr val="000000"/>
            </a:solidFill>
            <a:miter lim="800000"/>
            <a:headEnd/>
            <a:tailEnd/>
          </a:ln>
        </p:spPr>
      </p:sp>
      <p:sp>
        <p:nvSpPr>
          <p:cNvPr id="10342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1"/>
          <p:cNvSpPr>
            <a:spLocks noGrp="1" noRot="1" noChangeAspect="1"/>
          </p:cNvSpPr>
          <p:nvPr>
            <p:ph type="sldImg"/>
          </p:nvPr>
        </p:nvSpPr>
        <p:spPr bwMode="auto">
          <a:noFill/>
          <a:ln>
            <a:solidFill>
              <a:srgbClr val="000000"/>
            </a:solidFill>
            <a:miter lim="800000"/>
            <a:headEnd/>
            <a:tailEnd/>
          </a:ln>
        </p:spPr>
      </p:sp>
      <p:sp>
        <p:nvSpPr>
          <p:cNvPr id="10547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1"/>
          <p:cNvSpPr>
            <a:spLocks noGrp="1" noRot="1" noChangeAspect="1"/>
          </p:cNvSpPr>
          <p:nvPr>
            <p:ph type="sldImg"/>
          </p:nvPr>
        </p:nvSpPr>
        <p:spPr bwMode="auto">
          <a:noFill/>
          <a:ln>
            <a:solidFill>
              <a:srgbClr val="000000"/>
            </a:solidFill>
            <a:miter lim="800000"/>
            <a:headEnd/>
            <a:tailEnd/>
          </a:ln>
        </p:spPr>
      </p:sp>
      <p:sp>
        <p:nvSpPr>
          <p:cNvPr id="1075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bwMode="auto">
          <a:noFill/>
          <a:ln>
            <a:solidFill>
              <a:srgbClr val="000000"/>
            </a:solidFill>
            <a:miter lim="800000"/>
            <a:headEnd/>
            <a:tailEnd/>
          </a:ln>
        </p:spPr>
      </p:sp>
      <p:sp>
        <p:nvSpPr>
          <p:cNvPr id="2457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bwMode="auto">
          <a:noFill/>
          <a:ln>
            <a:solidFill>
              <a:srgbClr val="000000"/>
            </a:solidFill>
            <a:miter lim="800000"/>
            <a:headEnd/>
            <a:tailEnd/>
          </a:ln>
        </p:spPr>
      </p:sp>
      <p:sp>
        <p:nvSpPr>
          <p:cNvPr id="2662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p:cNvSpPr>
          <p:nvPr>
            <p:ph type="sldImg"/>
          </p:nvPr>
        </p:nvSpPr>
        <p:spPr bwMode="auto">
          <a:noFill/>
          <a:ln>
            <a:solidFill>
              <a:srgbClr val="000000"/>
            </a:solidFill>
            <a:miter lim="800000"/>
            <a:headEnd/>
            <a:tailEnd/>
          </a:ln>
        </p:spPr>
      </p:sp>
      <p:sp>
        <p:nvSpPr>
          <p:cNvPr id="2867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p:cNvSpPr>
          <p:nvPr>
            <p:ph type="sldImg"/>
          </p:nvPr>
        </p:nvSpPr>
        <p:spPr bwMode="auto">
          <a:noFill/>
          <a:ln>
            <a:solidFill>
              <a:srgbClr val="000000"/>
            </a:solidFill>
            <a:miter lim="800000"/>
            <a:headEnd/>
            <a:tailEnd/>
          </a:ln>
        </p:spPr>
      </p:sp>
      <p:sp>
        <p:nvSpPr>
          <p:cNvPr id="3379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F576FDB-6EF5-4F3B-BF9B-1FFB1BD21490}" type="datetime1">
              <a:rPr lang="en-US" altLang="zh-CN"/>
              <a:pPr>
                <a:defRPr/>
              </a:pPr>
              <a:t>8/16/2016</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8BDA9C66-004A-44CF-8B39-1D3168C87F67}" type="slidenum">
              <a:rPr lang="en-US"/>
              <a:pPr>
                <a:defRPr/>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06488A2-11B6-4BA9-AA4B-11777B2FB9A3}" type="datetime1">
              <a:rPr lang="en-US" altLang="zh-CN"/>
              <a:pPr>
                <a:defRPr/>
              </a:pPr>
              <a:t>8/16/2016</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9EADDB4F-8C59-4B36-9F1A-12ADEC32378D}" type="slidenum">
              <a:rPr lang="en-US"/>
              <a:pPr>
                <a:defRPr/>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190C979-C681-4F42-92D8-7E424434F9B2}" type="datetime1">
              <a:rPr lang="en-US" altLang="zh-CN"/>
              <a:pPr>
                <a:defRPr/>
              </a:pPr>
              <a:t>8/16/2016</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0FBE3930-2711-452E-9CB1-ADA783DDE542}" type="slidenum">
              <a:rPr lang="en-US"/>
              <a:pPr>
                <a:defRPr/>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DB00265-B072-4ACF-B51A-F14555F20DBF}" type="datetime1">
              <a:rPr lang="en-US" altLang="zh-CN"/>
              <a:pPr>
                <a:defRPr/>
              </a:pPr>
              <a:t>8/16/2016</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EF504755-E00F-4067-B859-E55C95FDDC7B}" type="slidenum">
              <a:rPr lang="en-US"/>
              <a:pPr>
                <a:defRPr/>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CDFEEA4-2052-4383-A767-B999B7A438A1}" type="datetime1">
              <a:rPr lang="en-US" altLang="zh-CN"/>
              <a:pPr>
                <a:defRPr/>
              </a:pPr>
              <a:t>8/16/2016</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D855FE69-0F7C-4015-9A4D-2A87C1B8B44C}" type="slidenum">
              <a:rPr lang="en-US"/>
              <a:pPr>
                <a:defRPr/>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4094688-7B55-4F86-B4BC-A806628ADB79}" type="datetime1">
              <a:rPr lang="en-US" altLang="zh-CN"/>
              <a:pPr>
                <a:defRPr/>
              </a:pPr>
              <a:t>8/16/2016</a:t>
            </a:fld>
            <a:endParaRPr lang="en-US"/>
          </a:p>
        </p:txBody>
      </p:sp>
      <p:sp>
        <p:nvSpPr>
          <p:cNvPr id="6" name="页脚占位符 4"/>
          <p:cNvSpPr>
            <a:spLocks noGrp="1"/>
          </p:cNvSpPr>
          <p:nvPr>
            <p:ph type="ftr" sz="quarter" idx="11"/>
          </p:nvPr>
        </p:nvSpPr>
        <p:spPr/>
        <p:txBody>
          <a:bodyPr/>
          <a:lstStyle>
            <a:lvl1pPr>
              <a:defRPr/>
            </a:lvl1pPr>
          </a:lstStyle>
          <a:p>
            <a:pPr>
              <a:defRPr/>
            </a:pPr>
            <a:endParaRPr lang="en-US"/>
          </a:p>
        </p:txBody>
      </p:sp>
      <p:sp>
        <p:nvSpPr>
          <p:cNvPr id="7" name="灯片编号占位符 5"/>
          <p:cNvSpPr>
            <a:spLocks noGrp="1"/>
          </p:cNvSpPr>
          <p:nvPr>
            <p:ph type="sldNum" sz="quarter" idx="12"/>
          </p:nvPr>
        </p:nvSpPr>
        <p:spPr/>
        <p:txBody>
          <a:bodyPr/>
          <a:lstStyle>
            <a:lvl1pPr>
              <a:defRPr/>
            </a:lvl1pPr>
          </a:lstStyle>
          <a:p>
            <a:pPr>
              <a:defRPr/>
            </a:pPr>
            <a:fld id="{DED17DB7-D366-4073-BAB2-6E1704CFC858}" type="slidenum">
              <a:rPr lang="en-US"/>
              <a:pPr>
                <a:defRPr/>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0943590-5F1F-4D7C-B8D0-3597DC3FD571}" type="datetime1">
              <a:rPr lang="en-US" altLang="zh-CN"/>
              <a:pPr>
                <a:defRPr/>
              </a:pPr>
              <a:t>8/16/2016</a:t>
            </a:fld>
            <a:endParaRPr lang="en-US"/>
          </a:p>
        </p:txBody>
      </p:sp>
      <p:sp>
        <p:nvSpPr>
          <p:cNvPr id="8" name="页脚占位符 4"/>
          <p:cNvSpPr>
            <a:spLocks noGrp="1"/>
          </p:cNvSpPr>
          <p:nvPr>
            <p:ph type="ftr" sz="quarter" idx="11"/>
          </p:nvPr>
        </p:nvSpPr>
        <p:spPr/>
        <p:txBody>
          <a:bodyPr/>
          <a:lstStyle>
            <a:lvl1pPr>
              <a:defRPr/>
            </a:lvl1pPr>
          </a:lstStyle>
          <a:p>
            <a:pPr>
              <a:defRPr/>
            </a:pPr>
            <a:endParaRPr lang="en-US"/>
          </a:p>
        </p:txBody>
      </p:sp>
      <p:sp>
        <p:nvSpPr>
          <p:cNvPr id="9" name="灯片编号占位符 5"/>
          <p:cNvSpPr>
            <a:spLocks noGrp="1"/>
          </p:cNvSpPr>
          <p:nvPr>
            <p:ph type="sldNum" sz="quarter" idx="12"/>
          </p:nvPr>
        </p:nvSpPr>
        <p:spPr/>
        <p:txBody>
          <a:bodyPr/>
          <a:lstStyle>
            <a:lvl1pPr>
              <a:defRPr/>
            </a:lvl1pPr>
          </a:lstStyle>
          <a:p>
            <a:pPr>
              <a:defRPr/>
            </a:pPr>
            <a:fld id="{FAFF2118-94D4-4274-82C3-D75F60802638}" type="slidenum">
              <a:rPr lang="en-US"/>
              <a:pPr>
                <a:defRPr/>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D4A18CE0-E6FF-419E-9D45-1612C10FBC63}" type="datetime1">
              <a:rPr lang="en-US" altLang="zh-CN"/>
              <a:pPr>
                <a:defRPr/>
              </a:pPr>
              <a:t>8/16/2016</a:t>
            </a:fld>
            <a:endParaRPr lang="en-US"/>
          </a:p>
        </p:txBody>
      </p:sp>
      <p:sp>
        <p:nvSpPr>
          <p:cNvPr id="4" name="页脚占位符 4"/>
          <p:cNvSpPr>
            <a:spLocks noGrp="1"/>
          </p:cNvSpPr>
          <p:nvPr>
            <p:ph type="ftr" sz="quarter" idx="11"/>
          </p:nvPr>
        </p:nvSpPr>
        <p:spPr/>
        <p:txBody>
          <a:bodyPr/>
          <a:lstStyle>
            <a:lvl1pPr>
              <a:defRPr/>
            </a:lvl1pPr>
          </a:lstStyle>
          <a:p>
            <a:pPr>
              <a:defRPr/>
            </a:pPr>
            <a:endParaRPr lang="en-US"/>
          </a:p>
        </p:txBody>
      </p:sp>
      <p:sp>
        <p:nvSpPr>
          <p:cNvPr id="5" name="灯片编号占位符 5"/>
          <p:cNvSpPr>
            <a:spLocks noGrp="1"/>
          </p:cNvSpPr>
          <p:nvPr>
            <p:ph type="sldNum" sz="quarter" idx="12"/>
          </p:nvPr>
        </p:nvSpPr>
        <p:spPr/>
        <p:txBody>
          <a:bodyPr/>
          <a:lstStyle>
            <a:lvl1pPr>
              <a:defRPr/>
            </a:lvl1pPr>
          </a:lstStyle>
          <a:p>
            <a:pPr>
              <a:defRPr/>
            </a:pPr>
            <a:fld id="{D503C4ED-FA36-45BD-90BC-96CC6393AE6C}" type="slidenum">
              <a:rPr lang="en-US"/>
              <a:pPr>
                <a:defRPr/>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8106FEB-ED12-4B58-A8A2-B9A3F7180569}" type="datetime1">
              <a:rPr lang="en-US" altLang="zh-CN"/>
              <a:pPr>
                <a:defRPr/>
              </a:pPr>
              <a:t>8/16/2016</a:t>
            </a:fld>
            <a:endParaRPr lang="en-US"/>
          </a:p>
        </p:txBody>
      </p:sp>
      <p:sp>
        <p:nvSpPr>
          <p:cNvPr id="3" name="页脚占位符 4"/>
          <p:cNvSpPr>
            <a:spLocks noGrp="1"/>
          </p:cNvSpPr>
          <p:nvPr>
            <p:ph type="ftr" sz="quarter" idx="11"/>
          </p:nvPr>
        </p:nvSpPr>
        <p:spPr/>
        <p:txBody>
          <a:bodyPr/>
          <a:lstStyle>
            <a:lvl1pPr>
              <a:defRPr/>
            </a:lvl1pPr>
          </a:lstStyle>
          <a:p>
            <a:pPr>
              <a:defRPr/>
            </a:pPr>
            <a:endParaRPr lang="en-US"/>
          </a:p>
        </p:txBody>
      </p:sp>
      <p:sp>
        <p:nvSpPr>
          <p:cNvPr id="4" name="灯片编号占位符 5"/>
          <p:cNvSpPr>
            <a:spLocks noGrp="1"/>
          </p:cNvSpPr>
          <p:nvPr>
            <p:ph type="sldNum" sz="quarter" idx="12"/>
          </p:nvPr>
        </p:nvSpPr>
        <p:spPr/>
        <p:txBody>
          <a:bodyPr/>
          <a:lstStyle>
            <a:lvl1pPr>
              <a:defRPr/>
            </a:lvl1pPr>
          </a:lstStyle>
          <a:p>
            <a:pPr>
              <a:defRPr/>
            </a:pPr>
            <a:fld id="{005AC93E-5BAF-48C8-B51F-DBF44AD9D7D4}" type="slidenum">
              <a:rPr lang="en-US"/>
              <a:pPr>
                <a:defRPr/>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156F73B-C797-4F3C-95B3-8EC26B300102}" type="datetime1">
              <a:rPr lang="en-US" altLang="zh-CN"/>
              <a:pPr>
                <a:defRPr/>
              </a:pPr>
              <a:t>8/16/2016</a:t>
            </a:fld>
            <a:endParaRPr lang="en-US"/>
          </a:p>
        </p:txBody>
      </p:sp>
      <p:sp>
        <p:nvSpPr>
          <p:cNvPr id="6" name="页脚占位符 4"/>
          <p:cNvSpPr>
            <a:spLocks noGrp="1"/>
          </p:cNvSpPr>
          <p:nvPr>
            <p:ph type="ftr" sz="quarter" idx="11"/>
          </p:nvPr>
        </p:nvSpPr>
        <p:spPr/>
        <p:txBody>
          <a:bodyPr/>
          <a:lstStyle>
            <a:lvl1pPr>
              <a:defRPr/>
            </a:lvl1pPr>
          </a:lstStyle>
          <a:p>
            <a:pPr>
              <a:defRPr/>
            </a:pPr>
            <a:endParaRPr lang="en-US"/>
          </a:p>
        </p:txBody>
      </p:sp>
      <p:sp>
        <p:nvSpPr>
          <p:cNvPr id="7" name="灯片编号占位符 5"/>
          <p:cNvSpPr>
            <a:spLocks noGrp="1"/>
          </p:cNvSpPr>
          <p:nvPr>
            <p:ph type="sldNum" sz="quarter" idx="12"/>
          </p:nvPr>
        </p:nvSpPr>
        <p:spPr/>
        <p:txBody>
          <a:bodyPr/>
          <a:lstStyle>
            <a:lvl1pPr>
              <a:defRPr/>
            </a:lvl1pPr>
          </a:lstStyle>
          <a:p>
            <a:pPr>
              <a:defRPr/>
            </a:pPr>
            <a:fld id="{9C80CC54-61DE-41EB-B3CA-06960C60C29A}" type="slidenum">
              <a:rPr lang="en-US"/>
              <a:pPr>
                <a:defRPr/>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669B1C0-5443-4B96-AF7D-7313B5102C0D}" type="datetime1">
              <a:rPr lang="en-US" altLang="zh-CN"/>
              <a:pPr>
                <a:defRPr/>
              </a:pPr>
              <a:t>8/16/2016</a:t>
            </a:fld>
            <a:endParaRPr lang="en-US"/>
          </a:p>
        </p:txBody>
      </p:sp>
      <p:sp>
        <p:nvSpPr>
          <p:cNvPr id="6" name="页脚占位符 4"/>
          <p:cNvSpPr>
            <a:spLocks noGrp="1"/>
          </p:cNvSpPr>
          <p:nvPr>
            <p:ph type="ftr" sz="quarter" idx="11"/>
          </p:nvPr>
        </p:nvSpPr>
        <p:spPr/>
        <p:txBody>
          <a:bodyPr/>
          <a:lstStyle>
            <a:lvl1pPr>
              <a:defRPr/>
            </a:lvl1pPr>
          </a:lstStyle>
          <a:p>
            <a:pPr>
              <a:defRPr/>
            </a:pPr>
            <a:endParaRPr lang="en-US"/>
          </a:p>
        </p:txBody>
      </p:sp>
      <p:sp>
        <p:nvSpPr>
          <p:cNvPr id="7" name="灯片编号占位符 5"/>
          <p:cNvSpPr>
            <a:spLocks noGrp="1"/>
          </p:cNvSpPr>
          <p:nvPr>
            <p:ph type="sldNum" sz="quarter" idx="12"/>
          </p:nvPr>
        </p:nvSpPr>
        <p:spPr/>
        <p:txBody>
          <a:bodyPr/>
          <a:lstStyle>
            <a:lvl1pPr>
              <a:defRPr/>
            </a:lvl1pPr>
          </a:lstStyle>
          <a:p>
            <a:pPr>
              <a:defRPr/>
            </a:pPr>
            <a:fld id="{78B1313A-9413-4D71-BBD1-D7EA6F09F5D4}" type="slidenum">
              <a:rPr lang="en-US"/>
              <a:pPr>
                <a:defRPr/>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52BBD313-DCF1-4363-AA40-A94EB14ED0EF}" type="datetime1">
              <a:rPr lang="en-US" altLang="zh-CN"/>
              <a:pPr>
                <a:defRPr/>
              </a:pPr>
              <a:t>8/16/2016</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7563F977-0CEB-4644-8B72-BE0FECBB4E9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15" r:id="rId1"/>
    <p:sldLayoutId id="2147483814" r:id="rId2"/>
    <p:sldLayoutId id="2147483813" r:id="rId3"/>
    <p:sldLayoutId id="2147483812" r:id="rId4"/>
    <p:sldLayoutId id="2147483811" r:id="rId5"/>
    <p:sldLayoutId id="2147483810" r:id="rId6"/>
    <p:sldLayoutId id="2147483809" r:id="rId7"/>
    <p:sldLayoutId id="2147483808" r:id="rId8"/>
    <p:sldLayoutId id="2147483807" r:id="rId9"/>
    <p:sldLayoutId id="2147483806" r:id="rId10"/>
    <p:sldLayoutId id="2147483805" r:id="rId11"/>
  </p:sldLayoutIdLst>
  <p:transition spd="slow">
    <p:push dir="u"/>
  </p:transition>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gif"/><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8.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jpeg"/><Relationship Id="rId9"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4.jpeg"/><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gif"/></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9.emf"/></Relationships>
</file>

<file path=ppt/slides/_rels/slide2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7.wmf"/></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ctrTitle"/>
          </p:nvPr>
        </p:nvSpPr>
        <p:spPr/>
        <p:txBody>
          <a:bodyPr/>
          <a:lstStyle/>
          <a:p>
            <a:r>
              <a:rPr lang="en-US" altLang="zh-CN" smtClean="0"/>
              <a:t>SVPWM</a:t>
            </a:r>
            <a:r>
              <a:rPr lang="zh-CN" altLang="en-US" smtClean="0"/>
              <a:t>相关原理及死区补偿</a:t>
            </a:r>
          </a:p>
        </p:txBody>
      </p:sp>
      <p:sp>
        <p:nvSpPr>
          <p:cNvPr id="3" name="副标题 2"/>
          <p:cNvSpPr>
            <a:spLocks noGrp="1"/>
          </p:cNvSpPr>
          <p:nvPr>
            <p:ph type="subTitle" idx="1"/>
          </p:nvPr>
        </p:nvSpPr>
        <p:spPr/>
        <p:txBody>
          <a:bodyPr>
            <a:normAutofit/>
          </a:bodyPr>
          <a:lstStyle/>
          <a:p>
            <a:r>
              <a:rPr lang="en-US" altLang="zh-CN" smtClean="0">
                <a:solidFill>
                  <a:srgbClr val="898989"/>
                </a:solidFill>
              </a:rPr>
              <a:t>Space Vector Pulse Width Modulation </a:t>
            </a:r>
            <a:endParaRPr lang="zh-CN" altLang="en-US" smtClean="0">
              <a:solidFill>
                <a:srgbClr val="898989"/>
              </a:solidFill>
            </a:endParaRPr>
          </a:p>
        </p:txBody>
      </p:sp>
    </p:spTree>
  </p:cSld>
  <p:clrMapOvr>
    <a:masterClrMapping/>
  </p:clrMapOvr>
  <p:transition spd="slow">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8313" y="115888"/>
            <a:ext cx="8229600" cy="706437"/>
          </a:xfrm>
        </p:spPr>
        <p:txBody>
          <a:bodyPr rtlCol="0">
            <a:normAutofit fontScale="90000"/>
          </a:bodyPr>
          <a:lstStyle/>
          <a:p>
            <a:pPr fontAlgn="auto">
              <a:spcAft>
                <a:spcPts val="0"/>
              </a:spcAft>
              <a:defRPr/>
            </a:pPr>
            <a:r>
              <a:rPr lang="en-US" altLang="zh-CN" dirty="0"/>
              <a:t>1.3  </a:t>
            </a:r>
            <a:r>
              <a:rPr lang="zh-CN" altLang="en-US" dirty="0"/>
              <a:t>两相混合式步进电机工作原理</a:t>
            </a:r>
          </a:p>
        </p:txBody>
      </p:sp>
      <p:sp>
        <p:nvSpPr>
          <p:cNvPr id="6" name="内容占位符 5"/>
          <p:cNvSpPr>
            <a:spLocks noGrp="1"/>
          </p:cNvSpPr>
          <p:nvPr>
            <p:ph idx="1"/>
          </p:nvPr>
        </p:nvSpPr>
        <p:spPr>
          <a:xfrm>
            <a:off x="250825" y="3824288"/>
            <a:ext cx="5999163" cy="2844800"/>
          </a:xfrm>
        </p:spPr>
        <p:txBody>
          <a:bodyPr rtlCol="0">
            <a:normAutofit lnSpcReduction="10000"/>
          </a:bodyPr>
          <a:lstStyle/>
          <a:p>
            <a:pPr fontAlgn="auto">
              <a:spcAft>
                <a:spcPts val="0"/>
              </a:spcAft>
              <a:buFont typeface="Arial" pitchFamily="34" charset="0"/>
              <a:buChar char="•"/>
              <a:defRPr/>
            </a:pPr>
            <a:r>
              <a:rPr lang="zh-CN" altLang="en-US" sz="2000" dirty="0" smtClean="0"/>
              <a:t>满步操作方式如左图的动画所示，就是分四步使转子转动一圈，一步转动</a:t>
            </a:r>
            <a:r>
              <a:rPr lang="en-US" altLang="zh-CN" sz="2000" dirty="0" smtClean="0"/>
              <a:t>90</a:t>
            </a:r>
            <a:r>
              <a:rPr lang="zh-CN" altLang="en-US" sz="2000" dirty="0" smtClean="0"/>
              <a:t>度，同时又分为单满步和双满步，四步一个循环。</a:t>
            </a:r>
            <a:endParaRPr lang="en-US" altLang="zh-CN" sz="2000" dirty="0" smtClean="0"/>
          </a:p>
          <a:p>
            <a:pPr fontAlgn="auto">
              <a:spcAft>
                <a:spcPts val="0"/>
              </a:spcAft>
              <a:buFont typeface="Arial" pitchFamily="34" charset="0"/>
              <a:buChar char="•"/>
              <a:defRPr/>
            </a:pPr>
            <a:r>
              <a:rPr lang="zh-CN" altLang="en-US" sz="2000" dirty="0"/>
              <a:t>单</a:t>
            </a:r>
            <a:r>
              <a:rPr lang="zh-CN" altLang="en-US" sz="2000" dirty="0" smtClean="0"/>
              <a:t>满步就是一步只通一相线圈的电，通电波形图如右上角的图所示，各相通电顺序为</a:t>
            </a:r>
            <a:r>
              <a:rPr lang="en-US" altLang="zh-CN" sz="2000" dirty="0" smtClean="0"/>
              <a:t>A</a:t>
            </a:r>
            <a:r>
              <a:rPr lang="en-US" altLang="zh-CN" sz="2000" dirty="0" smtClean="0">
                <a:sym typeface="Wingdings" pitchFamily="2" charset="2"/>
              </a:rPr>
              <a:t>BA’B’A……</a:t>
            </a:r>
            <a:endParaRPr lang="en-US" altLang="zh-CN" sz="2000" dirty="0" smtClean="0"/>
          </a:p>
          <a:p>
            <a:pPr fontAlgn="auto">
              <a:spcAft>
                <a:spcPts val="0"/>
              </a:spcAft>
              <a:buFont typeface="Arial" pitchFamily="34" charset="0"/>
              <a:buChar char="•"/>
              <a:defRPr/>
            </a:pPr>
            <a:r>
              <a:rPr lang="zh-CN" altLang="en-US" sz="2000" dirty="0"/>
              <a:t>双</a:t>
            </a:r>
            <a:r>
              <a:rPr lang="zh-CN" altLang="en-US" sz="2000" dirty="0" smtClean="0"/>
              <a:t>满步就是一步同时通两相线圈的电，通点波形图如右下角的图所示</a:t>
            </a:r>
            <a:r>
              <a:rPr lang="zh-CN" altLang="en-US" sz="2000" dirty="0"/>
              <a:t>通电</a:t>
            </a:r>
            <a:r>
              <a:rPr lang="zh-CN" altLang="en-US" sz="2000" dirty="0" smtClean="0"/>
              <a:t>顺序为</a:t>
            </a:r>
            <a:r>
              <a:rPr lang="en-US" altLang="zh-CN" sz="2000" dirty="0" smtClean="0"/>
              <a:t>AB</a:t>
            </a:r>
            <a:r>
              <a:rPr lang="en-US" altLang="zh-CN" sz="2000" dirty="0" smtClean="0">
                <a:sym typeface="Wingdings" pitchFamily="2" charset="2"/>
              </a:rPr>
              <a:t>BA’A’B’B’AAB……</a:t>
            </a:r>
            <a:endParaRPr lang="zh-CN" altLang="en-US" sz="2000" dirty="0"/>
          </a:p>
        </p:txBody>
      </p:sp>
      <p:pic>
        <p:nvPicPr>
          <p:cNvPr id="34819" name="Picture 3" descr="step-rot"/>
          <p:cNvPicPr>
            <a:picLocks noChangeAspect="1" noChangeArrowheads="1" noCrop="1"/>
          </p:cNvPicPr>
          <p:nvPr/>
        </p:nvPicPr>
        <p:blipFill>
          <a:blip r:embed="rId3"/>
          <a:srcRect/>
          <a:stretch>
            <a:fillRect/>
          </a:stretch>
        </p:blipFill>
        <p:spPr bwMode="auto">
          <a:xfrm>
            <a:off x="971550" y="862013"/>
            <a:ext cx="2376488" cy="2827337"/>
          </a:xfrm>
          <a:prstGeom prst="rect">
            <a:avLst/>
          </a:prstGeom>
          <a:noFill/>
          <a:ln w="9525">
            <a:noFill/>
            <a:miter lim="800000"/>
            <a:headEnd/>
            <a:tailEnd/>
          </a:ln>
        </p:spPr>
      </p:pic>
      <p:pic>
        <p:nvPicPr>
          <p:cNvPr id="34820" name="Picture 2" descr="Stepper Waveforms 1"/>
          <p:cNvPicPr>
            <a:picLocks noChangeAspect="1" noChangeArrowheads="1"/>
          </p:cNvPicPr>
          <p:nvPr/>
        </p:nvPicPr>
        <p:blipFill>
          <a:blip r:embed="rId4"/>
          <a:srcRect/>
          <a:stretch>
            <a:fillRect/>
          </a:stretch>
        </p:blipFill>
        <p:spPr bwMode="auto">
          <a:xfrm>
            <a:off x="6249988" y="1449388"/>
            <a:ext cx="2798762" cy="2374900"/>
          </a:xfrm>
          <a:prstGeom prst="rect">
            <a:avLst/>
          </a:prstGeom>
          <a:noFill/>
          <a:ln w="9525">
            <a:noFill/>
            <a:miter lim="800000"/>
            <a:headEnd/>
            <a:tailEnd/>
          </a:ln>
        </p:spPr>
      </p:pic>
      <p:pic>
        <p:nvPicPr>
          <p:cNvPr id="34821" name="Picture 5" descr="step-fig-3-1"/>
          <p:cNvPicPr>
            <a:picLocks noChangeAspect="1" noChangeArrowheads="1"/>
          </p:cNvPicPr>
          <p:nvPr/>
        </p:nvPicPr>
        <p:blipFill>
          <a:blip r:embed="rId5"/>
          <a:srcRect l="54710" t="9261" r="4597" b="10483"/>
          <a:stretch>
            <a:fillRect/>
          </a:stretch>
        </p:blipFill>
        <p:spPr bwMode="auto">
          <a:xfrm>
            <a:off x="3924300" y="1693863"/>
            <a:ext cx="1981200" cy="1981200"/>
          </a:xfrm>
          <a:prstGeom prst="rect">
            <a:avLst/>
          </a:prstGeom>
          <a:noFill/>
          <a:ln w="9525">
            <a:noFill/>
            <a:miter lim="800000"/>
            <a:headEnd/>
            <a:tailEnd/>
          </a:ln>
        </p:spPr>
      </p:pic>
      <p:sp>
        <p:nvSpPr>
          <p:cNvPr id="34822" name="Text Box 5"/>
          <p:cNvSpPr txBox="1">
            <a:spLocks noChangeArrowheads="1"/>
          </p:cNvSpPr>
          <p:nvPr/>
        </p:nvSpPr>
        <p:spPr bwMode="auto">
          <a:xfrm>
            <a:off x="6473825" y="3414713"/>
            <a:ext cx="2489200" cy="49212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1400" b="1">
                <a:cs typeface="Arial" charset="0"/>
              </a:rPr>
              <a:t>Waveform period is 4 steps</a:t>
            </a:r>
          </a:p>
          <a:p>
            <a:pPr algn="ctr" defTabSz="895350" eaLnBrk="0" hangingPunct="0">
              <a:lnSpc>
                <a:spcPct val="94000"/>
              </a:lnSpc>
            </a:pPr>
            <a:r>
              <a:rPr lang="en-US" altLang="zh-CN" sz="1400" b="1">
                <a:cs typeface="Arial" charset="0"/>
              </a:rPr>
              <a:t>(Full Stepping)</a:t>
            </a:r>
          </a:p>
        </p:txBody>
      </p:sp>
      <p:sp>
        <p:nvSpPr>
          <p:cNvPr id="34823" name="Text Box 11"/>
          <p:cNvSpPr txBox="1">
            <a:spLocks noChangeArrowheads="1"/>
          </p:cNvSpPr>
          <p:nvPr/>
        </p:nvSpPr>
        <p:spPr bwMode="auto">
          <a:xfrm>
            <a:off x="7077075" y="1084263"/>
            <a:ext cx="1497013" cy="37782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2000" b="1">
                <a:solidFill>
                  <a:srgbClr val="CC0000"/>
                </a:solidFill>
                <a:cs typeface="Arial" charset="0"/>
              </a:rPr>
              <a:t>One Phase</a:t>
            </a:r>
          </a:p>
        </p:txBody>
      </p:sp>
      <p:pic>
        <p:nvPicPr>
          <p:cNvPr id="34824" name="Picture 3" descr="Stepper Waveforms 2"/>
          <p:cNvPicPr>
            <a:picLocks noChangeAspect="1" noChangeArrowheads="1"/>
          </p:cNvPicPr>
          <p:nvPr/>
        </p:nvPicPr>
        <p:blipFill>
          <a:blip r:embed="rId6"/>
          <a:srcRect/>
          <a:stretch>
            <a:fillRect/>
          </a:stretch>
        </p:blipFill>
        <p:spPr bwMode="auto">
          <a:xfrm>
            <a:off x="6318250" y="4005263"/>
            <a:ext cx="2798763" cy="2498725"/>
          </a:xfrm>
          <a:prstGeom prst="rect">
            <a:avLst/>
          </a:prstGeom>
          <a:noFill/>
          <a:ln w="9525">
            <a:noFill/>
            <a:miter lim="800000"/>
            <a:headEnd/>
            <a:tailEnd/>
          </a:ln>
        </p:spPr>
      </p:pic>
      <p:sp>
        <p:nvSpPr>
          <p:cNvPr id="34825" name="Text Box 6"/>
          <p:cNvSpPr txBox="1">
            <a:spLocks noChangeArrowheads="1"/>
          </p:cNvSpPr>
          <p:nvPr/>
        </p:nvSpPr>
        <p:spPr bwMode="auto">
          <a:xfrm>
            <a:off x="6588125" y="6308725"/>
            <a:ext cx="2489200" cy="49212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1400" b="1">
                <a:cs typeface="Arial" charset="0"/>
              </a:rPr>
              <a:t>Waveform period is 4 steps</a:t>
            </a:r>
          </a:p>
          <a:p>
            <a:pPr algn="ctr" defTabSz="895350" eaLnBrk="0" hangingPunct="0">
              <a:lnSpc>
                <a:spcPct val="94000"/>
              </a:lnSpc>
            </a:pPr>
            <a:r>
              <a:rPr lang="en-US" altLang="zh-CN" sz="1400" b="1">
                <a:cs typeface="Arial" charset="0"/>
              </a:rPr>
              <a:t>(Full Stepping)</a:t>
            </a:r>
          </a:p>
        </p:txBody>
      </p:sp>
      <p:sp>
        <p:nvSpPr>
          <p:cNvPr id="34826" name="Text Box 12"/>
          <p:cNvSpPr txBox="1">
            <a:spLocks noChangeArrowheads="1"/>
          </p:cNvSpPr>
          <p:nvPr/>
        </p:nvSpPr>
        <p:spPr bwMode="auto">
          <a:xfrm>
            <a:off x="7077075" y="3933825"/>
            <a:ext cx="1511300" cy="37782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2000" b="1">
                <a:solidFill>
                  <a:srgbClr val="CC0000"/>
                </a:solidFill>
                <a:cs typeface="Arial" charset="0"/>
              </a:rPr>
              <a:t>Two Phase</a:t>
            </a: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8313" y="115888"/>
            <a:ext cx="8229600" cy="706437"/>
          </a:xfrm>
        </p:spPr>
        <p:txBody>
          <a:bodyPr rtlCol="0">
            <a:normAutofit fontScale="90000"/>
          </a:bodyPr>
          <a:lstStyle/>
          <a:p>
            <a:pPr fontAlgn="auto">
              <a:spcAft>
                <a:spcPts val="0"/>
              </a:spcAft>
              <a:defRPr/>
            </a:pPr>
            <a:r>
              <a:rPr lang="en-US" altLang="zh-CN" dirty="0"/>
              <a:t>1.3  </a:t>
            </a:r>
            <a:r>
              <a:rPr lang="zh-CN" altLang="en-US" dirty="0"/>
              <a:t>两相混合式步进电机工作原理</a:t>
            </a:r>
          </a:p>
        </p:txBody>
      </p:sp>
      <p:sp>
        <p:nvSpPr>
          <p:cNvPr id="6" name="内容占位符 5"/>
          <p:cNvSpPr>
            <a:spLocks noGrp="1"/>
          </p:cNvSpPr>
          <p:nvPr>
            <p:ph idx="1"/>
          </p:nvPr>
        </p:nvSpPr>
        <p:spPr>
          <a:xfrm>
            <a:off x="179388" y="4652963"/>
            <a:ext cx="6337300" cy="2089150"/>
          </a:xfrm>
        </p:spPr>
        <p:txBody>
          <a:bodyPr rtlCol="0">
            <a:normAutofit/>
          </a:bodyPr>
          <a:lstStyle/>
          <a:p>
            <a:pPr fontAlgn="auto">
              <a:spcAft>
                <a:spcPts val="0"/>
              </a:spcAft>
              <a:buFont typeface="Arial" pitchFamily="34" charset="0"/>
              <a:buChar char="•"/>
              <a:defRPr/>
            </a:pPr>
            <a:r>
              <a:rPr lang="zh-CN" altLang="en-US" sz="2000" dirty="0" smtClean="0"/>
              <a:t>半步操作方式如左边的动画所示，就是以“单相</a:t>
            </a:r>
            <a:r>
              <a:rPr lang="en-US" altLang="zh-CN" sz="2000" dirty="0" smtClean="0"/>
              <a:t>—</a:t>
            </a:r>
            <a:r>
              <a:rPr lang="zh-CN" altLang="en-US" sz="2000" dirty="0" smtClean="0"/>
              <a:t>双相</a:t>
            </a:r>
            <a:r>
              <a:rPr lang="en-US" altLang="zh-CN" sz="2000" dirty="0" smtClean="0"/>
              <a:t>—</a:t>
            </a:r>
            <a:r>
              <a:rPr lang="zh-CN" altLang="en-US" sz="2000" dirty="0" smtClean="0"/>
              <a:t>单相</a:t>
            </a:r>
            <a:r>
              <a:rPr lang="en-US" altLang="zh-CN" sz="2000" dirty="0" smtClean="0"/>
              <a:t>—</a:t>
            </a:r>
            <a:r>
              <a:rPr lang="zh-CN" altLang="en-US" sz="2000" dirty="0" smtClean="0"/>
              <a:t>双相”的通电方式，使转子每一步转动</a:t>
            </a:r>
            <a:r>
              <a:rPr lang="en-US" altLang="zh-CN" sz="2000" dirty="0" smtClean="0"/>
              <a:t>45</a:t>
            </a:r>
            <a:r>
              <a:rPr lang="zh-CN" altLang="en-US" sz="2000" dirty="0" smtClean="0"/>
              <a:t>度角，八步一个循环。</a:t>
            </a:r>
            <a:endParaRPr lang="en-US" altLang="zh-CN" sz="2000" dirty="0" smtClean="0"/>
          </a:p>
          <a:p>
            <a:pPr fontAlgn="auto">
              <a:spcAft>
                <a:spcPts val="0"/>
              </a:spcAft>
              <a:buFont typeface="Arial" pitchFamily="34" charset="0"/>
              <a:buChar char="•"/>
              <a:defRPr/>
            </a:pPr>
            <a:r>
              <a:rPr lang="zh-CN" altLang="en-US" sz="2000" dirty="0" smtClean="0"/>
              <a:t>通电波形图如中间的图所示，分别为</a:t>
            </a:r>
            <a:r>
              <a:rPr lang="en-US" altLang="zh-CN" sz="2000" dirty="0" smtClean="0"/>
              <a:t>A</a:t>
            </a:r>
            <a:r>
              <a:rPr lang="en-US" altLang="zh-CN" sz="2000" dirty="0" smtClean="0">
                <a:sym typeface="Wingdings" pitchFamily="2" charset="2"/>
              </a:rPr>
              <a:t>ABBBA’</a:t>
            </a:r>
          </a:p>
          <a:p>
            <a:pPr marL="0" indent="0" fontAlgn="auto">
              <a:spcAft>
                <a:spcPts val="0"/>
              </a:spcAft>
              <a:buFont typeface="Arial" pitchFamily="34" charset="0"/>
              <a:buNone/>
              <a:defRPr/>
            </a:pPr>
            <a:r>
              <a:rPr lang="en-US" altLang="zh-CN" sz="2000" dirty="0" smtClean="0">
                <a:sym typeface="Wingdings" pitchFamily="2" charset="2"/>
              </a:rPr>
              <a:t>A’A’B’B’B’AA……</a:t>
            </a:r>
            <a:endParaRPr lang="zh-CN" altLang="en-US" sz="2000" dirty="0"/>
          </a:p>
        </p:txBody>
      </p:sp>
      <p:pic>
        <p:nvPicPr>
          <p:cNvPr id="36867" name="Picture 4" descr="Stepper Waveforms 3"/>
          <p:cNvPicPr>
            <a:picLocks noChangeAspect="1" noChangeArrowheads="1"/>
          </p:cNvPicPr>
          <p:nvPr/>
        </p:nvPicPr>
        <p:blipFill>
          <a:blip r:embed="rId3"/>
          <a:srcRect/>
          <a:stretch>
            <a:fillRect/>
          </a:stretch>
        </p:blipFill>
        <p:spPr bwMode="auto">
          <a:xfrm>
            <a:off x="3059113" y="1414463"/>
            <a:ext cx="2798762" cy="2335212"/>
          </a:xfrm>
          <a:prstGeom prst="rect">
            <a:avLst/>
          </a:prstGeom>
          <a:noFill/>
          <a:ln w="9525">
            <a:noFill/>
            <a:miter lim="800000"/>
            <a:headEnd/>
            <a:tailEnd/>
          </a:ln>
        </p:spPr>
      </p:pic>
      <p:sp>
        <p:nvSpPr>
          <p:cNvPr id="36868" name="Text Box 7"/>
          <p:cNvSpPr txBox="1">
            <a:spLocks noChangeArrowheads="1"/>
          </p:cNvSpPr>
          <p:nvPr/>
        </p:nvSpPr>
        <p:spPr bwMode="auto">
          <a:xfrm>
            <a:off x="3214688" y="3651250"/>
            <a:ext cx="2489200" cy="49212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1400" b="1">
                <a:cs typeface="Arial" charset="0"/>
              </a:rPr>
              <a:t>Waveform period is 8 steps</a:t>
            </a:r>
          </a:p>
          <a:p>
            <a:pPr algn="ctr" defTabSz="895350" eaLnBrk="0" hangingPunct="0">
              <a:lnSpc>
                <a:spcPct val="94000"/>
              </a:lnSpc>
            </a:pPr>
            <a:r>
              <a:rPr lang="en-US" altLang="zh-CN" sz="1400" b="1">
                <a:cs typeface="Arial" charset="0"/>
              </a:rPr>
              <a:t>(Half-stepping)</a:t>
            </a:r>
          </a:p>
        </p:txBody>
      </p:sp>
      <p:sp>
        <p:nvSpPr>
          <p:cNvPr id="36869" name="Text Box 13"/>
          <p:cNvSpPr txBox="1">
            <a:spLocks noChangeArrowheads="1"/>
          </p:cNvSpPr>
          <p:nvPr/>
        </p:nvSpPr>
        <p:spPr bwMode="auto">
          <a:xfrm>
            <a:off x="3375025" y="1216025"/>
            <a:ext cx="2089150" cy="37782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2000" b="1">
                <a:solidFill>
                  <a:srgbClr val="CC0000"/>
                </a:solidFill>
                <a:cs typeface="Arial" charset="0"/>
              </a:rPr>
              <a:t>One-Two Phase</a:t>
            </a:r>
          </a:p>
        </p:txBody>
      </p:sp>
      <p:pic>
        <p:nvPicPr>
          <p:cNvPr id="36870" name="Picture 4" descr="step-hrot"/>
          <p:cNvPicPr>
            <a:picLocks noChangeAspect="1" noChangeArrowheads="1" noCrop="1"/>
          </p:cNvPicPr>
          <p:nvPr/>
        </p:nvPicPr>
        <p:blipFill>
          <a:blip r:embed="rId4"/>
          <a:srcRect/>
          <a:stretch>
            <a:fillRect/>
          </a:stretch>
        </p:blipFill>
        <p:spPr bwMode="auto">
          <a:xfrm>
            <a:off x="250825" y="1227138"/>
            <a:ext cx="2592388" cy="3084512"/>
          </a:xfrm>
          <a:prstGeom prst="rect">
            <a:avLst/>
          </a:prstGeom>
          <a:noFill/>
          <a:ln w="9525">
            <a:noFill/>
            <a:miter lim="800000"/>
            <a:headEnd/>
            <a:tailEnd/>
          </a:ln>
        </p:spPr>
      </p:pic>
      <p:pic>
        <p:nvPicPr>
          <p:cNvPr id="36871" name="Picture 6" descr="step-fig-4-1"/>
          <p:cNvPicPr>
            <a:picLocks noChangeAspect="1" noChangeArrowheads="1"/>
          </p:cNvPicPr>
          <p:nvPr/>
        </p:nvPicPr>
        <p:blipFill>
          <a:blip r:embed="rId5"/>
          <a:srcRect l="50017" t="3676" r="4524" b="10768"/>
          <a:stretch>
            <a:fillRect/>
          </a:stretch>
        </p:blipFill>
        <p:spPr bwMode="auto">
          <a:xfrm>
            <a:off x="6372225" y="1139825"/>
            <a:ext cx="2057400" cy="3657600"/>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5"/>
          <p:cNvPicPr>
            <a:picLocks noChangeAspect="1" noChangeArrowheads="1"/>
          </p:cNvPicPr>
          <p:nvPr/>
        </p:nvPicPr>
        <p:blipFill>
          <a:blip r:embed="rId3"/>
          <a:srcRect/>
          <a:stretch>
            <a:fillRect/>
          </a:stretch>
        </p:blipFill>
        <p:spPr bwMode="auto">
          <a:xfrm rot="7228835">
            <a:off x="5846763" y="1555750"/>
            <a:ext cx="2909887" cy="2271713"/>
          </a:xfrm>
          <a:prstGeom prst="rect">
            <a:avLst/>
          </a:prstGeom>
          <a:noFill/>
          <a:ln w="9525">
            <a:noFill/>
            <a:miter lim="800000"/>
            <a:headEnd/>
            <a:tailEnd/>
          </a:ln>
        </p:spPr>
      </p:pic>
      <p:sp>
        <p:nvSpPr>
          <p:cNvPr id="2" name="标题 1"/>
          <p:cNvSpPr>
            <a:spLocks noGrp="1"/>
          </p:cNvSpPr>
          <p:nvPr>
            <p:ph type="title"/>
          </p:nvPr>
        </p:nvSpPr>
        <p:spPr>
          <a:xfrm>
            <a:off x="457200" y="152400"/>
            <a:ext cx="8229600" cy="828675"/>
          </a:xfrm>
        </p:spPr>
        <p:txBody>
          <a:bodyPr rtlCol="0">
            <a:normAutofit fontScale="90000"/>
          </a:bodyPr>
          <a:lstStyle/>
          <a:p>
            <a:pPr fontAlgn="auto">
              <a:spcAft>
                <a:spcPts val="0"/>
              </a:spcAft>
              <a:defRPr/>
            </a:pPr>
            <a:r>
              <a:rPr lang="en-US" altLang="zh-CN" dirty="0" smtClean="0"/>
              <a:t>1.4  </a:t>
            </a:r>
            <a:r>
              <a:rPr lang="zh-CN" altLang="en-US" dirty="0" smtClean="0"/>
              <a:t>永磁同步电机结构及工作原理</a:t>
            </a:r>
            <a:endParaRPr lang="zh-CN" altLang="en-US" dirty="0"/>
          </a:p>
        </p:txBody>
      </p:sp>
      <p:sp>
        <p:nvSpPr>
          <p:cNvPr id="38915" name="内容占位符 2"/>
          <p:cNvSpPr>
            <a:spLocks noGrp="1"/>
          </p:cNvSpPr>
          <p:nvPr>
            <p:ph sz="half" idx="1"/>
          </p:nvPr>
        </p:nvSpPr>
        <p:spPr>
          <a:xfrm>
            <a:off x="107950" y="3779838"/>
            <a:ext cx="3384550" cy="2817812"/>
          </a:xfrm>
        </p:spPr>
        <p:txBody>
          <a:bodyPr/>
          <a:lstStyle/>
          <a:p>
            <a:r>
              <a:rPr lang="zh-CN" altLang="en-US" sz="2000" smtClean="0"/>
              <a:t>定子绕组一般制成多相（三、四、五相不等），通常为三相绕组。三相绕组沿定子铁心对称分布，在空间互差</a:t>
            </a:r>
            <a:r>
              <a:rPr lang="en-US" altLang="zh-CN" sz="2000" smtClean="0"/>
              <a:t>120</a:t>
            </a:r>
            <a:r>
              <a:rPr lang="zh-CN" altLang="en-US" sz="2000" smtClean="0"/>
              <a:t>度电角度，通入三相交流电时，产生旋转磁场。</a:t>
            </a:r>
          </a:p>
          <a:p>
            <a:endParaRPr lang="zh-CN" altLang="en-US" sz="2000" smtClean="0"/>
          </a:p>
        </p:txBody>
      </p:sp>
      <p:pic>
        <p:nvPicPr>
          <p:cNvPr id="38916" name="Picture 3"/>
          <p:cNvPicPr>
            <a:picLocks noChangeAspect="1" noChangeArrowheads="1"/>
          </p:cNvPicPr>
          <p:nvPr/>
        </p:nvPicPr>
        <p:blipFill>
          <a:blip r:embed="rId3"/>
          <a:srcRect/>
          <a:stretch>
            <a:fillRect/>
          </a:stretch>
        </p:blipFill>
        <p:spPr bwMode="auto">
          <a:xfrm rot="-7703718">
            <a:off x="2909888" y="1412875"/>
            <a:ext cx="2909887" cy="2271713"/>
          </a:xfrm>
          <a:prstGeom prst="rect">
            <a:avLst/>
          </a:prstGeom>
          <a:noFill/>
          <a:ln w="9525">
            <a:noFill/>
            <a:miter lim="800000"/>
            <a:headEnd/>
            <a:tailEnd/>
          </a:ln>
        </p:spPr>
      </p:pic>
      <p:pic>
        <p:nvPicPr>
          <p:cNvPr id="38917" name="Picture 4"/>
          <p:cNvPicPr>
            <a:picLocks noChangeAspect="1" noChangeArrowheads="1"/>
          </p:cNvPicPr>
          <p:nvPr/>
        </p:nvPicPr>
        <p:blipFill>
          <a:blip r:embed="rId3"/>
          <a:srcRect/>
          <a:stretch>
            <a:fillRect/>
          </a:stretch>
        </p:blipFill>
        <p:spPr bwMode="auto">
          <a:xfrm>
            <a:off x="15875" y="1412875"/>
            <a:ext cx="2909888" cy="2271713"/>
          </a:xfrm>
          <a:prstGeom prst="rect">
            <a:avLst/>
          </a:prstGeom>
          <a:noFill/>
          <a:ln w="9525">
            <a:noFill/>
            <a:miter lim="800000"/>
            <a:headEnd/>
            <a:tailEnd/>
          </a:ln>
        </p:spPr>
      </p:pic>
      <p:sp>
        <p:nvSpPr>
          <p:cNvPr id="38918" name="Text Box 7"/>
          <p:cNvSpPr txBox="1">
            <a:spLocks noChangeArrowheads="1"/>
          </p:cNvSpPr>
          <p:nvPr/>
        </p:nvSpPr>
        <p:spPr bwMode="auto">
          <a:xfrm>
            <a:off x="3871913" y="1035050"/>
            <a:ext cx="1187450" cy="377825"/>
          </a:xfrm>
          <a:prstGeom prst="rect">
            <a:avLst/>
          </a:prstGeom>
          <a:noFill/>
          <a:ln w="9525">
            <a:noFill/>
            <a:miter lim="800000"/>
            <a:headEnd/>
            <a:tailEnd/>
          </a:ln>
        </p:spPr>
        <p:txBody>
          <a:bodyPr wrap="none">
            <a:spAutoFit/>
          </a:bodyPr>
          <a:lstStyle/>
          <a:p>
            <a:pPr eaLnBrk="0" hangingPunct="0">
              <a:lnSpc>
                <a:spcPct val="94000"/>
              </a:lnSpc>
            </a:pPr>
            <a:r>
              <a:rPr lang="en-US" altLang="zh-CN" sz="2000" b="1">
                <a:solidFill>
                  <a:srgbClr val="0000CC"/>
                </a:solidFill>
                <a:cs typeface="Arial" charset="0"/>
              </a:rPr>
              <a:t>Phase B</a:t>
            </a:r>
          </a:p>
        </p:txBody>
      </p:sp>
      <p:sp>
        <p:nvSpPr>
          <p:cNvPr id="38919" name="Text Box 6"/>
          <p:cNvSpPr txBox="1">
            <a:spLocks noChangeArrowheads="1"/>
          </p:cNvSpPr>
          <p:nvPr/>
        </p:nvSpPr>
        <p:spPr bwMode="auto">
          <a:xfrm>
            <a:off x="736600" y="1035050"/>
            <a:ext cx="1187450" cy="377825"/>
          </a:xfrm>
          <a:prstGeom prst="rect">
            <a:avLst/>
          </a:prstGeom>
          <a:noFill/>
          <a:ln w="9525">
            <a:noFill/>
            <a:miter lim="800000"/>
            <a:headEnd/>
            <a:tailEnd/>
          </a:ln>
        </p:spPr>
        <p:txBody>
          <a:bodyPr wrap="none">
            <a:spAutoFit/>
          </a:bodyPr>
          <a:lstStyle/>
          <a:p>
            <a:pPr eaLnBrk="0" hangingPunct="0">
              <a:lnSpc>
                <a:spcPct val="94000"/>
              </a:lnSpc>
            </a:pPr>
            <a:r>
              <a:rPr lang="en-US" altLang="zh-CN" sz="2000" b="1">
                <a:solidFill>
                  <a:srgbClr val="0000CC"/>
                </a:solidFill>
                <a:cs typeface="Arial" charset="0"/>
              </a:rPr>
              <a:t>Phase A</a:t>
            </a:r>
          </a:p>
        </p:txBody>
      </p:sp>
      <p:sp>
        <p:nvSpPr>
          <p:cNvPr id="38920" name="Text Box 8"/>
          <p:cNvSpPr txBox="1">
            <a:spLocks noChangeArrowheads="1"/>
          </p:cNvSpPr>
          <p:nvPr/>
        </p:nvSpPr>
        <p:spPr bwMode="auto">
          <a:xfrm>
            <a:off x="6824663" y="1017588"/>
            <a:ext cx="1187450" cy="377825"/>
          </a:xfrm>
          <a:prstGeom prst="rect">
            <a:avLst/>
          </a:prstGeom>
          <a:noFill/>
          <a:ln w="9525">
            <a:noFill/>
            <a:miter lim="800000"/>
            <a:headEnd/>
            <a:tailEnd/>
          </a:ln>
        </p:spPr>
        <p:txBody>
          <a:bodyPr wrap="none">
            <a:spAutoFit/>
          </a:bodyPr>
          <a:lstStyle/>
          <a:p>
            <a:pPr eaLnBrk="0" hangingPunct="0">
              <a:lnSpc>
                <a:spcPct val="94000"/>
              </a:lnSpc>
            </a:pPr>
            <a:r>
              <a:rPr lang="en-US" altLang="zh-CN" sz="2000" b="1">
                <a:solidFill>
                  <a:srgbClr val="0000CC"/>
                </a:solidFill>
                <a:cs typeface="Arial" charset="0"/>
              </a:rPr>
              <a:t>Phase C</a:t>
            </a:r>
          </a:p>
        </p:txBody>
      </p:sp>
      <p:pic>
        <p:nvPicPr>
          <p:cNvPr id="38921" name="Picture 9" descr="DSC01931"/>
          <p:cNvPicPr>
            <a:picLocks noChangeAspect="1" noChangeArrowheads="1"/>
          </p:cNvPicPr>
          <p:nvPr/>
        </p:nvPicPr>
        <p:blipFill>
          <a:blip r:embed="rId4"/>
          <a:srcRect/>
          <a:stretch>
            <a:fillRect/>
          </a:stretch>
        </p:blipFill>
        <p:spPr bwMode="auto">
          <a:xfrm>
            <a:off x="3598863" y="4283075"/>
            <a:ext cx="2573337" cy="1930400"/>
          </a:xfrm>
          <a:prstGeom prst="rect">
            <a:avLst/>
          </a:prstGeom>
          <a:noFill/>
          <a:ln w="9525">
            <a:noFill/>
            <a:miter lim="800000"/>
            <a:headEnd/>
            <a:tailEnd/>
          </a:ln>
        </p:spPr>
      </p:pic>
      <p:sp>
        <p:nvSpPr>
          <p:cNvPr id="38922" name="Line 10"/>
          <p:cNvSpPr>
            <a:spLocks noChangeShapeType="1"/>
          </p:cNvSpPr>
          <p:nvPr/>
        </p:nvSpPr>
        <p:spPr bwMode="auto">
          <a:xfrm>
            <a:off x="4840288" y="5065713"/>
            <a:ext cx="1539875" cy="0"/>
          </a:xfrm>
          <a:prstGeom prst="line">
            <a:avLst/>
          </a:prstGeom>
          <a:noFill/>
          <a:ln w="38100">
            <a:solidFill>
              <a:srgbClr val="0000FF"/>
            </a:solidFill>
            <a:round/>
            <a:headEnd/>
            <a:tailEnd type="triangle" w="med" len="med"/>
          </a:ln>
        </p:spPr>
        <p:txBody>
          <a:bodyPr/>
          <a:lstStyle/>
          <a:p>
            <a:endParaRPr lang="zh-CN" altLang="en-US"/>
          </a:p>
        </p:txBody>
      </p:sp>
      <p:sp>
        <p:nvSpPr>
          <p:cNvPr id="38923" name="Line 11"/>
          <p:cNvSpPr>
            <a:spLocks noChangeShapeType="1"/>
          </p:cNvSpPr>
          <p:nvPr/>
        </p:nvSpPr>
        <p:spPr bwMode="auto">
          <a:xfrm flipH="1" flipV="1">
            <a:off x="3919538" y="3943350"/>
            <a:ext cx="920750" cy="1122363"/>
          </a:xfrm>
          <a:prstGeom prst="line">
            <a:avLst/>
          </a:prstGeom>
          <a:noFill/>
          <a:ln w="38100">
            <a:solidFill>
              <a:srgbClr val="0000FF"/>
            </a:solidFill>
            <a:round/>
            <a:headEnd/>
            <a:tailEnd type="triangle" w="med" len="med"/>
          </a:ln>
        </p:spPr>
        <p:txBody>
          <a:bodyPr/>
          <a:lstStyle/>
          <a:p>
            <a:endParaRPr lang="zh-CN" altLang="en-US"/>
          </a:p>
        </p:txBody>
      </p:sp>
      <p:sp>
        <p:nvSpPr>
          <p:cNvPr id="38924" name="Line 12"/>
          <p:cNvSpPr>
            <a:spLocks noChangeShapeType="1"/>
          </p:cNvSpPr>
          <p:nvPr/>
        </p:nvSpPr>
        <p:spPr bwMode="auto">
          <a:xfrm flipH="1">
            <a:off x="4124325" y="5067300"/>
            <a:ext cx="717550" cy="1193800"/>
          </a:xfrm>
          <a:prstGeom prst="line">
            <a:avLst/>
          </a:prstGeom>
          <a:noFill/>
          <a:ln w="38100">
            <a:solidFill>
              <a:srgbClr val="0000FF"/>
            </a:solidFill>
            <a:round/>
            <a:headEnd/>
            <a:tailEnd type="triangle" w="med" len="med"/>
          </a:ln>
        </p:spPr>
        <p:txBody>
          <a:bodyPr/>
          <a:lstStyle/>
          <a:p>
            <a:endParaRPr lang="zh-CN" altLang="en-US"/>
          </a:p>
        </p:txBody>
      </p:sp>
      <p:sp>
        <p:nvSpPr>
          <p:cNvPr id="38925" name="Text Box 13"/>
          <p:cNvSpPr txBox="1">
            <a:spLocks noChangeArrowheads="1"/>
          </p:cNvSpPr>
          <p:nvPr/>
        </p:nvSpPr>
        <p:spPr bwMode="auto">
          <a:xfrm>
            <a:off x="6380163" y="4921250"/>
            <a:ext cx="312737" cy="292100"/>
          </a:xfrm>
          <a:prstGeom prst="rect">
            <a:avLst/>
          </a:prstGeom>
          <a:noFill/>
          <a:ln w="9525">
            <a:noFill/>
            <a:miter lim="800000"/>
            <a:headEnd/>
            <a:tailEnd/>
          </a:ln>
        </p:spPr>
        <p:txBody>
          <a:bodyPr wrap="none">
            <a:spAutoFit/>
          </a:bodyPr>
          <a:lstStyle/>
          <a:p>
            <a:pPr eaLnBrk="0" hangingPunct="0">
              <a:lnSpc>
                <a:spcPct val="94000"/>
              </a:lnSpc>
            </a:pPr>
            <a:r>
              <a:rPr lang="en-US" altLang="zh-CN" sz="1400" b="1">
                <a:cs typeface="Arial" charset="0"/>
              </a:rPr>
              <a:t>A</a:t>
            </a:r>
          </a:p>
        </p:txBody>
      </p:sp>
      <p:sp>
        <p:nvSpPr>
          <p:cNvPr id="38926" name="Text Box 14"/>
          <p:cNvSpPr txBox="1">
            <a:spLocks noChangeArrowheads="1"/>
          </p:cNvSpPr>
          <p:nvPr/>
        </p:nvSpPr>
        <p:spPr bwMode="auto">
          <a:xfrm>
            <a:off x="3670300" y="3651250"/>
            <a:ext cx="312738" cy="292100"/>
          </a:xfrm>
          <a:prstGeom prst="rect">
            <a:avLst/>
          </a:prstGeom>
          <a:noFill/>
          <a:ln w="9525">
            <a:noFill/>
            <a:miter lim="800000"/>
            <a:headEnd/>
            <a:tailEnd/>
          </a:ln>
        </p:spPr>
        <p:txBody>
          <a:bodyPr wrap="none">
            <a:spAutoFit/>
          </a:bodyPr>
          <a:lstStyle/>
          <a:p>
            <a:pPr eaLnBrk="0" hangingPunct="0">
              <a:lnSpc>
                <a:spcPct val="94000"/>
              </a:lnSpc>
            </a:pPr>
            <a:r>
              <a:rPr lang="en-US" altLang="zh-CN" sz="1400" b="1">
                <a:cs typeface="Arial" charset="0"/>
              </a:rPr>
              <a:t>B</a:t>
            </a:r>
          </a:p>
        </p:txBody>
      </p:sp>
      <p:sp>
        <p:nvSpPr>
          <p:cNvPr id="38927" name="Text Box 15"/>
          <p:cNvSpPr txBox="1">
            <a:spLocks noChangeArrowheads="1"/>
          </p:cNvSpPr>
          <p:nvPr/>
        </p:nvSpPr>
        <p:spPr bwMode="auto">
          <a:xfrm>
            <a:off x="3919538" y="6275388"/>
            <a:ext cx="312737" cy="292100"/>
          </a:xfrm>
          <a:prstGeom prst="rect">
            <a:avLst/>
          </a:prstGeom>
          <a:noFill/>
          <a:ln w="9525">
            <a:noFill/>
            <a:miter lim="800000"/>
            <a:headEnd/>
            <a:tailEnd/>
          </a:ln>
        </p:spPr>
        <p:txBody>
          <a:bodyPr wrap="none">
            <a:spAutoFit/>
          </a:bodyPr>
          <a:lstStyle/>
          <a:p>
            <a:pPr eaLnBrk="0" hangingPunct="0">
              <a:lnSpc>
                <a:spcPct val="94000"/>
              </a:lnSpc>
            </a:pPr>
            <a:r>
              <a:rPr lang="en-US" altLang="zh-CN" sz="1400" b="1">
                <a:cs typeface="Arial" charset="0"/>
              </a:rPr>
              <a:t>C</a:t>
            </a:r>
          </a:p>
        </p:txBody>
      </p:sp>
      <p:pic>
        <p:nvPicPr>
          <p:cNvPr id="38928" name="Picture 11" descr="MOTORBLACIMG"/>
          <p:cNvPicPr>
            <a:picLocks noChangeAspect="1" noChangeArrowheads="1" noCrop="1"/>
          </p:cNvPicPr>
          <p:nvPr/>
        </p:nvPicPr>
        <p:blipFill>
          <a:blip r:embed="rId5"/>
          <a:srcRect/>
          <a:stretch>
            <a:fillRect/>
          </a:stretch>
        </p:blipFill>
        <p:spPr bwMode="auto">
          <a:xfrm flipH="1">
            <a:off x="6789738" y="4665663"/>
            <a:ext cx="1604962" cy="1604962"/>
          </a:xfrm>
          <a:prstGeom prst="rect">
            <a:avLst/>
          </a:prstGeom>
          <a:noFill/>
          <a:ln w="9525">
            <a:noFill/>
            <a:miter lim="800000"/>
            <a:headEnd/>
            <a:tailEnd/>
          </a:ln>
        </p:spPr>
      </p:pic>
      <p:sp>
        <p:nvSpPr>
          <p:cNvPr id="38929" name="Oval 12"/>
          <p:cNvSpPr>
            <a:spLocks noChangeArrowheads="1"/>
          </p:cNvSpPr>
          <p:nvPr/>
        </p:nvSpPr>
        <p:spPr bwMode="auto">
          <a:xfrm>
            <a:off x="7126288" y="5003800"/>
            <a:ext cx="927100" cy="927100"/>
          </a:xfrm>
          <a:prstGeom prst="ellipse">
            <a:avLst/>
          </a:prstGeom>
          <a:solidFill>
            <a:schemeClr val="bg1"/>
          </a:solidFill>
          <a:ln w="9525">
            <a:noFill/>
            <a:round/>
            <a:headEnd/>
            <a:tailEnd/>
          </a:ln>
        </p:spPr>
        <p:txBody>
          <a:bodyPr wrap="none" anchor="ctr">
            <a:spAutoFit/>
          </a:bodyPr>
          <a:lstStyle/>
          <a:p>
            <a:pPr algn="ctr" eaLnBrk="0" hangingPunct="0">
              <a:lnSpc>
                <a:spcPct val="94000"/>
              </a:lnSpc>
            </a:pPr>
            <a:endParaRPr lang="zh-CN" altLang="zh-CN">
              <a:latin typeface="Calibri" pitchFamily="34" charset="0"/>
            </a:endParaRP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95288" y="0"/>
            <a:ext cx="8229600" cy="615950"/>
          </a:xfrm>
        </p:spPr>
        <p:txBody>
          <a:bodyPr rtlCol="0">
            <a:normAutofit fontScale="90000"/>
          </a:bodyPr>
          <a:lstStyle/>
          <a:p>
            <a:pPr fontAlgn="auto">
              <a:spcAft>
                <a:spcPts val="0"/>
              </a:spcAft>
              <a:defRPr/>
            </a:pPr>
            <a:r>
              <a:rPr lang="en-US" altLang="zh-CN" dirty="0"/>
              <a:t>1.4  </a:t>
            </a:r>
            <a:r>
              <a:rPr lang="zh-CN" altLang="en-US" dirty="0"/>
              <a:t>永磁同步电机结构及工作原理</a:t>
            </a:r>
          </a:p>
        </p:txBody>
      </p:sp>
      <p:pic>
        <p:nvPicPr>
          <p:cNvPr id="40962" name="Picture 6" descr="abcvec"/>
          <p:cNvPicPr>
            <a:picLocks noChangeAspect="1" noChangeArrowheads="1" noCrop="1"/>
          </p:cNvPicPr>
          <p:nvPr/>
        </p:nvPicPr>
        <p:blipFill>
          <a:blip r:embed="rId3"/>
          <a:srcRect/>
          <a:stretch>
            <a:fillRect/>
          </a:stretch>
        </p:blipFill>
        <p:spPr bwMode="auto">
          <a:xfrm>
            <a:off x="238125" y="2878138"/>
            <a:ext cx="8705850" cy="3979862"/>
          </a:xfrm>
          <a:prstGeom prst="rect">
            <a:avLst/>
          </a:prstGeom>
          <a:noFill/>
          <a:ln w="9525">
            <a:noFill/>
            <a:miter lim="800000"/>
            <a:headEnd/>
            <a:tailEnd/>
          </a:ln>
        </p:spPr>
      </p:pic>
      <p:sp>
        <p:nvSpPr>
          <p:cNvPr id="40963" name="内容占位符 5"/>
          <p:cNvSpPr>
            <a:spLocks noGrp="1"/>
          </p:cNvSpPr>
          <p:nvPr>
            <p:ph idx="1"/>
          </p:nvPr>
        </p:nvSpPr>
        <p:spPr>
          <a:xfrm>
            <a:off x="179388" y="692150"/>
            <a:ext cx="8877300" cy="2520950"/>
          </a:xfrm>
        </p:spPr>
        <p:txBody>
          <a:bodyPr/>
          <a:lstStyle/>
          <a:p>
            <a:r>
              <a:rPr lang="zh-CN" altLang="en-US" sz="1600" smtClean="0"/>
              <a:t>这一部分可以说是</a:t>
            </a:r>
            <a:r>
              <a:rPr lang="zh-CN" altLang="en-US" sz="1600" smtClean="0">
                <a:solidFill>
                  <a:srgbClr val="FF0000"/>
                </a:solidFill>
              </a:rPr>
              <a:t>非常重要</a:t>
            </a:r>
            <a:r>
              <a:rPr lang="zh-CN" altLang="en-US" sz="1600" smtClean="0"/>
              <a:t>的，从下图动画中我们可以看到通向定子绕组的三相交流电相互影响，并产生一个旋转磁场。</a:t>
            </a:r>
            <a:endParaRPr lang="en-US" altLang="zh-CN" sz="1600" smtClean="0"/>
          </a:p>
          <a:p>
            <a:r>
              <a:rPr lang="zh-CN" altLang="en-US" sz="1600" smtClean="0"/>
              <a:t>并且，我们同时将三相定子绕组各自通以交流电后的效果图（空间相差</a:t>
            </a:r>
            <a:r>
              <a:rPr lang="en-US" altLang="zh-CN" sz="1600" smtClean="0"/>
              <a:t>120</a:t>
            </a:r>
            <a:r>
              <a:rPr lang="zh-CN" altLang="en-US" sz="1600" smtClean="0"/>
              <a:t>度）和三相正弦交流电（相位相差</a:t>
            </a:r>
            <a:r>
              <a:rPr lang="en-US" altLang="zh-CN" sz="1600" smtClean="0"/>
              <a:t>120</a:t>
            </a:r>
            <a:r>
              <a:rPr lang="zh-CN" altLang="en-US" sz="1600" smtClean="0"/>
              <a:t>度）的效果图给展现了出来。</a:t>
            </a:r>
            <a:endParaRPr lang="en-US" altLang="zh-CN" sz="1600" smtClean="0"/>
          </a:p>
          <a:p>
            <a:r>
              <a:rPr lang="zh-CN" altLang="en-US" sz="1600" smtClean="0"/>
              <a:t>从动画中，我们可以看到三相绕组各自产生的电磁矢量</a:t>
            </a:r>
            <a:r>
              <a:rPr lang="zh-CN" altLang="en-US" sz="1600" smtClean="0">
                <a:solidFill>
                  <a:srgbClr val="FF0000"/>
                </a:solidFill>
              </a:rPr>
              <a:t>随着</a:t>
            </a:r>
            <a:r>
              <a:rPr lang="zh-CN" altLang="en-US" sz="1600" smtClean="0"/>
              <a:t>各自电流随正弦波向前跳变的过程中</a:t>
            </a:r>
            <a:r>
              <a:rPr lang="zh-CN" altLang="en-US" sz="1600" smtClean="0">
                <a:solidFill>
                  <a:srgbClr val="FF0000"/>
                </a:solidFill>
              </a:rPr>
              <a:t>做同步变化</a:t>
            </a:r>
            <a:r>
              <a:rPr lang="zh-CN" altLang="en-US" sz="1600" smtClean="0"/>
              <a:t>。</a:t>
            </a:r>
            <a:endParaRPr lang="en-US" altLang="zh-CN" sz="1600" smtClean="0"/>
          </a:p>
          <a:p>
            <a:r>
              <a:rPr lang="zh-CN" altLang="en-US" sz="1600" smtClean="0"/>
              <a:t>从右下角的动画中，我们可以看到，如果我们把这三个随电流变化的电磁矢量相加在一起，那么将会同步合成一个旋转的电磁矢量，也就是我们的定子磁链，并且这个电磁矢量的幅值时刻保持不变，如动画中的粉红色矢量所示。</a:t>
            </a:r>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41325" y="260350"/>
            <a:ext cx="8229600" cy="615950"/>
          </a:xfrm>
        </p:spPr>
        <p:txBody>
          <a:bodyPr rtlCol="0">
            <a:normAutofit fontScale="90000"/>
          </a:bodyPr>
          <a:lstStyle/>
          <a:p>
            <a:pPr fontAlgn="auto">
              <a:spcAft>
                <a:spcPts val="0"/>
              </a:spcAft>
              <a:defRPr/>
            </a:pPr>
            <a:r>
              <a:rPr lang="en-US" altLang="zh-CN" dirty="0"/>
              <a:t>1.4  </a:t>
            </a:r>
            <a:r>
              <a:rPr lang="zh-CN" altLang="en-US" dirty="0"/>
              <a:t>永磁同步电机结构及工作原理</a:t>
            </a:r>
          </a:p>
        </p:txBody>
      </p:sp>
      <p:pic>
        <p:nvPicPr>
          <p:cNvPr id="43010" name="Picture 6" descr="abcvec"/>
          <p:cNvPicPr>
            <a:picLocks noChangeAspect="1" noChangeArrowheads="1" noCrop="1"/>
          </p:cNvPicPr>
          <p:nvPr/>
        </p:nvPicPr>
        <p:blipFill>
          <a:blip r:embed="rId3"/>
          <a:srcRect/>
          <a:stretch>
            <a:fillRect/>
          </a:stretch>
        </p:blipFill>
        <p:spPr bwMode="auto">
          <a:xfrm>
            <a:off x="203200" y="2708275"/>
            <a:ext cx="8705850" cy="3979863"/>
          </a:xfrm>
          <a:prstGeom prst="rect">
            <a:avLst/>
          </a:prstGeom>
          <a:noFill/>
          <a:ln w="9525">
            <a:noFill/>
            <a:miter lim="800000"/>
            <a:headEnd/>
            <a:tailEnd/>
          </a:ln>
        </p:spPr>
      </p:pic>
      <p:sp>
        <p:nvSpPr>
          <p:cNvPr id="43011" name="内容占位符 5"/>
          <p:cNvSpPr>
            <a:spLocks noGrp="1"/>
          </p:cNvSpPr>
          <p:nvPr>
            <p:ph idx="1"/>
          </p:nvPr>
        </p:nvSpPr>
        <p:spPr>
          <a:xfrm>
            <a:off x="117475" y="981075"/>
            <a:ext cx="8877300" cy="2087563"/>
          </a:xfrm>
        </p:spPr>
        <p:txBody>
          <a:bodyPr/>
          <a:lstStyle/>
          <a:p>
            <a:r>
              <a:rPr lang="zh-CN" altLang="en-US" sz="1600" smtClean="0"/>
              <a:t>并且，合成的旋转电磁矢量的频率等于正弦交流电的频率。</a:t>
            </a:r>
            <a:endParaRPr lang="en-US" altLang="zh-CN" sz="1600" smtClean="0"/>
          </a:p>
          <a:p>
            <a:r>
              <a:rPr lang="zh-CN" altLang="en-US" sz="1600" smtClean="0"/>
              <a:t>所以，从这些动画中，我们可以得到的一个</a:t>
            </a:r>
            <a:r>
              <a:rPr lang="zh-CN" altLang="en-US" sz="1600" smtClean="0">
                <a:solidFill>
                  <a:srgbClr val="FF0000"/>
                </a:solidFill>
              </a:rPr>
              <a:t>非常重要的结论</a:t>
            </a:r>
            <a:r>
              <a:rPr lang="zh-CN" altLang="en-US" sz="1600" smtClean="0"/>
              <a:t>，即我们可以通过适当的调整定子的三相交流电来</a:t>
            </a:r>
            <a:r>
              <a:rPr lang="zh-CN" altLang="en-US" sz="1600" smtClean="0">
                <a:solidFill>
                  <a:srgbClr val="FF0000"/>
                </a:solidFill>
              </a:rPr>
              <a:t>合成任意一个角度</a:t>
            </a:r>
            <a:r>
              <a:rPr lang="zh-CN" altLang="en-US" sz="1600" smtClean="0"/>
              <a:t>的旋转电磁矢量。</a:t>
            </a:r>
            <a:endParaRPr lang="en-US" altLang="zh-CN" sz="1600" smtClean="0"/>
          </a:p>
          <a:p>
            <a:r>
              <a:rPr lang="zh-CN" altLang="en-US" sz="1600" smtClean="0"/>
              <a:t>这就是</a:t>
            </a:r>
            <a:r>
              <a:rPr lang="en-US" altLang="zh-CN" sz="1600" smtClean="0"/>
              <a:t>FOC</a:t>
            </a:r>
            <a:r>
              <a:rPr lang="zh-CN" altLang="en-US" sz="1600" smtClean="0"/>
              <a:t>（</a:t>
            </a:r>
            <a:r>
              <a:rPr lang="en-US" altLang="zh-CN" sz="1600" smtClean="0"/>
              <a:t> field-oriented control </a:t>
            </a:r>
            <a:r>
              <a:rPr lang="zh-CN" altLang="en-US" sz="1600" smtClean="0"/>
              <a:t>）最最基础的本质原则。换句话说，就是我们必须以转子磁链的方向为参考基准，</a:t>
            </a:r>
            <a:r>
              <a:rPr lang="zh-CN" altLang="en-US" sz="1600" smtClean="0">
                <a:solidFill>
                  <a:srgbClr val="FF0000"/>
                </a:solidFill>
              </a:rPr>
              <a:t>定向的控制</a:t>
            </a:r>
            <a:r>
              <a:rPr lang="zh-CN" altLang="en-US" sz="1600" smtClean="0"/>
              <a:t>由三相交流电合成定子磁链的方向</a:t>
            </a:r>
            <a:r>
              <a:rPr lang="zh-CN" altLang="en-US" sz="1600" smtClean="0">
                <a:solidFill>
                  <a:srgbClr val="FF0000"/>
                </a:solidFill>
              </a:rPr>
              <a:t>超前或滞后</a:t>
            </a:r>
            <a:r>
              <a:rPr lang="zh-CN" altLang="en-US" sz="1600" smtClean="0"/>
              <a:t>于转子磁链</a:t>
            </a:r>
            <a:r>
              <a:rPr lang="en-US" altLang="zh-CN" sz="1600" smtClean="0">
                <a:solidFill>
                  <a:srgbClr val="FF0000"/>
                </a:solidFill>
              </a:rPr>
              <a:t>90</a:t>
            </a:r>
            <a:r>
              <a:rPr lang="zh-CN" altLang="en-US" sz="1600" smtClean="0">
                <a:solidFill>
                  <a:srgbClr val="FF0000"/>
                </a:solidFill>
              </a:rPr>
              <a:t>度</a:t>
            </a:r>
            <a:r>
              <a:rPr lang="zh-CN" altLang="en-US" sz="1600" smtClean="0"/>
              <a:t>的方向，以使电机能够更稳定的运转。</a:t>
            </a:r>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8313" y="115888"/>
            <a:ext cx="8229600" cy="1225550"/>
          </a:xfrm>
        </p:spPr>
        <p:txBody>
          <a:bodyPr rtlCol="0">
            <a:normAutofit fontScale="90000"/>
          </a:bodyPr>
          <a:lstStyle/>
          <a:p>
            <a:pPr fontAlgn="auto">
              <a:spcAft>
                <a:spcPts val="0"/>
              </a:spcAft>
              <a:defRPr/>
            </a:pPr>
            <a:r>
              <a:rPr lang="zh-CN" altLang="en-US" dirty="0"/>
              <a:t>第二节    永磁同步电机的</a:t>
            </a:r>
            <a:r>
              <a:rPr lang="en-US" altLang="zh-CN" dirty="0"/>
              <a:t>FOC</a:t>
            </a:r>
            <a:r>
              <a:rPr lang="zh-CN" altLang="en-US" dirty="0"/>
              <a:t>及</a:t>
            </a:r>
            <a:r>
              <a:rPr lang="en-US" altLang="zh-CN" dirty="0"/>
              <a:t>SVPWM</a:t>
            </a:r>
          </a:p>
        </p:txBody>
      </p:sp>
      <p:sp>
        <p:nvSpPr>
          <p:cNvPr id="45058" name="内容占位符 5"/>
          <p:cNvSpPr>
            <a:spLocks noGrp="1"/>
          </p:cNvSpPr>
          <p:nvPr>
            <p:ph idx="1"/>
          </p:nvPr>
        </p:nvSpPr>
        <p:spPr>
          <a:xfrm>
            <a:off x="468313" y="1341438"/>
            <a:ext cx="8229600" cy="2303462"/>
          </a:xfrm>
        </p:spPr>
        <p:txBody>
          <a:bodyPr/>
          <a:lstStyle/>
          <a:p>
            <a:r>
              <a:rPr lang="en-US" altLang="zh-CN" sz="2400" smtClean="0"/>
              <a:t>2.1</a:t>
            </a:r>
            <a:r>
              <a:rPr lang="zh-CN" altLang="en-US" sz="2400" smtClean="0"/>
              <a:t>永磁同步电机的</a:t>
            </a:r>
            <a:r>
              <a:rPr lang="en-US" altLang="zh-CN" sz="2400" smtClean="0"/>
              <a:t>FOC </a:t>
            </a:r>
          </a:p>
          <a:p>
            <a:r>
              <a:rPr lang="en-US" altLang="zh-CN" sz="2400" smtClean="0"/>
              <a:t>2.2 SVPWM</a:t>
            </a:r>
            <a:r>
              <a:rPr lang="zh-CN" altLang="en-US" sz="2400" smtClean="0"/>
              <a:t>的主要思想</a:t>
            </a:r>
            <a:endParaRPr lang="en-US" altLang="zh-CN" sz="2400" smtClean="0"/>
          </a:p>
          <a:p>
            <a:r>
              <a:rPr lang="en-US" altLang="zh-CN" sz="2400" smtClean="0"/>
              <a:t>2.3 SVPWM</a:t>
            </a:r>
            <a:r>
              <a:rPr lang="zh-CN" altLang="en-US" sz="2400" smtClean="0"/>
              <a:t>合成矢量所在扇区判断</a:t>
            </a:r>
            <a:endParaRPr lang="en-US" altLang="zh-CN" sz="2400" smtClean="0"/>
          </a:p>
          <a:p>
            <a:r>
              <a:rPr lang="en-US" altLang="zh-CN" sz="2400" smtClean="0"/>
              <a:t>2.4 SVPWM</a:t>
            </a:r>
            <a:r>
              <a:rPr lang="zh-CN" altLang="en-US" sz="2400" smtClean="0"/>
              <a:t>的扇区基本矢量作用时间</a:t>
            </a:r>
            <a:endParaRPr lang="en-US" altLang="zh-CN" sz="2400" smtClean="0"/>
          </a:p>
          <a:p>
            <a:r>
              <a:rPr lang="en-US" altLang="zh-CN" sz="2400" smtClean="0"/>
              <a:t>2.5 SVPWM</a:t>
            </a:r>
            <a:r>
              <a:rPr lang="zh-CN" altLang="en-US" sz="2400" smtClean="0"/>
              <a:t>相关公式推导</a:t>
            </a:r>
            <a:endParaRPr lang="en-US" altLang="zh-CN" sz="2400" smtClean="0"/>
          </a:p>
          <a:p>
            <a:endParaRPr lang="zh-CN" altLang="en-US" smtClean="0"/>
          </a:p>
        </p:txBody>
      </p:sp>
      <p:pic>
        <p:nvPicPr>
          <p:cNvPr id="45059" name="Picture 6" descr="spavecab"/>
          <p:cNvPicPr>
            <a:picLocks noChangeAspect="1" noChangeArrowheads="1" noCrop="1"/>
          </p:cNvPicPr>
          <p:nvPr/>
        </p:nvPicPr>
        <p:blipFill>
          <a:blip r:embed="rId3"/>
          <a:srcRect/>
          <a:stretch>
            <a:fillRect/>
          </a:stretch>
        </p:blipFill>
        <p:spPr bwMode="auto">
          <a:xfrm>
            <a:off x="28575" y="3652838"/>
            <a:ext cx="5049838" cy="2725737"/>
          </a:xfrm>
          <a:prstGeom prst="rect">
            <a:avLst/>
          </a:prstGeom>
          <a:noFill/>
          <a:ln w="9525">
            <a:noFill/>
            <a:miter lim="800000"/>
            <a:headEnd/>
            <a:tailEnd/>
          </a:ln>
        </p:spPr>
      </p:pic>
      <p:pic>
        <p:nvPicPr>
          <p:cNvPr id="45060" name="Picture 360" descr="smi0"/>
          <p:cNvPicPr>
            <a:picLocks noChangeAspect="1" noChangeArrowheads="1" noCrop="1"/>
          </p:cNvPicPr>
          <p:nvPr/>
        </p:nvPicPr>
        <p:blipFill>
          <a:blip r:embed="rId4"/>
          <a:srcRect/>
          <a:stretch>
            <a:fillRect/>
          </a:stretch>
        </p:blipFill>
        <p:spPr bwMode="auto">
          <a:xfrm>
            <a:off x="4859338" y="3795713"/>
            <a:ext cx="4105275" cy="2439987"/>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3"/>
          <a:srcRect/>
          <a:stretch>
            <a:fillRect/>
          </a:stretch>
        </p:blipFill>
        <p:spPr bwMode="auto">
          <a:xfrm>
            <a:off x="1476375" y="692150"/>
            <a:ext cx="6080125" cy="4032250"/>
          </a:xfrm>
          <a:prstGeom prst="rect">
            <a:avLst/>
          </a:prstGeom>
          <a:noFill/>
          <a:ln w="9525">
            <a:noFill/>
            <a:miter lim="800000"/>
            <a:headEnd/>
            <a:tailEnd/>
          </a:ln>
        </p:spPr>
      </p:pic>
      <p:sp>
        <p:nvSpPr>
          <p:cNvPr id="47106" name="标题 1"/>
          <p:cNvSpPr>
            <a:spLocks noGrp="1"/>
          </p:cNvSpPr>
          <p:nvPr>
            <p:ph type="title"/>
          </p:nvPr>
        </p:nvSpPr>
        <p:spPr>
          <a:xfrm>
            <a:off x="457200" y="152400"/>
            <a:ext cx="8229600" cy="900113"/>
          </a:xfrm>
        </p:spPr>
        <p:txBody>
          <a:bodyPr/>
          <a:lstStyle/>
          <a:p>
            <a:r>
              <a:rPr lang="en-US" altLang="zh-CN" smtClean="0"/>
              <a:t>2.1    </a:t>
            </a:r>
            <a:r>
              <a:rPr lang="zh-CN" altLang="en-US" smtClean="0"/>
              <a:t>永磁同步电机的</a:t>
            </a:r>
            <a:r>
              <a:rPr lang="en-US" altLang="zh-CN" smtClean="0"/>
              <a:t>FOC </a:t>
            </a:r>
          </a:p>
        </p:txBody>
      </p:sp>
      <p:sp>
        <p:nvSpPr>
          <p:cNvPr id="47107" name="内容占位符 2"/>
          <p:cNvSpPr>
            <a:spLocks noGrp="1"/>
          </p:cNvSpPr>
          <p:nvPr>
            <p:ph sz="half" idx="1"/>
          </p:nvPr>
        </p:nvSpPr>
        <p:spPr>
          <a:xfrm>
            <a:off x="468313" y="4508500"/>
            <a:ext cx="8289925" cy="2305050"/>
          </a:xfrm>
        </p:spPr>
        <p:txBody>
          <a:bodyPr/>
          <a:lstStyle/>
          <a:p>
            <a:r>
              <a:rPr lang="en-US" altLang="zh-CN" sz="2000" smtClean="0"/>
              <a:t>FOC</a:t>
            </a:r>
            <a:r>
              <a:rPr lang="zh-CN" altLang="en-US" sz="2000" smtClean="0"/>
              <a:t>理论架构：</a:t>
            </a:r>
            <a:endParaRPr lang="en-US" altLang="zh-CN" sz="2000" smtClean="0"/>
          </a:p>
          <a:p>
            <a:r>
              <a:rPr lang="zh-CN" altLang="en-US" sz="2000" smtClean="0"/>
              <a:t>定子电流经过</a:t>
            </a:r>
            <a:r>
              <a:rPr lang="en-US" altLang="zh-CN" sz="2000" smtClean="0"/>
              <a:t>Clark</a:t>
            </a:r>
            <a:r>
              <a:rPr lang="zh-CN" altLang="en-US" sz="2000" smtClean="0"/>
              <a:t>变换后变成两相静止坐标系</a:t>
            </a:r>
            <a:r>
              <a:rPr lang="el-GR" altLang="zh-CN" sz="2000" smtClean="0"/>
              <a:t>α</a:t>
            </a:r>
            <a:r>
              <a:rPr lang="en-US" altLang="zh-CN" sz="2000" smtClean="0"/>
              <a:t>-</a:t>
            </a:r>
            <a:r>
              <a:rPr lang="el-GR" altLang="zh-CN" sz="2000" smtClean="0"/>
              <a:t>β</a:t>
            </a:r>
            <a:r>
              <a:rPr lang="zh-CN" altLang="en-US" sz="2000" smtClean="0"/>
              <a:t>上的</a:t>
            </a:r>
            <a:r>
              <a:rPr lang="en-US" altLang="zh-CN" sz="2000" smtClean="0"/>
              <a:t>I</a:t>
            </a:r>
            <a:r>
              <a:rPr lang="el-GR" altLang="zh-CN" sz="2000" smtClean="0"/>
              <a:t>α</a:t>
            </a:r>
            <a:r>
              <a:rPr lang="zh-CN" altLang="en-US" sz="2000" smtClean="0"/>
              <a:t>和</a:t>
            </a:r>
            <a:r>
              <a:rPr lang="en-US" altLang="zh-CN" sz="2000" smtClean="0"/>
              <a:t>I</a:t>
            </a:r>
            <a:r>
              <a:rPr lang="el-GR" altLang="zh-CN" sz="2000" smtClean="0"/>
              <a:t>β</a:t>
            </a:r>
            <a:r>
              <a:rPr lang="zh-CN" altLang="en-US" sz="2000" smtClean="0"/>
              <a:t>，再经过</a:t>
            </a:r>
            <a:r>
              <a:rPr lang="en-US" altLang="zh-CN" sz="2000" smtClean="0"/>
              <a:t>park</a:t>
            </a:r>
            <a:r>
              <a:rPr lang="zh-CN" altLang="en-US" sz="2000" smtClean="0"/>
              <a:t>变换，转化为旋转坐标系上的电流</a:t>
            </a:r>
            <a:r>
              <a:rPr lang="en-US" altLang="zh-CN" sz="2000" smtClean="0"/>
              <a:t>Id</a:t>
            </a:r>
            <a:r>
              <a:rPr lang="zh-CN" altLang="en-US" sz="2000" smtClean="0"/>
              <a:t>和</a:t>
            </a:r>
            <a:r>
              <a:rPr lang="en-US" altLang="zh-CN" sz="2000" smtClean="0"/>
              <a:t>Iq</a:t>
            </a:r>
            <a:r>
              <a:rPr lang="zh-CN" altLang="en-US" sz="2000" smtClean="0"/>
              <a:t>；</a:t>
            </a:r>
            <a:endParaRPr lang="en-US" altLang="zh-CN" sz="2000" smtClean="0"/>
          </a:p>
          <a:p>
            <a:r>
              <a:rPr lang="zh-CN" altLang="en-US" sz="2000" smtClean="0"/>
              <a:t>之后经过与给定的</a:t>
            </a:r>
            <a:r>
              <a:rPr lang="en-US" altLang="zh-CN" sz="2000" smtClean="0"/>
              <a:t>Id’</a:t>
            </a:r>
            <a:r>
              <a:rPr lang="zh-CN" altLang="en-US" sz="2000" smtClean="0"/>
              <a:t>和</a:t>
            </a:r>
            <a:r>
              <a:rPr lang="en-US" altLang="zh-CN" sz="2000" smtClean="0"/>
              <a:t>Iq’</a:t>
            </a:r>
            <a:r>
              <a:rPr lang="zh-CN" altLang="en-US" sz="2000" smtClean="0"/>
              <a:t>比较得到误差，经过</a:t>
            </a:r>
            <a:r>
              <a:rPr lang="en-US" altLang="zh-CN" sz="2000" smtClean="0"/>
              <a:t>PID</a:t>
            </a:r>
            <a:r>
              <a:rPr lang="zh-CN" altLang="en-US" sz="2000" smtClean="0"/>
              <a:t>调节后得到</a:t>
            </a:r>
            <a:r>
              <a:rPr lang="en-US" altLang="zh-CN" sz="2000" smtClean="0"/>
              <a:t>Ud</a:t>
            </a:r>
            <a:r>
              <a:rPr lang="zh-CN" altLang="en-US" sz="2000" smtClean="0"/>
              <a:t>和</a:t>
            </a:r>
            <a:r>
              <a:rPr lang="en-US" altLang="zh-CN" sz="2000" smtClean="0"/>
              <a:t>Uq,</a:t>
            </a:r>
            <a:r>
              <a:rPr lang="zh-CN" altLang="en-US" sz="2000" smtClean="0"/>
              <a:t>接着再经过反</a:t>
            </a:r>
            <a:r>
              <a:rPr lang="en-US" altLang="zh-CN" sz="2000" smtClean="0"/>
              <a:t>park</a:t>
            </a:r>
            <a:r>
              <a:rPr lang="zh-CN" altLang="en-US" sz="2000" smtClean="0"/>
              <a:t>变换得到</a:t>
            </a:r>
            <a:r>
              <a:rPr lang="en-US" altLang="zh-CN" sz="2000" smtClean="0"/>
              <a:t>U</a:t>
            </a:r>
            <a:r>
              <a:rPr lang="el-GR" altLang="zh-CN" sz="2000" smtClean="0"/>
              <a:t>α</a:t>
            </a:r>
            <a:r>
              <a:rPr lang="zh-CN" altLang="en-US" sz="2000" smtClean="0"/>
              <a:t>和</a:t>
            </a:r>
            <a:r>
              <a:rPr lang="en-US" altLang="zh-CN" sz="2000" smtClean="0"/>
              <a:t>U</a:t>
            </a:r>
            <a:r>
              <a:rPr lang="el-GR" altLang="zh-CN" sz="2000" smtClean="0"/>
              <a:t>β</a:t>
            </a:r>
            <a:r>
              <a:rPr lang="zh-CN" altLang="en-US" sz="2000" smtClean="0"/>
              <a:t>，作为</a:t>
            </a:r>
            <a:r>
              <a:rPr lang="en-US" altLang="zh-CN" sz="2000" smtClean="0"/>
              <a:t>SVPWM</a:t>
            </a:r>
            <a:r>
              <a:rPr lang="zh-CN" altLang="en-US" sz="2000" smtClean="0"/>
              <a:t>的输入；</a:t>
            </a:r>
            <a:endParaRPr lang="en-US" altLang="zh-CN" sz="2000" smtClean="0"/>
          </a:p>
          <a:p>
            <a:r>
              <a:rPr lang="en-US" altLang="zh-CN" sz="2000" smtClean="0"/>
              <a:t>SVPWM</a:t>
            </a:r>
            <a:r>
              <a:rPr lang="zh-CN" altLang="en-US" sz="2000" smtClean="0"/>
              <a:t>输出三相</a:t>
            </a:r>
            <a:r>
              <a:rPr lang="en-US" altLang="zh-CN" sz="2000" smtClean="0"/>
              <a:t>PWM</a:t>
            </a:r>
            <a:r>
              <a:rPr lang="zh-CN" altLang="en-US" sz="2000" smtClean="0"/>
              <a:t>合成调节矢量，带动转子转动，如上图所示。</a:t>
            </a:r>
          </a:p>
        </p:txBody>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4" name="标题 4"/>
          <p:cNvSpPr>
            <a:spLocks noGrp="1"/>
          </p:cNvSpPr>
          <p:nvPr>
            <p:ph type="title"/>
          </p:nvPr>
        </p:nvSpPr>
        <p:spPr>
          <a:xfrm>
            <a:off x="468313" y="188913"/>
            <a:ext cx="8229600" cy="777875"/>
          </a:xfrm>
        </p:spPr>
        <p:txBody>
          <a:bodyPr/>
          <a:lstStyle/>
          <a:p>
            <a:r>
              <a:rPr lang="en-US" altLang="zh-CN" smtClean="0"/>
              <a:t>2.1   </a:t>
            </a:r>
            <a:r>
              <a:rPr lang="zh-CN" altLang="en-US" smtClean="0"/>
              <a:t>永磁同步电机的</a:t>
            </a:r>
            <a:r>
              <a:rPr lang="en-US" altLang="zh-CN" smtClean="0"/>
              <a:t>FOC </a:t>
            </a:r>
            <a:endParaRPr lang="zh-CN" altLang="en-US" smtClean="0"/>
          </a:p>
        </p:txBody>
      </p:sp>
      <p:sp>
        <p:nvSpPr>
          <p:cNvPr id="9275" name="内容占位符 5"/>
          <p:cNvSpPr>
            <a:spLocks noGrp="1"/>
          </p:cNvSpPr>
          <p:nvPr>
            <p:ph idx="1"/>
          </p:nvPr>
        </p:nvSpPr>
        <p:spPr>
          <a:xfrm>
            <a:off x="468313" y="4724400"/>
            <a:ext cx="8229600" cy="1935163"/>
          </a:xfrm>
        </p:spPr>
        <p:txBody>
          <a:bodyPr/>
          <a:lstStyle/>
          <a:p>
            <a:r>
              <a:rPr lang="zh-CN" altLang="en-US" sz="2000" smtClean="0"/>
              <a:t>由于我们通的是三相交流电，所以我们我们只需要通过</a:t>
            </a:r>
            <a:r>
              <a:rPr lang="en-US" altLang="zh-CN" sz="2000" smtClean="0"/>
              <a:t>AD</a:t>
            </a:r>
            <a:r>
              <a:rPr lang="zh-CN" altLang="en-US" sz="2000" smtClean="0"/>
              <a:t>模块检测两相电流，便可以根据它们三者之间的相位关系，推出第三相电流值，从而合成所需要的定子磁链，如左图所示。</a:t>
            </a:r>
            <a:endParaRPr lang="en-US" altLang="zh-CN" sz="2000" smtClean="0"/>
          </a:p>
          <a:p>
            <a:r>
              <a:rPr lang="zh-CN" altLang="en-US" sz="2000" smtClean="0"/>
              <a:t>右图所示的矢量合成，可以理解为是</a:t>
            </a:r>
            <a:r>
              <a:rPr lang="en-US" altLang="zh-CN" sz="2000" smtClean="0"/>
              <a:t>AB</a:t>
            </a:r>
            <a:r>
              <a:rPr lang="zh-CN" altLang="en-US" sz="2000" smtClean="0"/>
              <a:t>相进，</a:t>
            </a:r>
            <a:r>
              <a:rPr lang="en-US" altLang="zh-CN" sz="2000" smtClean="0"/>
              <a:t>C</a:t>
            </a:r>
            <a:r>
              <a:rPr lang="zh-CN" altLang="en-US" sz="2000" smtClean="0"/>
              <a:t>相出时对应的矢量合成。</a:t>
            </a:r>
          </a:p>
        </p:txBody>
      </p:sp>
      <p:sp>
        <p:nvSpPr>
          <p:cNvPr id="9276" name="Line 3"/>
          <p:cNvSpPr>
            <a:spLocks noChangeShapeType="1"/>
          </p:cNvSpPr>
          <p:nvPr/>
        </p:nvSpPr>
        <p:spPr bwMode="auto">
          <a:xfrm>
            <a:off x="2736850" y="3201988"/>
            <a:ext cx="873125" cy="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277" name="Line 4"/>
          <p:cNvSpPr>
            <a:spLocks noChangeShapeType="1"/>
          </p:cNvSpPr>
          <p:nvPr/>
        </p:nvSpPr>
        <p:spPr bwMode="auto">
          <a:xfrm>
            <a:off x="2736850" y="3482975"/>
            <a:ext cx="873125" cy="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278" name="Line 5"/>
          <p:cNvSpPr>
            <a:spLocks noChangeShapeType="1"/>
          </p:cNvSpPr>
          <p:nvPr/>
        </p:nvSpPr>
        <p:spPr bwMode="auto">
          <a:xfrm>
            <a:off x="2722563" y="2921000"/>
            <a:ext cx="873125" cy="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279" name="Line 6"/>
          <p:cNvSpPr>
            <a:spLocks noChangeShapeType="1"/>
          </p:cNvSpPr>
          <p:nvPr/>
        </p:nvSpPr>
        <p:spPr bwMode="auto">
          <a:xfrm>
            <a:off x="744538" y="1370013"/>
            <a:ext cx="0" cy="1968500"/>
          </a:xfrm>
          <a:prstGeom prst="line">
            <a:avLst/>
          </a:prstGeom>
          <a:noFill/>
          <a:ln w="12700">
            <a:solidFill>
              <a:schemeClr val="tx1"/>
            </a:solidFill>
            <a:round/>
            <a:headEnd/>
            <a:tailEnd/>
          </a:ln>
        </p:spPr>
        <p:txBody>
          <a:bodyPr wrap="none" anchor="ctr"/>
          <a:lstStyle/>
          <a:p>
            <a:endParaRPr lang="zh-CN" altLang="en-US"/>
          </a:p>
        </p:txBody>
      </p:sp>
      <p:sp>
        <p:nvSpPr>
          <p:cNvPr id="9280" name="Line 7"/>
          <p:cNvSpPr>
            <a:spLocks noChangeShapeType="1"/>
          </p:cNvSpPr>
          <p:nvPr/>
        </p:nvSpPr>
        <p:spPr bwMode="auto">
          <a:xfrm flipH="1">
            <a:off x="739775" y="3348038"/>
            <a:ext cx="1066800" cy="0"/>
          </a:xfrm>
          <a:prstGeom prst="line">
            <a:avLst/>
          </a:prstGeom>
          <a:noFill/>
          <a:ln w="12700">
            <a:solidFill>
              <a:schemeClr val="tx1"/>
            </a:solidFill>
            <a:round/>
            <a:headEnd/>
            <a:tailEnd/>
          </a:ln>
        </p:spPr>
        <p:txBody>
          <a:bodyPr wrap="none" anchor="ctr"/>
          <a:lstStyle/>
          <a:p>
            <a:endParaRPr lang="zh-CN" altLang="en-US"/>
          </a:p>
        </p:txBody>
      </p:sp>
      <p:sp>
        <p:nvSpPr>
          <p:cNvPr id="9281" name="Line 8"/>
          <p:cNvSpPr>
            <a:spLocks noChangeShapeType="1"/>
          </p:cNvSpPr>
          <p:nvPr/>
        </p:nvSpPr>
        <p:spPr bwMode="auto">
          <a:xfrm flipH="1">
            <a:off x="998538" y="3109913"/>
            <a:ext cx="741362" cy="0"/>
          </a:xfrm>
          <a:prstGeom prst="line">
            <a:avLst/>
          </a:prstGeom>
          <a:noFill/>
          <a:ln w="12700">
            <a:solidFill>
              <a:schemeClr val="tx1"/>
            </a:solidFill>
            <a:round/>
            <a:headEnd/>
            <a:tailEnd/>
          </a:ln>
        </p:spPr>
        <p:txBody>
          <a:bodyPr wrap="none" anchor="ctr"/>
          <a:lstStyle/>
          <a:p>
            <a:endParaRPr lang="zh-CN" altLang="en-US"/>
          </a:p>
        </p:txBody>
      </p:sp>
      <p:sp>
        <p:nvSpPr>
          <p:cNvPr id="9282" name="Line 9"/>
          <p:cNvSpPr>
            <a:spLocks noChangeShapeType="1"/>
          </p:cNvSpPr>
          <p:nvPr/>
        </p:nvSpPr>
        <p:spPr bwMode="auto">
          <a:xfrm>
            <a:off x="1001713" y="1755775"/>
            <a:ext cx="0" cy="1344613"/>
          </a:xfrm>
          <a:prstGeom prst="line">
            <a:avLst/>
          </a:prstGeom>
          <a:noFill/>
          <a:ln w="12700">
            <a:solidFill>
              <a:schemeClr val="tx1"/>
            </a:solidFill>
            <a:round/>
            <a:headEnd/>
            <a:tailEnd/>
          </a:ln>
        </p:spPr>
        <p:txBody>
          <a:bodyPr wrap="none" anchor="ctr"/>
          <a:lstStyle/>
          <a:p>
            <a:endParaRPr lang="zh-CN" altLang="en-US"/>
          </a:p>
        </p:txBody>
      </p:sp>
      <p:sp>
        <p:nvSpPr>
          <p:cNvPr id="9283" name="Line 10"/>
          <p:cNvSpPr>
            <a:spLocks noChangeShapeType="1"/>
          </p:cNvSpPr>
          <p:nvPr/>
        </p:nvSpPr>
        <p:spPr bwMode="auto">
          <a:xfrm flipH="1">
            <a:off x="276225" y="2125663"/>
            <a:ext cx="1479550" cy="0"/>
          </a:xfrm>
          <a:prstGeom prst="line">
            <a:avLst/>
          </a:prstGeom>
          <a:noFill/>
          <a:ln w="50800">
            <a:solidFill>
              <a:schemeClr val="tx1"/>
            </a:solidFill>
            <a:round/>
            <a:headEnd/>
            <a:tailEnd/>
          </a:ln>
        </p:spPr>
        <p:txBody>
          <a:bodyPr wrap="none" anchor="ctr"/>
          <a:lstStyle/>
          <a:p>
            <a:endParaRPr lang="zh-CN" altLang="en-US"/>
          </a:p>
        </p:txBody>
      </p:sp>
      <p:sp>
        <p:nvSpPr>
          <p:cNvPr id="9284" name="Line 11"/>
          <p:cNvSpPr>
            <a:spLocks noChangeShapeType="1"/>
          </p:cNvSpPr>
          <p:nvPr/>
        </p:nvSpPr>
        <p:spPr bwMode="auto">
          <a:xfrm flipH="1">
            <a:off x="276225" y="1373188"/>
            <a:ext cx="1479550" cy="0"/>
          </a:xfrm>
          <a:prstGeom prst="line">
            <a:avLst/>
          </a:prstGeom>
          <a:noFill/>
          <a:ln w="50800">
            <a:solidFill>
              <a:schemeClr val="tx1"/>
            </a:solidFill>
            <a:round/>
            <a:headEnd/>
            <a:tailEnd/>
          </a:ln>
        </p:spPr>
        <p:txBody>
          <a:bodyPr wrap="none" anchor="ctr"/>
          <a:lstStyle/>
          <a:p>
            <a:endParaRPr lang="zh-CN" altLang="en-US"/>
          </a:p>
        </p:txBody>
      </p:sp>
      <p:sp>
        <p:nvSpPr>
          <p:cNvPr id="9285" name="Line 12"/>
          <p:cNvSpPr>
            <a:spLocks noChangeShapeType="1"/>
          </p:cNvSpPr>
          <p:nvPr/>
        </p:nvSpPr>
        <p:spPr bwMode="auto">
          <a:xfrm flipH="1">
            <a:off x="276225" y="1749425"/>
            <a:ext cx="1479550" cy="0"/>
          </a:xfrm>
          <a:prstGeom prst="line">
            <a:avLst/>
          </a:prstGeom>
          <a:noFill/>
          <a:ln w="50800">
            <a:solidFill>
              <a:schemeClr val="tx1"/>
            </a:solidFill>
            <a:round/>
            <a:headEnd/>
            <a:tailEnd/>
          </a:ln>
        </p:spPr>
        <p:txBody>
          <a:bodyPr wrap="none" anchor="ctr"/>
          <a:lstStyle/>
          <a:p>
            <a:endParaRPr lang="zh-CN" altLang="en-US"/>
          </a:p>
        </p:txBody>
      </p:sp>
      <p:grpSp>
        <p:nvGrpSpPr>
          <p:cNvPr id="9286" name="Group 30"/>
          <p:cNvGrpSpPr>
            <a:grpSpLocks/>
          </p:cNvGrpSpPr>
          <p:nvPr/>
        </p:nvGrpSpPr>
        <p:grpSpPr bwMode="auto">
          <a:xfrm>
            <a:off x="1679575" y="2727325"/>
            <a:ext cx="1130300" cy="987425"/>
            <a:chOff x="1642" y="3280"/>
            <a:chExt cx="712" cy="622"/>
          </a:xfrm>
        </p:grpSpPr>
        <p:sp>
          <p:nvSpPr>
            <p:cNvPr id="9361" name="AutoShape 31"/>
            <p:cNvSpPr>
              <a:spLocks noChangeArrowheads="1"/>
            </p:cNvSpPr>
            <p:nvPr/>
          </p:nvSpPr>
          <p:spPr bwMode="auto">
            <a:xfrm>
              <a:off x="1642" y="3280"/>
              <a:ext cx="712" cy="622"/>
            </a:xfrm>
            <a:prstGeom prst="roundRect">
              <a:avLst>
                <a:gd name="adj" fmla="val 20000"/>
              </a:avLst>
            </a:prstGeom>
            <a:solidFill>
              <a:srgbClr val="FFFF00"/>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9362" name="Rectangle 32"/>
            <p:cNvSpPr>
              <a:spLocks noChangeArrowheads="1"/>
            </p:cNvSpPr>
            <p:nvPr/>
          </p:nvSpPr>
          <p:spPr bwMode="auto">
            <a:xfrm>
              <a:off x="1670" y="3460"/>
              <a:ext cx="648" cy="308"/>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b="1">
                  <a:latin typeface="Calibri" pitchFamily="34" charset="0"/>
                </a:rPr>
                <a:t>Controller</a:t>
              </a:r>
            </a:p>
            <a:p>
              <a:pPr algn="ctr" defTabSz="895350" eaLnBrk="0" hangingPunct="0">
                <a:lnSpc>
                  <a:spcPct val="94000"/>
                </a:lnSpc>
              </a:pPr>
              <a:r>
                <a:rPr lang="en-US" altLang="zh-CN" b="1">
                  <a:latin typeface="Calibri" pitchFamily="34" charset="0"/>
                </a:rPr>
                <a:t>with A/D</a:t>
              </a:r>
            </a:p>
          </p:txBody>
        </p:sp>
      </p:grpSp>
      <p:sp>
        <p:nvSpPr>
          <p:cNvPr id="9287" name="Rectangle 33"/>
          <p:cNvSpPr>
            <a:spLocks noChangeArrowheads="1"/>
          </p:cNvSpPr>
          <p:nvPr/>
        </p:nvSpPr>
        <p:spPr bwMode="auto">
          <a:xfrm>
            <a:off x="673100" y="1206500"/>
            <a:ext cx="128588" cy="314325"/>
          </a:xfrm>
          <a:prstGeom prst="rect">
            <a:avLst/>
          </a:prstGeom>
          <a:gradFill rotWithShape="0">
            <a:gsLst>
              <a:gs pos="0">
                <a:srgbClr val="0000FF"/>
              </a:gs>
              <a:gs pos="50000">
                <a:srgbClr val="CCCCFF"/>
              </a:gs>
              <a:gs pos="100000">
                <a:srgbClr val="0000FF"/>
              </a:gs>
            </a:gsLst>
            <a:lin ang="5400000" scaled="1"/>
          </a:gra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288" name="Rectangle 34"/>
          <p:cNvSpPr>
            <a:spLocks noChangeArrowheads="1"/>
          </p:cNvSpPr>
          <p:nvPr/>
        </p:nvSpPr>
        <p:spPr bwMode="auto">
          <a:xfrm>
            <a:off x="925513" y="1573213"/>
            <a:ext cx="128587" cy="314325"/>
          </a:xfrm>
          <a:prstGeom prst="rect">
            <a:avLst/>
          </a:prstGeom>
          <a:gradFill rotWithShape="0">
            <a:gsLst>
              <a:gs pos="0">
                <a:srgbClr val="0000FF"/>
              </a:gs>
              <a:gs pos="50000">
                <a:srgbClr val="CCCCFF"/>
              </a:gs>
              <a:gs pos="100000">
                <a:srgbClr val="0000FF"/>
              </a:gs>
            </a:gsLst>
            <a:lin ang="5400000" scaled="1"/>
          </a:gra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grpSp>
        <p:nvGrpSpPr>
          <p:cNvPr id="9289" name="Group 38"/>
          <p:cNvGrpSpPr>
            <a:grpSpLocks/>
          </p:cNvGrpSpPr>
          <p:nvPr/>
        </p:nvGrpSpPr>
        <p:grpSpPr bwMode="auto">
          <a:xfrm>
            <a:off x="3543300" y="2892425"/>
            <a:ext cx="407988" cy="496888"/>
            <a:chOff x="2816" y="3384"/>
            <a:chExt cx="257" cy="313"/>
          </a:xfrm>
        </p:grpSpPr>
        <p:sp>
          <p:nvSpPr>
            <p:cNvPr id="9359" name="Rectangle 39"/>
            <p:cNvSpPr>
              <a:spLocks noChangeArrowheads="1"/>
            </p:cNvSpPr>
            <p:nvPr/>
          </p:nvSpPr>
          <p:spPr bwMode="auto">
            <a:xfrm>
              <a:off x="2816" y="3384"/>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chemeClr val="folHlink"/>
                  </a:solidFill>
                  <a:latin typeface="Monotype Corsiva"/>
                </a:rPr>
                <a:t>i</a:t>
              </a:r>
            </a:p>
          </p:txBody>
        </p:sp>
        <p:sp>
          <p:nvSpPr>
            <p:cNvPr id="9360" name="Rectangle 40"/>
            <p:cNvSpPr>
              <a:spLocks noChangeArrowheads="1"/>
            </p:cNvSpPr>
            <p:nvPr/>
          </p:nvSpPr>
          <p:spPr bwMode="auto">
            <a:xfrm>
              <a:off x="2897" y="3515"/>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chemeClr val="folHlink"/>
                  </a:solidFill>
                  <a:latin typeface="Calibri" pitchFamily="34" charset="0"/>
                </a:rPr>
                <a:t>b</a:t>
              </a:r>
            </a:p>
          </p:txBody>
        </p:sp>
      </p:grpSp>
      <p:grpSp>
        <p:nvGrpSpPr>
          <p:cNvPr id="9290" name="Group 66"/>
          <p:cNvGrpSpPr>
            <a:grpSpLocks/>
          </p:cNvGrpSpPr>
          <p:nvPr/>
        </p:nvGrpSpPr>
        <p:grpSpPr bwMode="auto">
          <a:xfrm>
            <a:off x="1628775" y="1038225"/>
            <a:ext cx="2720975" cy="1411288"/>
            <a:chOff x="1610" y="1996"/>
            <a:chExt cx="1714" cy="889"/>
          </a:xfrm>
        </p:grpSpPr>
        <p:sp>
          <p:nvSpPr>
            <p:cNvPr id="9318" name="Rectangle 67"/>
            <p:cNvSpPr>
              <a:spLocks noChangeArrowheads="1"/>
            </p:cNvSpPr>
            <p:nvPr/>
          </p:nvSpPr>
          <p:spPr bwMode="auto">
            <a:xfrm>
              <a:off x="2966" y="2589"/>
              <a:ext cx="123" cy="27"/>
            </a:xfrm>
            <a:prstGeom prst="rect">
              <a:avLst/>
            </a:prstGeom>
            <a:gradFill rotWithShape="0">
              <a:gsLst>
                <a:gs pos="0">
                  <a:srgbClr val="191919"/>
                </a:gs>
                <a:gs pos="50000">
                  <a:srgbClr val="FFFFFF"/>
                </a:gs>
                <a:gs pos="100000">
                  <a:srgbClr val="191919"/>
                </a:gs>
              </a:gsLst>
              <a:lin ang="5400000" scaled="1"/>
            </a:gra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19" name="Rectangle 68"/>
            <p:cNvSpPr>
              <a:spLocks noChangeArrowheads="1"/>
            </p:cNvSpPr>
            <p:nvPr/>
          </p:nvSpPr>
          <p:spPr bwMode="auto">
            <a:xfrm>
              <a:off x="2952" y="2253"/>
              <a:ext cx="135" cy="27"/>
            </a:xfrm>
            <a:prstGeom prst="rect">
              <a:avLst/>
            </a:prstGeom>
            <a:gradFill rotWithShape="0">
              <a:gsLst>
                <a:gs pos="0">
                  <a:srgbClr val="191919"/>
                </a:gs>
                <a:gs pos="50000">
                  <a:srgbClr val="FFFFFF"/>
                </a:gs>
                <a:gs pos="100000">
                  <a:srgbClr val="191919"/>
                </a:gs>
              </a:gsLst>
              <a:lin ang="5400000" scaled="1"/>
            </a:gra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20" name="Rectangle 69"/>
            <p:cNvSpPr>
              <a:spLocks noChangeArrowheads="1"/>
            </p:cNvSpPr>
            <p:nvPr/>
          </p:nvSpPr>
          <p:spPr bwMode="auto">
            <a:xfrm>
              <a:off x="1938" y="2035"/>
              <a:ext cx="1054" cy="801"/>
            </a:xfrm>
            <a:prstGeom prst="rect">
              <a:avLst/>
            </a:prstGeom>
            <a:gradFill rotWithShape="0">
              <a:gsLst>
                <a:gs pos="0">
                  <a:srgbClr val="999999"/>
                </a:gs>
                <a:gs pos="50000">
                  <a:srgbClr val="FFFFFF"/>
                </a:gs>
                <a:gs pos="100000">
                  <a:srgbClr val="999999"/>
                </a:gs>
              </a:gsLst>
              <a:lin ang="5400000" scaled="1"/>
            </a:gra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21" name="Rectangle 70"/>
            <p:cNvSpPr>
              <a:spLocks noChangeArrowheads="1"/>
            </p:cNvSpPr>
            <p:nvPr/>
          </p:nvSpPr>
          <p:spPr bwMode="auto">
            <a:xfrm>
              <a:off x="1991" y="2802"/>
              <a:ext cx="903" cy="23"/>
            </a:xfrm>
            <a:prstGeom prst="rect">
              <a:avLst/>
            </a:prstGeom>
            <a:solidFill>
              <a:srgbClr val="474747"/>
            </a:solidFill>
            <a:ln w="12700">
              <a:solidFill>
                <a:srgbClr val="474747"/>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22" name="Rectangle 71"/>
            <p:cNvSpPr>
              <a:spLocks noChangeArrowheads="1"/>
            </p:cNvSpPr>
            <p:nvPr/>
          </p:nvSpPr>
          <p:spPr bwMode="auto">
            <a:xfrm>
              <a:off x="1991" y="2040"/>
              <a:ext cx="903" cy="23"/>
            </a:xfrm>
            <a:prstGeom prst="rect">
              <a:avLst/>
            </a:prstGeom>
            <a:solidFill>
              <a:srgbClr val="474747"/>
            </a:solidFill>
            <a:ln w="12700">
              <a:solidFill>
                <a:srgbClr val="474747"/>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23" name="Line 72"/>
            <p:cNvSpPr>
              <a:spLocks noChangeShapeType="1"/>
            </p:cNvSpPr>
            <p:nvPr/>
          </p:nvSpPr>
          <p:spPr bwMode="auto">
            <a:xfrm>
              <a:off x="3022" y="2114"/>
              <a:ext cx="0" cy="56"/>
            </a:xfrm>
            <a:prstGeom prst="line">
              <a:avLst/>
            </a:prstGeom>
            <a:noFill/>
            <a:ln w="25400">
              <a:solidFill>
                <a:schemeClr val="tx1"/>
              </a:solidFill>
              <a:round/>
              <a:headEnd/>
              <a:tailEnd/>
            </a:ln>
          </p:spPr>
          <p:txBody>
            <a:bodyPr wrap="none" anchor="ctr"/>
            <a:lstStyle/>
            <a:p>
              <a:endParaRPr lang="zh-CN" altLang="en-US"/>
            </a:p>
          </p:txBody>
        </p:sp>
        <p:sp>
          <p:nvSpPr>
            <p:cNvPr id="9324" name="Line 73"/>
            <p:cNvSpPr>
              <a:spLocks noChangeShapeType="1"/>
            </p:cNvSpPr>
            <p:nvPr/>
          </p:nvSpPr>
          <p:spPr bwMode="auto">
            <a:xfrm>
              <a:off x="3025" y="2701"/>
              <a:ext cx="0" cy="56"/>
            </a:xfrm>
            <a:prstGeom prst="line">
              <a:avLst/>
            </a:prstGeom>
            <a:noFill/>
            <a:ln w="25400">
              <a:solidFill>
                <a:schemeClr val="tx1"/>
              </a:solidFill>
              <a:round/>
              <a:headEnd/>
              <a:tailEnd/>
            </a:ln>
          </p:spPr>
          <p:txBody>
            <a:bodyPr wrap="none" anchor="ctr"/>
            <a:lstStyle/>
            <a:p>
              <a:endParaRPr lang="zh-CN" altLang="en-US"/>
            </a:p>
          </p:txBody>
        </p:sp>
        <p:sp>
          <p:nvSpPr>
            <p:cNvPr id="9325" name="Rectangle 74"/>
            <p:cNvSpPr>
              <a:spLocks noChangeArrowheads="1"/>
            </p:cNvSpPr>
            <p:nvPr/>
          </p:nvSpPr>
          <p:spPr bwMode="auto">
            <a:xfrm>
              <a:off x="1987" y="2618"/>
              <a:ext cx="914" cy="28"/>
            </a:xfrm>
            <a:prstGeom prst="rect">
              <a:avLst/>
            </a:prstGeom>
            <a:solidFill>
              <a:srgbClr val="474747"/>
            </a:solidFill>
            <a:ln w="12700">
              <a:solidFill>
                <a:srgbClr val="474747"/>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26" name="AutoShape 75"/>
            <p:cNvSpPr>
              <a:spLocks noChangeArrowheads="1"/>
            </p:cNvSpPr>
            <p:nvPr/>
          </p:nvSpPr>
          <p:spPr bwMode="auto">
            <a:xfrm>
              <a:off x="1610" y="1996"/>
              <a:ext cx="369" cy="889"/>
            </a:xfrm>
            <a:prstGeom prst="roundRect">
              <a:avLst>
                <a:gd name="adj" fmla="val 12495"/>
              </a:avLst>
            </a:prstGeom>
            <a:gradFill rotWithShape="0">
              <a:gsLst>
                <a:gs pos="0">
                  <a:srgbClr val="303A4C"/>
                </a:gs>
                <a:gs pos="50000">
                  <a:srgbClr val="A2C1FE"/>
                </a:gs>
                <a:gs pos="100000">
                  <a:srgbClr val="303A4C"/>
                </a:gs>
              </a:gsLst>
              <a:lin ang="5400000" scaled="1"/>
            </a:gradFill>
            <a:ln w="9525">
              <a:no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9327" name="AutoShape 76"/>
            <p:cNvSpPr>
              <a:spLocks noChangeArrowheads="1"/>
            </p:cNvSpPr>
            <p:nvPr/>
          </p:nvSpPr>
          <p:spPr bwMode="auto">
            <a:xfrm>
              <a:off x="2136" y="2263"/>
              <a:ext cx="274" cy="331"/>
            </a:xfrm>
            <a:prstGeom prst="roundRect">
              <a:avLst>
                <a:gd name="adj" fmla="val 12495"/>
              </a:avLst>
            </a:prstGeom>
            <a:solidFill>
              <a:schemeClr val="bg1"/>
            </a:solidFill>
            <a:ln w="12700">
              <a:solidFill>
                <a:srgbClr val="232323"/>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9328" name="AutoShape 77"/>
            <p:cNvSpPr>
              <a:spLocks noChangeArrowheads="1"/>
            </p:cNvSpPr>
            <p:nvPr/>
          </p:nvSpPr>
          <p:spPr bwMode="auto">
            <a:xfrm>
              <a:off x="2152" y="2316"/>
              <a:ext cx="244" cy="266"/>
            </a:xfrm>
            <a:prstGeom prst="roundRect">
              <a:avLst>
                <a:gd name="adj" fmla="val 12495"/>
              </a:avLst>
            </a:prstGeom>
            <a:gradFill rotWithShape="0">
              <a:gsLst>
                <a:gs pos="0">
                  <a:srgbClr val="FFFFFF"/>
                </a:gs>
                <a:gs pos="100000">
                  <a:srgbClr val="4C4C4C"/>
                </a:gs>
              </a:gsLst>
              <a:lin ang="5400000" scaled="1"/>
            </a:gradFill>
            <a:ln w="9525">
              <a:no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9329" name="Rectangle 78"/>
            <p:cNvSpPr>
              <a:spLocks noChangeArrowheads="1"/>
            </p:cNvSpPr>
            <p:nvPr/>
          </p:nvSpPr>
          <p:spPr bwMode="auto">
            <a:xfrm>
              <a:off x="1991" y="2100"/>
              <a:ext cx="897" cy="28"/>
            </a:xfrm>
            <a:prstGeom prst="rect">
              <a:avLst/>
            </a:prstGeom>
            <a:solidFill>
              <a:srgbClr val="474747"/>
            </a:solidFill>
            <a:ln w="12700">
              <a:solidFill>
                <a:srgbClr val="474747"/>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30" name="Rectangle 79"/>
            <p:cNvSpPr>
              <a:spLocks noChangeArrowheads="1"/>
            </p:cNvSpPr>
            <p:nvPr/>
          </p:nvSpPr>
          <p:spPr bwMode="auto">
            <a:xfrm>
              <a:off x="1991" y="2202"/>
              <a:ext cx="897" cy="28"/>
            </a:xfrm>
            <a:prstGeom prst="rect">
              <a:avLst/>
            </a:prstGeom>
            <a:solidFill>
              <a:srgbClr val="474747"/>
            </a:solidFill>
            <a:ln w="12700">
              <a:solidFill>
                <a:srgbClr val="474747"/>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31" name="AutoShape 80"/>
            <p:cNvSpPr>
              <a:spLocks noChangeArrowheads="1"/>
            </p:cNvSpPr>
            <p:nvPr/>
          </p:nvSpPr>
          <p:spPr bwMode="auto">
            <a:xfrm>
              <a:off x="2475" y="2386"/>
              <a:ext cx="337" cy="147"/>
            </a:xfrm>
            <a:prstGeom prst="roundRect">
              <a:avLst>
                <a:gd name="adj" fmla="val 12495"/>
              </a:avLst>
            </a:prstGeom>
            <a:solidFill>
              <a:srgbClr val="006699"/>
            </a:solidFill>
            <a:ln w="12700">
              <a:solidFill>
                <a:srgbClr val="006699"/>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9332" name="Rectangle 81"/>
            <p:cNvSpPr>
              <a:spLocks noChangeArrowheads="1"/>
            </p:cNvSpPr>
            <p:nvPr/>
          </p:nvSpPr>
          <p:spPr bwMode="auto">
            <a:xfrm>
              <a:off x="2472" y="2409"/>
              <a:ext cx="342" cy="106"/>
            </a:xfrm>
            <a:prstGeom prst="rect">
              <a:avLst/>
            </a:prstGeom>
            <a:gradFill rotWithShape="1">
              <a:gsLst>
                <a:gs pos="0">
                  <a:srgbClr val="4C4C4F"/>
                </a:gs>
                <a:gs pos="50000">
                  <a:srgbClr val="E4E5EC"/>
                </a:gs>
                <a:gs pos="100000">
                  <a:srgbClr val="4C4C4F"/>
                </a:gs>
              </a:gsLst>
              <a:lin ang="2700000" scaled="1"/>
            </a:gra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33" name="AutoShape 82"/>
            <p:cNvSpPr>
              <a:spLocks noChangeArrowheads="1"/>
            </p:cNvSpPr>
            <p:nvPr/>
          </p:nvSpPr>
          <p:spPr bwMode="auto">
            <a:xfrm>
              <a:off x="2996" y="2316"/>
              <a:ext cx="42" cy="244"/>
            </a:xfrm>
            <a:prstGeom prst="roundRect">
              <a:avLst>
                <a:gd name="adj" fmla="val 12495"/>
              </a:avLst>
            </a:prstGeom>
            <a:gradFill rotWithShape="0">
              <a:gsLst>
                <a:gs pos="0">
                  <a:srgbClr val="000000"/>
                </a:gs>
                <a:gs pos="50000">
                  <a:srgbClr val="FFFFFF"/>
                </a:gs>
                <a:gs pos="100000">
                  <a:srgbClr val="000000"/>
                </a:gs>
              </a:gsLst>
              <a:lin ang="5400000" scaled="1"/>
            </a:gradFill>
            <a:ln w="9525">
              <a:no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9334" name="AutoShape 83"/>
            <p:cNvSpPr>
              <a:spLocks noChangeArrowheads="1"/>
            </p:cNvSpPr>
            <p:nvPr/>
          </p:nvSpPr>
          <p:spPr bwMode="auto">
            <a:xfrm>
              <a:off x="2937" y="2023"/>
              <a:ext cx="74" cy="821"/>
            </a:xfrm>
            <a:prstGeom prst="roundRect">
              <a:avLst>
                <a:gd name="adj" fmla="val 12495"/>
              </a:avLst>
            </a:prstGeom>
            <a:gradFill rotWithShape="0">
              <a:gsLst>
                <a:gs pos="0">
                  <a:srgbClr val="191919"/>
                </a:gs>
                <a:gs pos="50000">
                  <a:srgbClr val="FFFFFF"/>
                </a:gs>
                <a:gs pos="100000">
                  <a:srgbClr val="191919"/>
                </a:gs>
              </a:gsLst>
              <a:lin ang="5400000" scaled="1"/>
            </a:gradFill>
            <a:ln w="9525">
              <a:no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9335" name="Rectangle 84"/>
            <p:cNvSpPr>
              <a:spLocks noChangeArrowheads="1"/>
            </p:cNvSpPr>
            <p:nvPr/>
          </p:nvSpPr>
          <p:spPr bwMode="auto">
            <a:xfrm>
              <a:off x="2937" y="2053"/>
              <a:ext cx="65" cy="21"/>
            </a:xfrm>
            <a:prstGeom prst="rect">
              <a:avLst/>
            </a:prstGeom>
            <a:solidFill>
              <a:srgbClr val="00279F"/>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36" name="Rectangle 85"/>
            <p:cNvSpPr>
              <a:spLocks noChangeArrowheads="1"/>
            </p:cNvSpPr>
            <p:nvPr/>
          </p:nvSpPr>
          <p:spPr bwMode="auto">
            <a:xfrm>
              <a:off x="2937" y="2115"/>
              <a:ext cx="65" cy="43"/>
            </a:xfrm>
            <a:prstGeom prst="rect">
              <a:avLst/>
            </a:prstGeom>
            <a:solidFill>
              <a:srgbClr val="00279F"/>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37" name="Rectangle 86"/>
            <p:cNvSpPr>
              <a:spLocks noChangeArrowheads="1"/>
            </p:cNvSpPr>
            <p:nvPr/>
          </p:nvSpPr>
          <p:spPr bwMode="auto">
            <a:xfrm>
              <a:off x="2937" y="2197"/>
              <a:ext cx="70" cy="41"/>
            </a:xfrm>
            <a:prstGeom prst="rect">
              <a:avLst/>
            </a:prstGeom>
            <a:solidFill>
              <a:srgbClr val="00279F"/>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38" name="Rectangle 87"/>
            <p:cNvSpPr>
              <a:spLocks noChangeArrowheads="1"/>
            </p:cNvSpPr>
            <p:nvPr/>
          </p:nvSpPr>
          <p:spPr bwMode="auto">
            <a:xfrm>
              <a:off x="2937" y="2309"/>
              <a:ext cx="65" cy="60"/>
            </a:xfrm>
            <a:prstGeom prst="rect">
              <a:avLst/>
            </a:prstGeom>
            <a:solidFill>
              <a:srgbClr val="00279F"/>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39" name="Rectangle 88"/>
            <p:cNvSpPr>
              <a:spLocks noChangeArrowheads="1"/>
            </p:cNvSpPr>
            <p:nvPr/>
          </p:nvSpPr>
          <p:spPr bwMode="auto">
            <a:xfrm>
              <a:off x="2937" y="2428"/>
              <a:ext cx="65" cy="61"/>
            </a:xfrm>
            <a:prstGeom prst="rect">
              <a:avLst/>
            </a:prstGeom>
            <a:solidFill>
              <a:srgbClr val="00279F"/>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40" name="Rectangle 89"/>
            <p:cNvSpPr>
              <a:spLocks noChangeArrowheads="1"/>
            </p:cNvSpPr>
            <p:nvPr/>
          </p:nvSpPr>
          <p:spPr bwMode="auto">
            <a:xfrm>
              <a:off x="2937" y="2557"/>
              <a:ext cx="65" cy="53"/>
            </a:xfrm>
            <a:prstGeom prst="rect">
              <a:avLst/>
            </a:prstGeom>
            <a:solidFill>
              <a:srgbClr val="00279F"/>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41" name="Rectangle 90"/>
            <p:cNvSpPr>
              <a:spLocks noChangeArrowheads="1"/>
            </p:cNvSpPr>
            <p:nvPr/>
          </p:nvSpPr>
          <p:spPr bwMode="auto">
            <a:xfrm>
              <a:off x="2937" y="2680"/>
              <a:ext cx="65" cy="47"/>
            </a:xfrm>
            <a:prstGeom prst="rect">
              <a:avLst/>
            </a:prstGeom>
            <a:solidFill>
              <a:srgbClr val="00279F"/>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42" name="Rectangle 91"/>
            <p:cNvSpPr>
              <a:spLocks noChangeArrowheads="1"/>
            </p:cNvSpPr>
            <p:nvPr/>
          </p:nvSpPr>
          <p:spPr bwMode="auto">
            <a:xfrm>
              <a:off x="2937" y="2777"/>
              <a:ext cx="65" cy="36"/>
            </a:xfrm>
            <a:prstGeom prst="rect">
              <a:avLst/>
            </a:prstGeom>
            <a:solidFill>
              <a:srgbClr val="00279F"/>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43" name="Rectangle 92"/>
            <p:cNvSpPr>
              <a:spLocks noChangeArrowheads="1"/>
            </p:cNvSpPr>
            <p:nvPr/>
          </p:nvSpPr>
          <p:spPr bwMode="auto">
            <a:xfrm>
              <a:off x="3038" y="2381"/>
              <a:ext cx="286" cy="119"/>
            </a:xfrm>
            <a:prstGeom prst="rect">
              <a:avLst/>
            </a:prstGeom>
            <a:gradFill rotWithShape="0">
              <a:gsLst>
                <a:gs pos="0">
                  <a:srgbClr val="191919"/>
                </a:gs>
                <a:gs pos="50000">
                  <a:srgbClr val="FFFFFF"/>
                </a:gs>
                <a:gs pos="100000">
                  <a:srgbClr val="191919"/>
                </a:gs>
              </a:gsLst>
              <a:lin ang="5400000" scaled="1"/>
            </a:gra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44" name="Line 93"/>
            <p:cNvSpPr>
              <a:spLocks noChangeShapeType="1"/>
            </p:cNvSpPr>
            <p:nvPr/>
          </p:nvSpPr>
          <p:spPr bwMode="auto">
            <a:xfrm>
              <a:off x="3258" y="2459"/>
              <a:ext cx="66" cy="0"/>
            </a:xfrm>
            <a:prstGeom prst="line">
              <a:avLst/>
            </a:prstGeom>
            <a:noFill/>
            <a:ln w="25400">
              <a:solidFill>
                <a:schemeClr val="tx1"/>
              </a:solidFill>
              <a:round/>
              <a:headEnd/>
              <a:tailEnd/>
            </a:ln>
          </p:spPr>
          <p:txBody>
            <a:bodyPr wrap="none" anchor="ctr"/>
            <a:lstStyle/>
            <a:p>
              <a:endParaRPr lang="zh-CN" altLang="en-US"/>
            </a:p>
          </p:txBody>
        </p:sp>
        <p:sp>
          <p:nvSpPr>
            <p:cNvPr id="9345" name="Rectangle 94"/>
            <p:cNvSpPr>
              <a:spLocks noChangeArrowheads="1"/>
            </p:cNvSpPr>
            <p:nvPr/>
          </p:nvSpPr>
          <p:spPr bwMode="auto">
            <a:xfrm>
              <a:off x="1991" y="2727"/>
              <a:ext cx="906" cy="35"/>
            </a:xfrm>
            <a:prstGeom prst="rect">
              <a:avLst/>
            </a:prstGeom>
            <a:solidFill>
              <a:srgbClr val="474747"/>
            </a:solidFill>
            <a:ln w="12700">
              <a:solidFill>
                <a:srgbClr val="474747"/>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46" name="Rectangle 95"/>
            <p:cNvSpPr>
              <a:spLocks noChangeArrowheads="1"/>
            </p:cNvSpPr>
            <p:nvPr/>
          </p:nvSpPr>
          <p:spPr bwMode="auto">
            <a:xfrm>
              <a:off x="2152" y="2279"/>
              <a:ext cx="255" cy="254"/>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sz="200" b="1">
                  <a:latin typeface="Calibri" pitchFamily="34" charset="0"/>
                </a:rPr>
                <a:t>Texas Instruments</a:t>
              </a:r>
            </a:p>
            <a:p>
              <a:pPr algn="ctr" defTabSz="895350" eaLnBrk="0" hangingPunct="0">
                <a:lnSpc>
                  <a:spcPct val="94000"/>
                </a:lnSpc>
              </a:pPr>
              <a:endParaRPr lang="en-US" altLang="zh-CN" sz="200" b="1">
                <a:latin typeface="Calibri" pitchFamily="34" charset="0"/>
              </a:endParaRPr>
            </a:p>
            <a:p>
              <a:pPr algn="ctr" defTabSz="895350" eaLnBrk="0" hangingPunct="0">
                <a:lnSpc>
                  <a:spcPct val="94000"/>
                </a:lnSpc>
              </a:pPr>
              <a:endParaRPr lang="en-US" altLang="zh-CN" sz="200" b="1">
                <a:latin typeface="Calibri" pitchFamily="34" charset="0"/>
              </a:endParaRPr>
            </a:p>
            <a:p>
              <a:pPr algn="ctr" defTabSz="895350" eaLnBrk="0" hangingPunct="0">
                <a:lnSpc>
                  <a:spcPct val="94000"/>
                </a:lnSpc>
              </a:pPr>
              <a:endParaRPr lang="en-US" altLang="zh-CN" sz="200" b="1">
                <a:latin typeface="Calibri" pitchFamily="34" charset="0"/>
              </a:endParaRPr>
            </a:p>
            <a:p>
              <a:pPr algn="ctr" defTabSz="895350" eaLnBrk="0" hangingPunct="0">
                <a:lnSpc>
                  <a:spcPct val="94000"/>
                </a:lnSpc>
              </a:pPr>
              <a:endParaRPr lang="en-US" altLang="zh-CN" sz="200" b="1">
                <a:latin typeface="Calibri" pitchFamily="34" charset="0"/>
              </a:endParaRPr>
            </a:p>
            <a:p>
              <a:pPr algn="ctr" defTabSz="895350" eaLnBrk="0" hangingPunct="0">
                <a:lnSpc>
                  <a:spcPct val="94000"/>
                </a:lnSpc>
              </a:pPr>
              <a:endParaRPr lang="en-US" altLang="zh-CN" sz="200" b="1">
                <a:latin typeface="Calibri" pitchFamily="34" charset="0"/>
              </a:endParaRPr>
            </a:p>
            <a:p>
              <a:pPr algn="ctr" defTabSz="895350" eaLnBrk="0" hangingPunct="0">
                <a:lnSpc>
                  <a:spcPct val="94000"/>
                </a:lnSpc>
              </a:pPr>
              <a:endParaRPr lang="en-US" altLang="zh-CN" sz="200" b="1">
                <a:latin typeface="Calibri" pitchFamily="34" charset="0"/>
              </a:endParaRPr>
            </a:p>
            <a:p>
              <a:pPr algn="ctr" defTabSz="895350" eaLnBrk="0" hangingPunct="0">
                <a:lnSpc>
                  <a:spcPct val="94000"/>
                </a:lnSpc>
              </a:pPr>
              <a:endParaRPr lang="en-US" altLang="zh-CN" sz="200" b="1">
                <a:latin typeface="Calibri" pitchFamily="34" charset="0"/>
              </a:endParaRPr>
            </a:p>
            <a:p>
              <a:pPr algn="ctr" defTabSz="895350" eaLnBrk="0" hangingPunct="0">
                <a:lnSpc>
                  <a:spcPct val="94000"/>
                </a:lnSpc>
              </a:pPr>
              <a:r>
                <a:rPr lang="en-US" altLang="zh-CN" sz="200" b="1">
                  <a:latin typeface="Calibri" pitchFamily="34" charset="0"/>
                </a:rPr>
                <a:t>Dave’s</a:t>
              </a:r>
            </a:p>
            <a:p>
              <a:pPr algn="ctr" defTabSz="895350" eaLnBrk="0" hangingPunct="0">
                <a:lnSpc>
                  <a:spcPct val="94000"/>
                </a:lnSpc>
              </a:pPr>
              <a:r>
                <a:rPr lang="en-US" altLang="zh-CN" sz="200" b="1">
                  <a:latin typeface="Calibri" pitchFamily="34" charset="0"/>
                </a:rPr>
                <a:t>Motor Control</a:t>
              </a:r>
            </a:p>
            <a:p>
              <a:pPr algn="ctr" defTabSz="895350" eaLnBrk="0" hangingPunct="0">
                <a:lnSpc>
                  <a:spcPct val="94000"/>
                </a:lnSpc>
              </a:pPr>
              <a:r>
                <a:rPr lang="en-US" altLang="zh-CN" sz="200" b="1">
                  <a:latin typeface="Calibri" pitchFamily="34" charset="0"/>
                </a:rPr>
                <a:t>Center</a:t>
              </a:r>
            </a:p>
          </p:txBody>
        </p:sp>
        <p:sp>
          <p:nvSpPr>
            <p:cNvPr id="9347" name="Rectangle 96"/>
            <p:cNvSpPr>
              <a:spLocks noChangeArrowheads="1"/>
            </p:cNvSpPr>
            <p:nvPr/>
          </p:nvSpPr>
          <p:spPr bwMode="auto">
            <a:xfrm>
              <a:off x="2894" y="2029"/>
              <a:ext cx="43" cy="812"/>
            </a:xfrm>
            <a:prstGeom prst="rect">
              <a:avLst/>
            </a:prstGeom>
            <a:gradFill rotWithShape="0">
              <a:gsLst>
                <a:gs pos="0">
                  <a:srgbClr val="000820"/>
                </a:gs>
                <a:gs pos="50000">
                  <a:srgbClr val="00279F"/>
                </a:gs>
                <a:gs pos="100000">
                  <a:srgbClr val="000820"/>
                </a:gs>
              </a:gsLst>
              <a:lin ang="5400000" scaled="1"/>
            </a:gra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48" name="Rectangle 97"/>
            <p:cNvSpPr>
              <a:spLocks noChangeArrowheads="1"/>
            </p:cNvSpPr>
            <p:nvPr/>
          </p:nvSpPr>
          <p:spPr bwMode="auto">
            <a:xfrm>
              <a:off x="1957" y="2807"/>
              <a:ext cx="64" cy="23"/>
            </a:xfrm>
            <a:prstGeom prst="rect">
              <a:avLst/>
            </a:prstGeom>
            <a:solidFill>
              <a:srgbClr val="232323"/>
            </a:solidFill>
            <a:ln w="12700">
              <a:solidFill>
                <a:schemeClr val="tx1"/>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49" name="Line 98"/>
            <p:cNvSpPr>
              <a:spLocks noChangeShapeType="1"/>
            </p:cNvSpPr>
            <p:nvPr/>
          </p:nvSpPr>
          <p:spPr bwMode="auto">
            <a:xfrm>
              <a:off x="1950" y="2698"/>
              <a:ext cx="65" cy="0"/>
            </a:xfrm>
            <a:prstGeom prst="line">
              <a:avLst/>
            </a:prstGeom>
            <a:noFill/>
            <a:ln w="25400">
              <a:solidFill>
                <a:schemeClr val="tx1"/>
              </a:solidFill>
              <a:round/>
              <a:headEnd/>
              <a:tailEnd/>
            </a:ln>
          </p:spPr>
          <p:txBody>
            <a:bodyPr wrap="none" anchor="ctr"/>
            <a:lstStyle/>
            <a:p>
              <a:endParaRPr lang="zh-CN" altLang="en-US"/>
            </a:p>
          </p:txBody>
        </p:sp>
        <p:sp>
          <p:nvSpPr>
            <p:cNvPr id="9350" name="Line 99"/>
            <p:cNvSpPr>
              <a:spLocks noChangeShapeType="1"/>
            </p:cNvSpPr>
            <p:nvPr/>
          </p:nvSpPr>
          <p:spPr bwMode="auto">
            <a:xfrm>
              <a:off x="1966" y="2544"/>
              <a:ext cx="55" cy="0"/>
            </a:xfrm>
            <a:prstGeom prst="line">
              <a:avLst/>
            </a:prstGeom>
            <a:noFill/>
            <a:ln w="12700">
              <a:solidFill>
                <a:schemeClr val="tx1"/>
              </a:solidFill>
              <a:round/>
              <a:headEnd/>
              <a:tailEnd/>
            </a:ln>
          </p:spPr>
          <p:txBody>
            <a:bodyPr wrap="none" anchor="ctr"/>
            <a:lstStyle/>
            <a:p>
              <a:endParaRPr lang="zh-CN" altLang="en-US"/>
            </a:p>
          </p:txBody>
        </p:sp>
        <p:sp>
          <p:nvSpPr>
            <p:cNvPr id="9351" name="Line 100"/>
            <p:cNvSpPr>
              <a:spLocks noChangeShapeType="1"/>
            </p:cNvSpPr>
            <p:nvPr/>
          </p:nvSpPr>
          <p:spPr bwMode="auto">
            <a:xfrm>
              <a:off x="1966" y="2425"/>
              <a:ext cx="55" cy="0"/>
            </a:xfrm>
            <a:prstGeom prst="line">
              <a:avLst/>
            </a:prstGeom>
            <a:noFill/>
            <a:ln w="12700">
              <a:solidFill>
                <a:schemeClr val="tx1"/>
              </a:solidFill>
              <a:round/>
              <a:headEnd/>
              <a:tailEnd/>
            </a:ln>
          </p:spPr>
          <p:txBody>
            <a:bodyPr wrap="none" anchor="ctr"/>
            <a:lstStyle/>
            <a:p>
              <a:endParaRPr lang="zh-CN" altLang="en-US"/>
            </a:p>
          </p:txBody>
        </p:sp>
        <p:sp>
          <p:nvSpPr>
            <p:cNvPr id="9352" name="Line 101"/>
            <p:cNvSpPr>
              <a:spLocks noChangeShapeType="1"/>
            </p:cNvSpPr>
            <p:nvPr/>
          </p:nvSpPr>
          <p:spPr bwMode="auto">
            <a:xfrm>
              <a:off x="1966" y="2299"/>
              <a:ext cx="55" cy="0"/>
            </a:xfrm>
            <a:prstGeom prst="line">
              <a:avLst/>
            </a:prstGeom>
            <a:noFill/>
            <a:ln w="12700">
              <a:solidFill>
                <a:schemeClr val="tx1"/>
              </a:solidFill>
              <a:round/>
              <a:headEnd/>
              <a:tailEnd/>
            </a:ln>
          </p:spPr>
          <p:txBody>
            <a:bodyPr wrap="none" anchor="ctr"/>
            <a:lstStyle/>
            <a:p>
              <a:endParaRPr lang="zh-CN" altLang="en-US"/>
            </a:p>
          </p:txBody>
        </p:sp>
        <p:sp>
          <p:nvSpPr>
            <p:cNvPr id="9353" name="Line 102"/>
            <p:cNvSpPr>
              <a:spLocks noChangeShapeType="1"/>
            </p:cNvSpPr>
            <p:nvPr/>
          </p:nvSpPr>
          <p:spPr bwMode="auto">
            <a:xfrm>
              <a:off x="1950" y="2159"/>
              <a:ext cx="65" cy="0"/>
            </a:xfrm>
            <a:prstGeom prst="line">
              <a:avLst/>
            </a:prstGeom>
            <a:noFill/>
            <a:ln w="25400">
              <a:solidFill>
                <a:schemeClr val="tx1"/>
              </a:solidFill>
              <a:round/>
              <a:headEnd/>
              <a:tailEnd/>
            </a:ln>
          </p:spPr>
          <p:txBody>
            <a:bodyPr wrap="none" anchor="ctr"/>
            <a:lstStyle/>
            <a:p>
              <a:endParaRPr lang="zh-CN" altLang="en-US"/>
            </a:p>
          </p:txBody>
        </p:sp>
        <p:sp>
          <p:nvSpPr>
            <p:cNvPr id="9354" name="Rectangle 103"/>
            <p:cNvSpPr>
              <a:spLocks noChangeArrowheads="1"/>
            </p:cNvSpPr>
            <p:nvPr/>
          </p:nvSpPr>
          <p:spPr bwMode="auto">
            <a:xfrm>
              <a:off x="1961" y="2048"/>
              <a:ext cx="64" cy="23"/>
            </a:xfrm>
            <a:prstGeom prst="rect">
              <a:avLst/>
            </a:prstGeom>
            <a:solidFill>
              <a:srgbClr val="232323"/>
            </a:solidFill>
            <a:ln w="12700">
              <a:solidFill>
                <a:schemeClr val="tx1"/>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55" name="Rectangle 104"/>
            <p:cNvSpPr>
              <a:spLocks noChangeArrowheads="1"/>
            </p:cNvSpPr>
            <p:nvPr/>
          </p:nvSpPr>
          <p:spPr bwMode="auto">
            <a:xfrm>
              <a:off x="1938" y="1996"/>
              <a:ext cx="41" cy="889"/>
            </a:xfrm>
            <a:prstGeom prst="rect">
              <a:avLst/>
            </a:prstGeom>
            <a:gradFill rotWithShape="0">
              <a:gsLst>
                <a:gs pos="0">
                  <a:srgbClr val="4C4C4C"/>
                </a:gs>
                <a:gs pos="50000">
                  <a:srgbClr val="FFFFFF"/>
                </a:gs>
                <a:gs pos="100000">
                  <a:srgbClr val="4C4C4C"/>
                </a:gs>
              </a:gsLst>
              <a:lin ang="5400000" scaled="1"/>
            </a:gra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9356" name="AutoShape 105"/>
            <p:cNvSpPr>
              <a:spLocks noChangeArrowheads="1"/>
            </p:cNvSpPr>
            <p:nvPr/>
          </p:nvSpPr>
          <p:spPr bwMode="auto">
            <a:xfrm>
              <a:off x="3101" y="2223"/>
              <a:ext cx="145" cy="426"/>
            </a:xfrm>
            <a:prstGeom prst="roundRect">
              <a:avLst>
                <a:gd name="adj" fmla="val 41171"/>
              </a:avLst>
            </a:prstGeom>
            <a:gradFill rotWithShape="0">
              <a:gsLst>
                <a:gs pos="0">
                  <a:srgbClr val="05184B"/>
                </a:gs>
                <a:gs pos="50000">
                  <a:srgbClr val="114FFB"/>
                </a:gs>
                <a:gs pos="100000">
                  <a:srgbClr val="05184B"/>
                </a:gs>
              </a:gsLst>
              <a:lin ang="5400000" scaled="1"/>
            </a:gradFill>
            <a:ln w="9525">
              <a:no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9357" name="Rectangle 106"/>
            <p:cNvSpPr>
              <a:spLocks noChangeArrowheads="1"/>
            </p:cNvSpPr>
            <p:nvPr/>
          </p:nvSpPr>
          <p:spPr bwMode="auto">
            <a:xfrm>
              <a:off x="3071" y="2223"/>
              <a:ext cx="78" cy="426"/>
            </a:xfrm>
            <a:prstGeom prst="rect">
              <a:avLst/>
            </a:prstGeom>
            <a:gradFill rotWithShape="0">
              <a:gsLst>
                <a:gs pos="0">
                  <a:srgbClr val="191919"/>
                </a:gs>
                <a:gs pos="50000">
                  <a:srgbClr val="FFFFFF"/>
                </a:gs>
                <a:gs pos="100000">
                  <a:srgbClr val="191919"/>
                </a:gs>
              </a:gsLst>
              <a:lin ang="5400000" scaled="1"/>
            </a:gra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pic>
          <p:nvPicPr>
            <p:cNvPr id="9358" name="Picture 107" descr="TI"/>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501" y="2410"/>
              <a:ext cx="290" cy="102"/>
            </a:xfrm>
            <a:prstGeom prst="rect">
              <a:avLst/>
            </a:prstGeom>
            <a:noFill/>
            <a:ln w="9525">
              <a:noFill/>
              <a:miter lim="800000"/>
              <a:headEnd/>
              <a:tailEnd/>
            </a:ln>
          </p:spPr>
        </p:pic>
      </p:grpSp>
      <p:grpSp>
        <p:nvGrpSpPr>
          <p:cNvPr id="9291" name="Group 35"/>
          <p:cNvGrpSpPr>
            <a:grpSpLocks/>
          </p:cNvGrpSpPr>
          <p:nvPr/>
        </p:nvGrpSpPr>
        <p:grpSpPr bwMode="auto">
          <a:xfrm>
            <a:off x="3568700" y="2638425"/>
            <a:ext cx="407988" cy="496888"/>
            <a:chOff x="2813" y="3192"/>
            <a:chExt cx="257" cy="313"/>
          </a:xfrm>
        </p:grpSpPr>
        <p:sp>
          <p:nvSpPr>
            <p:cNvPr id="9316" name="Rectangle 36"/>
            <p:cNvSpPr>
              <a:spLocks noChangeArrowheads="1"/>
            </p:cNvSpPr>
            <p:nvPr/>
          </p:nvSpPr>
          <p:spPr bwMode="auto">
            <a:xfrm>
              <a:off x="2813" y="3192"/>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chemeClr val="folHlink"/>
                  </a:solidFill>
                  <a:latin typeface="Monotype Corsiva"/>
                </a:rPr>
                <a:t>i</a:t>
              </a:r>
            </a:p>
          </p:txBody>
        </p:sp>
        <p:sp>
          <p:nvSpPr>
            <p:cNvPr id="9317" name="Rectangle 37"/>
            <p:cNvSpPr>
              <a:spLocks noChangeArrowheads="1"/>
            </p:cNvSpPr>
            <p:nvPr/>
          </p:nvSpPr>
          <p:spPr bwMode="auto">
            <a:xfrm>
              <a:off x="2894" y="3323"/>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chemeClr val="folHlink"/>
                  </a:solidFill>
                  <a:latin typeface="Calibri" pitchFamily="34" charset="0"/>
                </a:rPr>
                <a:t>a</a:t>
              </a:r>
            </a:p>
          </p:txBody>
        </p:sp>
      </p:grpSp>
      <p:grpSp>
        <p:nvGrpSpPr>
          <p:cNvPr id="9292" name="Group 41"/>
          <p:cNvGrpSpPr>
            <a:grpSpLocks/>
          </p:cNvGrpSpPr>
          <p:nvPr/>
        </p:nvGrpSpPr>
        <p:grpSpPr bwMode="auto">
          <a:xfrm>
            <a:off x="3575050" y="3267075"/>
            <a:ext cx="398463" cy="496888"/>
            <a:chOff x="2822" y="3588"/>
            <a:chExt cx="251" cy="313"/>
          </a:xfrm>
        </p:grpSpPr>
        <p:sp>
          <p:nvSpPr>
            <p:cNvPr id="9314" name="Rectangle 42"/>
            <p:cNvSpPr>
              <a:spLocks noChangeArrowheads="1"/>
            </p:cNvSpPr>
            <p:nvPr/>
          </p:nvSpPr>
          <p:spPr bwMode="auto">
            <a:xfrm>
              <a:off x="2822" y="3588"/>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chemeClr val="folHlink"/>
                  </a:solidFill>
                  <a:latin typeface="Monotype Corsiva"/>
                </a:rPr>
                <a:t>i</a:t>
              </a:r>
            </a:p>
          </p:txBody>
        </p:sp>
        <p:sp>
          <p:nvSpPr>
            <p:cNvPr id="9315" name="Rectangle 43"/>
            <p:cNvSpPr>
              <a:spLocks noChangeArrowheads="1"/>
            </p:cNvSpPr>
            <p:nvPr/>
          </p:nvSpPr>
          <p:spPr bwMode="auto">
            <a:xfrm>
              <a:off x="2903" y="3719"/>
              <a:ext cx="170"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chemeClr val="folHlink"/>
                  </a:solidFill>
                  <a:latin typeface="Calibri" pitchFamily="34" charset="0"/>
                </a:rPr>
                <a:t>c</a:t>
              </a:r>
            </a:p>
          </p:txBody>
        </p:sp>
      </p:grpSp>
      <p:graphicFrame>
        <p:nvGraphicFramePr>
          <p:cNvPr id="9273" name="Object 57">
            <a:hlinkClick r:id="" action="ppaction://ole?verb=0"/>
          </p:cNvPr>
          <p:cNvGraphicFramePr>
            <a:graphicFrameLocks/>
          </p:cNvGraphicFramePr>
          <p:nvPr/>
        </p:nvGraphicFramePr>
        <p:xfrm>
          <a:off x="6289675" y="1385888"/>
          <a:ext cx="2633663" cy="3038475"/>
        </p:xfrm>
        <a:graphic>
          <a:graphicData uri="http://schemas.openxmlformats.org/presentationml/2006/ole">
            <p:oleObj spid="_x0000_s9273" name="TCW3 Drawing" r:id="rId5" imgW="4487863" imgH="5175250" progId="">
              <p:embed/>
            </p:oleObj>
          </a:graphicData>
        </a:graphic>
      </p:graphicFrame>
      <p:sp>
        <p:nvSpPr>
          <p:cNvPr id="9293" name="Rectangle 14"/>
          <p:cNvSpPr>
            <a:spLocks noChangeArrowheads="1"/>
          </p:cNvSpPr>
          <p:nvPr/>
        </p:nvSpPr>
        <p:spPr bwMode="auto">
          <a:xfrm>
            <a:off x="8585200" y="2955925"/>
            <a:ext cx="346075" cy="347663"/>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b="1">
                <a:latin typeface="Calibri" pitchFamily="34" charset="0"/>
              </a:rPr>
              <a:t>A</a:t>
            </a:r>
          </a:p>
        </p:txBody>
      </p:sp>
      <p:sp>
        <p:nvSpPr>
          <p:cNvPr id="9294" name="Rectangle 15"/>
          <p:cNvSpPr>
            <a:spLocks noChangeArrowheads="1"/>
          </p:cNvSpPr>
          <p:nvPr/>
        </p:nvSpPr>
        <p:spPr bwMode="auto">
          <a:xfrm>
            <a:off x="6405563" y="1311275"/>
            <a:ext cx="346075" cy="347663"/>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b="1">
                <a:latin typeface="Calibri" pitchFamily="34" charset="0"/>
              </a:rPr>
              <a:t>B</a:t>
            </a:r>
          </a:p>
        </p:txBody>
      </p:sp>
      <p:sp>
        <p:nvSpPr>
          <p:cNvPr id="9295" name="Rectangle 16"/>
          <p:cNvSpPr>
            <a:spLocks noChangeArrowheads="1"/>
          </p:cNvSpPr>
          <p:nvPr/>
        </p:nvSpPr>
        <p:spPr bwMode="auto">
          <a:xfrm>
            <a:off x="6040438" y="4065588"/>
            <a:ext cx="346075" cy="34766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b="1">
                <a:latin typeface="Calibri" pitchFamily="34" charset="0"/>
              </a:rPr>
              <a:t>C</a:t>
            </a:r>
          </a:p>
        </p:txBody>
      </p:sp>
      <p:grpSp>
        <p:nvGrpSpPr>
          <p:cNvPr id="9296" name="Group 20"/>
          <p:cNvGrpSpPr>
            <a:grpSpLocks/>
          </p:cNvGrpSpPr>
          <p:nvPr/>
        </p:nvGrpSpPr>
        <p:grpSpPr bwMode="auto">
          <a:xfrm>
            <a:off x="6407150" y="2085975"/>
            <a:ext cx="407988" cy="496888"/>
            <a:chOff x="3980" y="2469"/>
            <a:chExt cx="257" cy="313"/>
          </a:xfrm>
        </p:grpSpPr>
        <p:sp>
          <p:nvSpPr>
            <p:cNvPr id="9312" name="Rectangle 21"/>
            <p:cNvSpPr>
              <a:spLocks noChangeArrowheads="1"/>
            </p:cNvSpPr>
            <p:nvPr/>
          </p:nvSpPr>
          <p:spPr bwMode="auto">
            <a:xfrm>
              <a:off x="3980" y="2469"/>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chemeClr val="bg2"/>
                  </a:solidFill>
                  <a:latin typeface="Monotype Corsiva"/>
                </a:rPr>
                <a:t>i</a:t>
              </a:r>
            </a:p>
          </p:txBody>
        </p:sp>
        <p:sp>
          <p:nvSpPr>
            <p:cNvPr id="9313" name="Rectangle 22"/>
            <p:cNvSpPr>
              <a:spLocks noChangeArrowheads="1"/>
            </p:cNvSpPr>
            <p:nvPr/>
          </p:nvSpPr>
          <p:spPr bwMode="auto">
            <a:xfrm>
              <a:off x="4061" y="2600"/>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chemeClr val="bg2"/>
                  </a:solidFill>
                  <a:latin typeface="Calibri" pitchFamily="34" charset="0"/>
                </a:rPr>
                <a:t>b</a:t>
              </a:r>
            </a:p>
          </p:txBody>
        </p:sp>
      </p:grpSp>
      <p:grpSp>
        <p:nvGrpSpPr>
          <p:cNvPr id="9297" name="Group 23"/>
          <p:cNvGrpSpPr>
            <a:grpSpLocks/>
          </p:cNvGrpSpPr>
          <p:nvPr/>
        </p:nvGrpSpPr>
        <p:grpSpPr bwMode="auto">
          <a:xfrm>
            <a:off x="7845425" y="1581150"/>
            <a:ext cx="398463" cy="496888"/>
            <a:chOff x="4886" y="2151"/>
            <a:chExt cx="251" cy="313"/>
          </a:xfrm>
        </p:grpSpPr>
        <p:sp>
          <p:nvSpPr>
            <p:cNvPr id="9310" name="Rectangle 24"/>
            <p:cNvSpPr>
              <a:spLocks noChangeArrowheads="1"/>
            </p:cNvSpPr>
            <p:nvPr/>
          </p:nvSpPr>
          <p:spPr bwMode="auto">
            <a:xfrm>
              <a:off x="4886" y="2151"/>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chemeClr val="bg2"/>
                  </a:solidFill>
                  <a:latin typeface="Monotype Corsiva"/>
                </a:rPr>
                <a:t>i</a:t>
              </a:r>
            </a:p>
          </p:txBody>
        </p:sp>
        <p:sp>
          <p:nvSpPr>
            <p:cNvPr id="9311" name="Rectangle 25"/>
            <p:cNvSpPr>
              <a:spLocks noChangeArrowheads="1"/>
            </p:cNvSpPr>
            <p:nvPr/>
          </p:nvSpPr>
          <p:spPr bwMode="auto">
            <a:xfrm>
              <a:off x="4967" y="2282"/>
              <a:ext cx="170"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chemeClr val="bg2"/>
                  </a:solidFill>
                  <a:latin typeface="Calibri" pitchFamily="34" charset="0"/>
                </a:rPr>
                <a:t>c</a:t>
              </a:r>
            </a:p>
          </p:txBody>
        </p:sp>
      </p:grpSp>
      <p:grpSp>
        <p:nvGrpSpPr>
          <p:cNvPr id="9298" name="Group 26"/>
          <p:cNvGrpSpPr>
            <a:grpSpLocks/>
          </p:cNvGrpSpPr>
          <p:nvPr/>
        </p:nvGrpSpPr>
        <p:grpSpPr bwMode="auto">
          <a:xfrm>
            <a:off x="7345363" y="2881313"/>
            <a:ext cx="407987" cy="496887"/>
            <a:chOff x="4571" y="2970"/>
            <a:chExt cx="257" cy="313"/>
          </a:xfrm>
        </p:grpSpPr>
        <p:sp>
          <p:nvSpPr>
            <p:cNvPr id="9308" name="Rectangle 27"/>
            <p:cNvSpPr>
              <a:spLocks noChangeArrowheads="1"/>
            </p:cNvSpPr>
            <p:nvPr/>
          </p:nvSpPr>
          <p:spPr bwMode="auto">
            <a:xfrm>
              <a:off x="4571" y="2970"/>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chemeClr val="bg2"/>
                  </a:solidFill>
                  <a:latin typeface="Monotype Corsiva"/>
                </a:rPr>
                <a:t>i</a:t>
              </a:r>
            </a:p>
          </p:txBody>
        </p:sp>
        <p:sp>
          <p:nvSpPr>
            <p:cNvPr id="9309" name="Rectangle 28"/>
            <p:cNvSpPr>
              <a:spLocks noChangeArrowheads="1"/>
            </p:cNvSpPr>
            <p:nvPr/>
          </p:nvSpPr>
          <p:spPr bwMode="auto">
            <a:xfrm>
              <a:off x="4652" y="3101"/>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chemeClr val="bg2"/>
                  </a:solidFill>
                  <a:latin typeface="Calibri" pitchFamily="34" charset="0"/>
                </a:rPr>
                <a:t>a</a:t>
              </a:r>
            </a:p>
          </p:txBody>
        </p:sp>
      </p:grpSp>
      <p:sp>
        <p:nvSpPr>
          <p:cNvPr id="9299" name="Rectangle 29"/>
          <p:cNvSpPr>
            <a:spLocks noChangeArrowheads="1"/>
          </p:cNvSpPr>
          <p:nvPr/>
        </p:nvSpPr>
        <p:spPr bwMode="auto">
          <a:xfrm>
            <a:off x="8120063" y="1725613"/>
            <a:ext cx="860425" cy="288925"/>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chemeClr val="bg2"/>
                </a:solidFill>
                <a:latin typeface="Calibri" pitchFamily="34" charset="0"/>
              </a:rPr>
              <a:t>(implied)</a:t>
            </a:r>
          </a:p>
        </p:txBody>
      </p:sp>
      <p:sp>
        <p:nvSpPr>
          <p:cNvPr id="9300" name="Line 57"/>
          <p:cNvSpPr>
            <a:spLocks noChangeShapeType="1"/>
          </p:cNvSpPr>
          <p:nvPr/>
        </p:nvSpPr>
        <p:spPr bwMode="auto">
          <a:xfrm flipV="1">
            <a:off x="7181850" y="619125"/>
            <a:ext cx="725488" cy="2257425"/>
          </a:xfrm>
          <a:prstGeom prst="line">
            <a:avLst/>
          </a:prstGeom>
          <a:noFill/>
          <a:ln w="57150">
            <a:solidFill>
              <a:schemeClr val="hlink"/>
            </a:solidFill>
            <a:round/>
            <a:headEnd/>
            <a:tailEnd type="triangle" w="med" len="med"/>
          </a:ln>
        </p:spPr>
        <p:txBody>
          <a:bodyPr wrap="none" anchor="ctr"/>
          <a:lstStyle/>
          <a:p>
            <a:endParaRPr lang="zh-CN" altLang="en-US"/>
          </a:p>
        </p:txBody>
      </p:sp>
      <p:sp>
        <p:nvSpPr>
          <p:cNvPr id="9301" name="Text Box 58"/>
          <p:cNvSpPr txBox="1">
            <a:spLocks noChangeArrowheads="1"/>
          </p:cNvSpPr>
          <p:nvPr/>
        </p:nvSpPr>
        <p:spPr bwMode="auto">
          <a:xfrm>
            <a:off x="5262563" y="930275"/>
            <a:ext cx="1477962" cy="26352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1200" b="1">
                <a:cs typeface="Arial" charset="0"/>
              </a:rPr>
              <a:t>net current vector</a:t>
            </a:r>
          </a:p>
        </p:txBody>
      </p:sp>
      <p:sp>
        <p:nvSpPr>
          <p:cNvPr id="9302" name="Line 59"/>
          <p:cNvSpPr>
            <a:spLocks noChangeShapeType="1"/>
          </p:cNvSpPr>
          <p:nvPr/>
        </p:nvSpPr>
        <p:spPr bwMode="auto">
          <a:xfrm>
            <a:off x="6672263" y="1058863"/>
            <a:ext cx="985837" cy="123825"/>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303" name="Line 62"/>
          <p:cNvSpPr>
            <a:spLocks noChangeShapeType="1"/>
          </p:cNvSpPr>
          <p:nvPr/>
        </p:nvSpPr>
        <p:spPr bwMode="auto">
          <a:xfrm flipV="1">
            <a:off x="7177088" y="1538288"/>
            <a:ext cx="782637" cy="1360487"/>
          </a:xfrm>
          <a:prstGeom prst="line">
            <a:avLst/>
          </a:prstGeom>
          <a:noFill/>
          <a:ln w="19050">
            <a:solidFill>
              <a:schemeClr val="tx1"/>
            </a:solidFill>
            <a:round/>
            <a:headEnd/>
            <a:tailEnd type="triangle" w="med" len="med"/>
          </a:ln>
        </p:spPr>
        <p:txBody>
          <a:bodyPr wrap="none" anchor="ctr"/>
          <a:lstStyle/>
          <a:p>
            <a:endParaRPr lang="zh-CN" altLang="en-US"/>
          </a:p>
        </p:txBody>
      </p:sp>
      <p:sp>
        <p:nvSpPr>
          <p:cNvPr id="9304" name="Text Box 63"/>
          <p:cNvSpPr txBox="1">
            <a:spLocks noChangeArrowheads="1"/>
          </p:cNvSpPr>
          <p:nvPr/>
        </p:nvSpPr>
        <p:spPr bwMode="auto">
          <a:xfrm>
            <a:off x="8020050" y="1206500"/>
            <a:ext cx="303213" cy="350838"/>
          </a:xfrm>
          <a:prstGeom prst="rect">
            <a:avLst/>
          </a:prstGeom>
          <a:noFill/>
          <a:ln w="9525">
            <a:noFill/>
            <a:miter lim="800000"/>
            <a:headEnd/>
            <a:tailEnd/>
          </a:ln>
        </p:spPr>
        <p:txBody>
          <a:bodyPr wrap="none">
            <a:spAutoFit/>
          </a:bodyPr>
          <a:lstStyle/>
          <a:p>
            <a:pPr eaLnBrk="0" hangingPunct="0">
              <a:lnSpc>
                <a:spcPct val="94000"/>
              </a:lnSpc>
            </a:pPr>
            <a:r>
              <a:rPr lang="en-US" altLang="zh-CN" b="1" i="1">
                <a:latin typeface="Monotype Corsiva"/>
                <a:cs typeface="Arial" charset="0"/>
              </a:rPr>
              <a:t>i</a:t>
            </a:r>
            <a:r>
              <a:rPr lang="en-US" altLang="zh-CN" b="1" i="1" baseline="-25000">
                <a:latin typeface="Monotype Corsiva"/>
                <a:cs typeface="Arial" charset="0"/>
              </a:rPr>
              <a:t>a</a:t>
            </a:r>
            <a:endParaRPr lang="en-US" altLang="zh-CN" b="1" i="1">
              <a:latin typeface="Monotype Corsiva"/>
              <a:cs typeface="Arial" charset="0"/>
            </a:endParaRPr>
          </a:p>
        </p:txBody>
      </p:sp>
      <p:sp>
        <p:nvSpPr>
          <p:cNvPr id="9305" name="Text Box 64"/>
          <p:cNvSpPr txBox="1">
            <a:spLocks noChangeArrowheads="1"/>
          </p:cNvSpPr>
          <p:nvPr/>
        </p:nvSpPr>
        <p:spPr bwMode="auto">
          <a:xfrm>
            <a:off x="8134350" y="828675"/>
            <a:ext cx="303213" cy="350838"/>
          </a:xfrm>
          <a:prstGeom prst="rect">
            <a:avLst/>
          </a:prstGeom>
          <a:noFill/>
          <a:ln w="9525">
            <a:noFill/>
            <a:miter lim="800000"/>
            <a:headEnd/>
            <a:tailEnd/>
          </a:ln>
        </p:spPr>
        <p:txBody>
          <a:bodyPr wrap="none">
            <a:spAutoFit/>
          </a:bodyPr>
          <a:lstStyle/>
          <a:p>
            <a:pPr eaLnBrk="0" hangingPunct="0">
              <a:lnSpc>
                <a:spcPct val="94000"/>
              </a:lnSpc>
            </a:pPr>
            <a:r>
              <a:rPr lang="en-US" altLang="zh-CN" b="1" i="1">
                <a:latin typeface="Monotype Corsiva"/>
                <a:cs typeface="Arial" charset="0"/>
              </a:rPr>
              <a:t>i</a:t>
            </a:r>
            <a:r>
              <a:rPr lang="en-US" altLang="zh-CN" b="1" i="1" baseline="-25000">
                <a:latin typeface="Monotype Corsiva"/>
                <a:cs typeface="Arial" charset="0"/>
              </a:rPr>
              <a:t>b</a:t>
            </a:r>
            <a:endParaRPr lang="en-US" altLang="zh-CN" b="1" i="1">
              <a:latin typeface="Monotype Corsiva"/>
              <a:cs typeface="Arial" charset="0"/>
            </a:endParaRPr>
          </a:p>
        </p:txBody>
      </p:sp>
      <p:sp>
        <p:nvSpPr>
          <p:cNvPr id="9306" name="Line 61"/>
          <p:cNvSpPr>
            <a:spLocks noChangeShapeType="1"/>
          </p:cNvSpPr>
          <p:nvPr/>
        </p:nvSpPr>
        <p:spPr bwMode="auto">
          <a:xfrm flipH="1" flipV="1">
            <a:off x="7907338" y="650875"/>
            <a:ext cx="533400" cy="91440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9307" name="Line 60"/>
          <p:cNvSpPr>
            <a:spLocks noChangeShapeType="1"/>
          </p:cNvSpPr>
          <p:nvPr/>
        </p:nvSpPr>
        <p:spPr bwMode="auto">
          <a:xfrm>
            <a:off x="7959725" y="1563688"/>
            <a:ext cx="488950" cy="0"/>
          </a:xfrm>
          <a:prstGeom prst="line">
            <a:avLst/>
          </a:prstGeom>
          <a:noFill/>
          <a:ln w="19050">
            <a:solidFill>
              <a:schemeClr val="tx1"/>
            </a:solidFill>
            <a:round/>
            <a:headEnd/>
            <a:tailEnd type="triangle" w="med" len="med"/>
          </a:ln>
        </p:spPr>
        <p:txBody>
          <a:bodyPr wrap="none" anchor="ctr"/>
          <a:lstStyle/>
          <a:p>
            <a:endParaRPr lang="zh-CN" altLang="en-US"/>
          </a:p>
        </p:txBody>
      </p:sp>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3" name="Picture 2" descr="DSC01931"/>
          <p:cNvPicPr>
            <a:picLocks noChangeAspect="1" noChangeArrowheads="1"/>
          </p:cNvPicPr>
          <p:nvPr/>
        </p:nvPicPr>
        <p:blipFill>
          <a:blip r:embed="rId4">
            <a:lum bright="66000" contrast="-78000"/>
          </a:blip>
          <a:srcRect/>
          <a:stretch>
            <a:fillRect/>
          </a:stretch>
        </p:blipFill>
        <p:spPr bwMode="auto">
          <a:xfrm>
            <a:off x="5791200" y="2417763"/>
            <a:ext cx="2573338" cy="1930400"/>
          </a:xfrm>
          <a:prstGeom prst="rect">
            <a:avLst/>
          </a:prstGeom>
          <a:noFill/>
          <a:ln w="9525">
            <a:noFill/>
            <a:miter lim="800000"/>
            <a:headEnd/>
            <a:tailEnd/>
          </a:ln>
        </p:spPr>
      </p:pic>
      <p:sp>
        <p:nvSpPr>
          <p:cNvPr id="10384" name="标题 4"/>
          <p:cNvSpPr>
            <a:spLocks noGrp="1"/>
          </p:cNvSpPr>
          <p:nvPr>
            <p:ph type="title"/>
          </p:nvPr>
        </p:nvSpPr>
        <p:spPr>
          <a:xfrm>
            <a:off x="468313" y="188913"/>
            <a:ext cx="8229600" cy="777875"/>
          </a:xfrm>
        </p:spPr>
        <p:txBody>
          <a:bodyPr/>
          <a:lstStyle/>
          <a:p>
            <a:r>
              <a:rPr lang="en-US" altLang="zh-CN" smtClean="0"/>
              <a:t>2.1   </a:t>
            </a:r>
            <a:r>
              <a:rPr lang="zh-CN" altLang="en-US" smtClean="0"/>
              <a:t>永磁同步电机的</a:t>
            </a:r>
            <a:r>
              <a:rPr lang="en-US" altLang="zh-CN" smtClean="0"/>
              <a:t>FOC </a:t>
            </a:r>
            <a:endParaRPr lang="zh-CN" altLang="en-US" smtClean="0"/>
          </a:p>
        </p:txBody>
      </p:sp>
      <p:sp>
        <p:nvSpPr>
          <p:cNvPr id="10385" name="内容占位符 5"/>
          <p:cNvSpPr>
            <a:spLocks noGrp="1"/>
          </p:cNvSpPr>
          <p:nvPr>
            <p:ph idx="1"/>
          </p:nvPr>
        </p:nvSpPr>
        <p:spPr>
          <a:xfrm>
            <a:off x="490538" y="4919663"/>
            <a:ext cx="8229600" cy="1749425"/>
          </a:xfrm>
        </p:spPr>
        <p:txBody>
          <a:bodyPr/>
          <a:lstStyle/>
          <a:p>
            <a:r>
              <a:rPr lang="zh-CN" altLang="en-US" sz="2000" smtClean="0"/>
              <a:t>从左图中，我们可以看到三相相位相差</a:t>
            </a:r>
            <a:r>
              <a:rPr lang="en-US" altLang="zh-CN" sz="2000" smtClean="0"/>
              <a:t>120</a:t>
            </a:r>
            <a:r>
              <a:rPr lang="zh-CN" altLang="en-US" sz="2000" smtClean="0"/>
              <a:t>度正弦电流经过</a:t>
            </a:r>
            <a:r>
              <a:rPr lang="en-US" altLang="zh-CN" sz="2000" smtClean="0"/>
              <a:t>Clark</a:t>
            </a:r>
            <a:r>
              <a:rPr lang="zh-CN" altLang="en-US" sz="2000" smtClean="0"/>
              <a:t>变换之后，就变成了两相相位相差</a:t>
            </a:r>
            <a:r>
              <a:rPr lang="en-US" altLang="zh-CN" sz="2000" smtClean="0"/>
              <a:t>90</a:t>
            </a:r>
            <a:r>
              <a:rPr lang="zh-CN" altLang="en-US" sz="2000" smtClean="0"/>
              <a:t>度的正弦交流电。</a:t>
            </a:r>
            <a:endParaRPr lang="en-US" altLang="zh-CN" sz="2000" smtClean="0"/>
          </a:p>
          <a:p>
            <a:r>
              <a:rPr lang="zh-CN" altLang="en-US" sz="2000" smtClean="0"/>
              <a:t>如右图所示，</a:t>
            </a:r>
            <a:r>
              <a:rPr lang="en-US" altLang="zh-CN" sz="2000" smtClean="0"/>
              <a:t>Clark</a:t>
            </a:r>
            <a:r>
              <a:rPr lang="zh-CN" altLang="en-US" sz="2000" smtClean="0"/>
              <a:t>变换就是将三相电流的坐标系转化为相差</a:t>
            </a:r>
            <a:r>
              <a:rPr lang="en-US" altLang="zh-CN" sz="2000" smtClean="0"/>
              <a:t>90</a:t>
            </a:r>
            <a:r>
              <a:rPr lang="zh-CN" altLang="en-US" sz="2000" smtClean="0"/>
              <a:t>度的</a:t>
            </a:r>
            <a:r>
              <a:rPr lang="el-GR" altLang="zh-CN" sz="2000" smtClean="0"/>
              <a:t>α</a:t>
            </a:r>
            <a:r>
              <a:rPr lang="en-US" altLang="zh-CN" sz="2000" smtClean="0"/>
              <a:t>-</a:t>
            </a:r>
            <a:r>
              <a:rPr lang="el-GR" altLang="zh-CN" sz="2000" smtClean="0"/>
              <a:t>β</a:t>
            </a:r>
            <a:r>
              <a:rPr lang="zh-CN" altLang="en-US" sz="2000" smtClean="0"/>
              <a:t>坐标系，并且保证</a:t>
            </a:r>
            <a:r>
              <a:rPr lang="en-US" altLang="zh-CN" sz="2000" smtClean="0"/>
              <a:t>I</a:t>
            </a:r>
            <a:r>
              <a:rPr lang="el-GR" altLang="zh-CN" sz="2000" smtClean="0"/>
              <a:t>α</a:t>
            </a:r>
            <a:r>
              <a:rPr lang="zh-CN" altLang="en-US" sz="2000" smtClean="0"/>
              <a:t>与</a:t>
            </a:r>
            <a:r>
              <a:rPr lang="en-US" altLang="zh-CN" sz="2000" smtClean="0"/>
              <a:t>I</a:t>
            </a:r>
            <a:r>
              <a:rPr lang="el-GR" altLang="zh-CN" sz="2000" smtClean="0"/>
              <a:t>β</a:t>
            </a:r>
            <a:r>
              <a:rPr lang="zh-CN" altLang="en-US" sz="2000" smtClean="0"/>
              <a:t>合成的矢量与三相电流合成的矢量大小和方向均相同。</a:t>
            </a:r>
          </a:p>
        </p:txBody>
      </p:sp>
      <p:pic>
        <p:nvPicPr>
          <p:cNvPr id="10386" name="Picture 3"/>
          <p:cNvPicPr>
            <a:picLocks noChangeAspect="1" noChangeArrowheads="1"/>
          </p:cNvPicPr>
          <p:nvPr/>
        </p:nvPicPr>
        <p:blipFill>
          <a:blip r:embed="rId5"/>
          <a:srcRect/>
          <a:stretch>
            <a:fillRect/>
          </a:stretch>
        </p:blipFill>
        <p:spPr bwMode="auto">
          <a:xfrm>
            <a:off x="2825750" y="3690938"/>
            <a:ext cx="3006725" cy="1228725"/>
          </a:xfrm>
          <a:prstGeom prst="rect">
            <a:avLst/>
          </a:prstGeom>
          <a:noFill/>
          <a:ln w="9525">
            <a:noFill/>
            <a:miter lim="800000"/>
            <a:headEnd/>
            <a:tailEnd/>
          </a:ln>
        </p:spPr>
      </p:pic>
      <p:pic>
        <p:nvPicPr>
          <p:cNvPr id="10387" name="Picture 2"/>
          <p:cNvPicPr>
            <a:picLocks noChangeAspect="1" noChangeArrowheads="1"/>
          </p:cNvPicPr>
          <p:nvPr/>
        </p:nvPicPr>
        <p:blipFill>
          <a:blip r:embed="rId6"/>
          <a:srcRect/>
          <a:stretch>
            <a:fillRect/>
          </a:stretch>
        </p:blipFill>
        <p:spPr bwMode="auto">
          <a:xfrm>
            <a:off x="0" y="1338263"/>
            <a:ext cx="5580063" cy="2352675"/>
          </a:xfrm>
          <a:prstGeom prst="rect">
            <a:avLst/>
          </a:prstGeom>
          <a:noFill/>
          <a:ln w="9525">
            <a:noFill/>
            <a:miter lim="800000"/>
            <a:headEnd/>
            <a:tailEnd/>
          </a:ln>
        </p:spPr>
      </p:pic>
      <p:grpSp>
        <p:nvGrpSpPr>
          <p:cNvPr id="36" name="Group 3"/>
          <p:cNvGrpSpPr>
            <a:grpSpLocks/>
          </p:cNvGrpSpPr>
          <p:nvPr/>
        </p:nvGrpSpPr>
        <p:grpSpPr bwMode="auto">
          <a:xfrm>
            <a:off x="6775450" y="833438"/>
            <a:ext cx="1050925" cy="2906712"/>
            <a:chOff x="3009" y="585"/>
            <a:chExt cx="662" cy="1831"/>
          </a:xfrm>
        </p:grpSpPr>
        <p:sp>
          <p:nvSpPr>
            <p:cNvPr id="10411" name="Rectangle 4"/>
            <p:cNvSpPr>
              <a:spLocks noChangeArrowheads="1"/>
            </p:cNvSpPr>
            <p:nvPr/>
          </p:nvSpPr>
          <p:spPr bwMode="auto">
            <a:xfrm>
              <a:off x="3131" y="837"/>
              <a:ext cx="425" cy="1311"/>
            </a:xfrm>
            <a:prstGeom prst="rect">
              <a:avLst/>
            </a:prstGeom>
            <a:solidFill>
              <a:srgbClr val="FF9999"/>
            </a:solidFill>
            <a:ln w="12700" cap="rnd">
              <a:solidFill>
                <a:schemeClr val="tx1"/>
              </a:solidFill>
              <a:prstDash val="sysDot"/>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10412" name="Line 5"/>
            <p:cNvSpPr>
              <a:spLocks noChangeShapeType="1"/>
            </p:cNvSpPr>
            <p:nvPr/>
          </p:nvSpPr>
          <p:spPr bwMode="auto">
            <a:xfrm>
              <a:off x="3129" y="851"/>
              <a:ext cx="0" cy="1296"/>
            </a:xfrm>
            <a:prstGeom prst="line">
              <a:avLst/>
            </a:prstGeom>
            <a:noFill/>
            <a:ln w="28575">
              <a:solidFill>
                <a:srgbClr val="FF1313"/>
              </a:solidFill>
              <a:round/>
              <a:headEnd type="arrow" w="med" len="med"/>
              <a:tailEnd/>
            </a:ln>
          </p:spPr>
          <p:txBody>
            <a:bodyPr wrap="none" anchor="ctr"/>
            <a:lstStyle/>
            <a:p>
              <a:endParaRPr lang="zh-CN" altLang="en-US"/>
            </a:p>
          </p:txBody>
        </p:sp>
        <p:sp>
          <p:nvSpPr>
            <p:cNvPr id="10413" name="Line 6"/>
            <p:cNvSpPr>
              <a:spLocks noChangeShapeType="1"/>
            </p:cNvSpPr>
            <p:nvPr/>
          </p:nvSpPr>
          <p:spPr bwMode="auto">
            <a:xfrm>
              <a:off x="3127" y="2145"/>
              <a:ext cx="410" cy="0"/>
            </a:xfrm>
            <a:prstGeom prst="line">
              <a:avLst/>
            </a:prstGeom>
            <a:noFill/>
            <a:ln w="28575">
              <a:solidFill>
                <a:srgbClr val="FF1313"/>
              </a:solidFill>
              <a:round/>
              <a:headEnd/>
              <a:tailEnd type="arrow" w="med" len="med"/>
            </a:ln>
          </p:spPr>
          <p:txBody>
            <a:bodyPr wrap="none" anchor="ctr"/>
            <a:lstStyle/>
            <a:p>
              <a:endParaRPr lang="zh-CN" altLang="en-US"/>
            </a:p>
          </p:txBody>
        </p:sp>
        <p:graphicFrame>
          <p:nvGraphicFramePr>
            <p:cNvPr id="10380" name="Object 140"/>
            <p:cNvGraphicFramePr>
              <a:graphicFrameLocks noChangeAspect="1"/>
            </p:cNvGraphicFramePr>
            <p:nvPr/>
          </p:nvGraphicFramePr>
          <p:xfrm>
            <a:off x="3483" y="2133"/>
            <a:ext cx="188" cy="283"/>
          </p:xfrm>
          <a:graphic>
            <a:graphicData uri="http://schemas.openxmlformats.org/presentationml/2006/ole">
              <p:oleObj spid="_x0000_s10380" name="Equation" r:id="rId7" imgW="190440" imgH="292320" progId="Equation.3">
                <p:embed/>
              </p:oleObj>
            </a:graphicData>
          </a:graphic>
        </p:graphicFrame>
        <p:graphicFrame>
          <p:nvGraphicFramePr>
            <p:cNvPr id="10381" name="Object 141"/>
            <p:cNvGraphicFramePr>
              <a:graphicFrameLocks noChangeAspect="1"/>
            </p:cNvGraphicFramePr>
            <p:nvPr/>
          </p:nvGraphicFramePr>
          <p:xfrm>
            <a:off x="3009" y="585"/>
            <a:ext cx="196" cy="287"/>
          </p:xfrm>
          <a:graphic>
            <a:graphicData uri="http://schemas.openxmlformats.org/presentationml/2006/ole">
              <p:oleObj spid="_x0000_s10381" name="Equation" r:id="rId8" imgW="203400" imgH="304920" progId="Equation.3">
                <p:embed/>
              </p:oleObj>
            </a:graphicData>
          </a:graphic>
        </p:graphicFrame>
      </p:grpSp>
      <p:grpSp>
        <p:nvGrpSpPr>
          <p:cNvPr id="10389" name="Group 10"/>
          <p:cNvGrpSpPr>
            <a:grpSpLocks/>
          </p:cNvGrpSpPr>
          <p:nvPr/>
        </p:nvGrpSpPr>
        <p:grpSpPr bwMode="auto">
          <a:xfrm>
            <a:off x="6556375" y="1771650"/>
            <a:ext cx="2182813" cy="3092450"/>
            <a:chOff x="2685" y="1239"/>
            <a:chExt cx="1375" cy="1948"/>
          </a:xfrm>
        </p:grpSpPr>
        <p:sp>
          <p:nvSpPr>
            <p:cNvPr id="10408" name="Line 11"/>
            <p:cNvSpPr>
              <a:spLocks noChangeShapeType="1"/>
            </p:cNvSpPr>
            <p:nvPr/>
          </p:nvSpPr>
          <p:spPr bwMode="auto">
            <a:xfrm>
              <a:off x="2945" y="2213"/>
              <a:ext cx="1115" cy="0"/>
            </a:xfrm>
            <a:prstGeom prst="line">
              <a:avLst/>
            </a:prstGeom>
            <a:noFill/>
            <a:ln w="28575">
              <a:solidFill>
                <a:schemeClr val="tx1"/>
              </a:solidFill>
              <a:round/>
              <a:headEnd/>
              <a:tailEnd type="arrow" w="med" len="med"/>
            </a:ln>
          </p:spPr>
          <p:txBody>
            <a:bodyPr wrap="none" anchor="ctr"/>
            <a:lstStyle/>
            <a:p>
              <a:endParaRPr lang="zh-CN" altLang="en-US"/>
            </a:p>
          </p:txBody>
        </p:sp>
        <p:sp>
          <p:nvSpPr>
            <p:cNvPr id="10409" name="Line 12"/>
            <p:cNvSpPr>
              <a:spLocks noChangeShapeType="1"/>
            </p:cNvSpPr>
            <p:nvPr/>
          </p:nvSpPr>
          <p:spPr bwMode="auto">
            <a:xfrm rot="-7184662">
              <a:off x="2168" y="1762"/>
              <a:ext cx="1047" cy="1"/>
            </a:xfrm>
            <a:prstGeom prst="line">
              <a:avLst/>
            </a:prstGeom>
            <a:noFill/>
            <a:ln w="28575">
              <a:solidFill>
                <a:schemeClr val="tx1"/>
              </a:solidFill>
              <a:round/>
              <a:headEnd/>
              <a:tailEnd type="arrow" w="med" len="med"/>
            </a:ln>
          </p:spPr>
          <p:txBody>
            <a:bodyPr wrap="none" anchor="ctr"/>
            <a:lstStyle/>
            <a:p>
              <a:endParaRPr lang="zh-CN" altLang="en-US"/>
            </a:p>
          </p:txBody>
        </p:sp>
        <p:sp>
          <p:nvSpPr>
            <p:cNvPr id="10410" name="Line 13"/>
            <p:cNvSpPr>
              <a:spLocks noChangeShapeType="1"/>
            </p:cNvSpPr>
            <p:nvPr/>
          </p:nvSpPr>
          <p:spPr bwMode="auto">
            <a:xfrm rot="7184662" flipH="1">
              <a:off x="2165" y="2666"/>
              <a:ext cx="1041" cy="1"/>
            </a:xfrm>
            <a:prstGeom prst="line">
              <a:avLst/>
            </a:prstGeom>
            <a:noFill/>
            <a:ln w="28575">
              <a:solidFill>
                <a:schemeClr val="tx1"/>
              </a:solidFill>
              <a:round/>
              <a:headEnd type="arrow" w="med" len="med"/>
              <a:tailEnd/>
            </a:ln>
          </p:spPr>
          <p:txBody>
            <a:bodyPr wrap="none" anchor="ctr"/>
            <a:lstStyle/>
            <a:p>
              <a:endParaRPr lang="zh-CN" altLang="en-US"/>
            </a:p>
          </p:txBody>
        </p:sp>
      </p:grpSp>
      <p:sp>
        <p:nvSpPr>
          <p:cNvPr id="10390" name="Rectangle 14"/>
          <p:cNvSpPr>
            <a:spLocks noChangeArrowheads="1"/>
          </p:cNvSpPr>
          <p:nvPr/>
        </p:nvSpPr>
        <p:spPr bwMode="auto">
          <a:xfrm>
            <a:off x="8712200" y="3138488"/>
            <a:ext cx="346075" cy="34766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b="1">
                <a:latin typeface="Calibri" pitchFamily="34" charset="0"/>
              </a:rPr>
              <a:t>A</a:t>
            </a:r>
          </a:p>
        </p:txBody>
      </p:sp>
      <p:sp>
        <p:nvSpPr>
          <p:cNvPr id="10391" name="Rectangle 15"/>
          <p:cNvSpPr>
            <a:spLocks noChangeArrowheads="1"/>
          </p:cNvSpPr>
          <p:nvPr/>
        </p:nvSpPr>
        <p:spPr bwMode="auto">
          <a:xfrm>
            <a:off x="5888038" y="1493838"/>
            <a:ext cx="346075" cy="34766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b="1">
                <a:latin typeface="Calibri" pitchFamily="34" charset="0"/>
              </a:rPr>
              <a:t>B</a:t>
            </a:r>
          </a:p>
        </p:txBody>
      </p:sp>
      <p:sp>
        <p:nvSpPr>
          <p:cNvPr id="10392" name="Rectangle 16"/>
          <p:cNvSpPr>
            <a:spLocks noChangeArrowheads="1"/>
          </p:cNvSpPr>
          <p:nvPr/>
        </p:nvSpPr>
        <p:spPr bwMode="auto">
          <a:xfrm>
            <a:off x="5822950" y="4370388"/>
            <a:ext cx="346075" cy="34766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b="1">
                <a:latin typeface="Calibri" pitchFamily="34" charset="0"/>
              </a:rPr>
              <a:t>C</a:t>
            </a:r>
          </a:p>
        </p:txBody>
      </p:sp>
      <p:grpSp>
        <p:nvGrpSpPr>
          <p:cNvPr id="49" name="Group 17"/>
          <p:cNvGrpSpPr>
            <a:grpSpLocks/>
          </p:cNvGrpSpPr>
          <p:nvPr/>
        </p:nvGrpSpPr>
        <p:grpSpPr bwMode="auto">
          <a:xfrm>
            <a:off x="6977063" y="1074738"/>
            <a:ext cx="1114425" cy="2222500"/>
            <a:chOff x="2950" y="800"/>
            <a:chExt cx="702" cy="1400"/>
          </a:xfrm>
        </p:grpSpPr>
        <p:graphicFrame>
          <p:nvGraphicFramePr>
            <p:cNvPr id="10382" name="Object 142"/>
            <p:cNvGraphicFramePr>
              <a:graphicFrameLocks noChangeAspect="1"/>
            </p:cNvGraphicFramePr>
            <p:nvPr/>
          </p:nvGraphicFramePr>
          <p:xfrm>
            <a:off x="3449" y="800"/>
            <a:ext cx="203" cy="332"/>
          </p:xfrm>
          <a:graphic>
            <a:graphicData uri="http://schemas.openxmlformats.org/presentationml/2006/ole">
              <p:oleObj spid="_x0000_s10382" name="Equation" r:id="rId9" imgW="177840" imgH="292320" progId="Equation.3">
                <p:embed/>
              </p:oleObj>
            </a:graphicData>
          </a:graphic>
        </p:graphicFrame>
        <p:sp>
          <p:nvSpPr>
            <p:cNvPr id="10407" name="Line 19"/>
            <p:cNvSpPr>
              <a:spLocks noChangeShapeType="1"/>
            </p:cNvSpPr>
            <p:nvPr/>
          </p:nvSpPr>
          <p:spPr bwMode="auto">
            <a:xfrm flipV="1">
              <a:off x="2950" y="885"/>
              <a:ext cx="420" cy="1315"/>
            </a:xfrm>
            <a:prstGeom prst="line">
              <a:avLst/>
            </a:prstGeom>
            <a:noFill/>
            <a:ln w="57150">
              <a:solidFill>
                <a:srgbClr val="0033CC"/>
              </a:solidFill>
              <a:round/>
              <a:headEnd/>
              <a:tailEnd type="triangle" w="med" len="med"/>
            </a:ln>
          </p:spPr>
          <p:txBody>
            <a:bodyPr wrap="none" anchor="ctr"/>
            <a:lstStyle/>
            <a:p>
              <a:endParaRPr lang="zh-CN" altLang="en-US"/>
            </a:p>
          </p:txBody>
        </p:sp>
      </p:grpSp>
      <p:grpSp>
        <p:nvGrpSpPr>
          <p:cNvPr id="10394" name="Group 232"/>
          <p:cNvGrpSpPr>
            <a:grpSpLocks/>
          </p:cNvGrpSpPr>
          <p:nvPr/>
        </p:nvGrpSpPr>
        <p:grpSpPr bwMode="auto">
          <a:xfrm>
            <a:off x="6234113" y="1882775"/>
            <a:ext cx="1836737" cy="1900238"/>
            <a:chOff x="2668" y="1246"/>
            <a:chExt cx="1157" cy="1197"/>
          </a:xfrm>
        </p:grpSpPr>
        <p:sp>
          <p:nvSpPr>
            <p:cNvPr id="10395" name="Line 233"/>
            <p:cNvSpPr>
              <a:spLocks noChangeShapeType="1"/>
            </p:cNvSpPr>
            <p:nvPr/>
          </p:nvSpPr>
          <p:spPr bwMode="auto">
            <a:xfrm>
              <a:off x="3124" y="2147"/>
              <a:ext cx="288" cy="0"/>
            </a:xfrm>
            <a:prstGeom prst="line">
              <a:avLst/>
            </a:prstGeom>
            <a:noFill/>
            <a:ln w="38100">
              <a:solidFill>
                <a:schemeClr val="bg2"/>
              </a:solidFill>
              <a:round/>
              <a:headEnd/>
              <a:tailEnd type="triangle" w="med" len="med"/>
            </a:ln>
          </p:spPr>
          <p:txBody>
            <a:bodyPr wrap="none" anchor="ctr"/>
            <a:lstStyle/>
            <a:p>
              <a:endParaRPr lang="zh-CN" altLang="en-US"/>
            </a:p>
          </p:txBody>
        </p:sp>
        <p:sp>
          <p:nvSpPr>
            <p:cNvPr id="10396" name="Line 234"/>
            <p:cNvSpPr>
              <a:spLocks noChangeShapeType="1"/>
            </p:cNvSpPr>
            <p:nvPr/>
          </p:nvSpPr>
          <p:spPr bwMode="auto">
            <a:xfrm flipV="1">
              <a:off x="3137" y="1246"/>
              <a:ext cx="526" cy="894"/>
            </a:xfrm>
            <a:prstGeom prst="line">
              <a:avLst/>
            </a:prstGeom>
            <a:noFill/>
            <a:ln w="38100">
              <a:solidFill>
                <a:schemeClr val="bg2"/>
              </a:solidFill>
              <a:prstDash val="sysDot"/>
              <a:round/>
              <a:headEnd/>
              <a:tailEnd type="triangle" w="med" len="med"/>
            </a:ln>
          </p:spPr>
          <p:txBody>
            <a:bodyPr wrap="none" anchor="ctr"/>
            <a:lstStyle/>
            <a:p>
              <a:endParaRPr lang="zh-CN" altLang="en-US"/>
            </a:p>
          </p:txBody>
        </p:sp>
        <p:grpSp>
          <p:nvGrpSpPr>
            <p:cNvPr id="10397" name="Group 235"/>
            <p:cNvGrpSpPr>
              <a:grpSpLocks/>
            </p:cNvGrpSpPr>
            <p:nvPr/>
          </p:nvGrpSpPr>
          <p:grpSpPr bwMode="auto">
            <a:xfrm>
              <a:off x="2668" y="1615"/>
              <a:ext cx="257" cy="313"/>
              <a:chOff x="3980" y="2469"/>
              <a:chExt cx="257" cy="313"/>
            </a:xfrm>
          </p:grpSpPr>
          <p:sp>
            <p:nvSpPr>
              <p:cNvPr id="10405" name="Rectangle 236"/>
              <p:cNvSpPr>
                <a:spLocks noChangeArrowheads="1"/>
              </p:cNvSpPr>
              <p:nvPr/>
            </p:nvSpPr>
            <p:spPr bwMode="auto">
              <a:xfrm>
                <a:off x="3980" y="2469"/>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chemeClr val="bg2"/>
                    </a:solidFill>
                    <a:latin typeface="Monotype Corsiva"/>
                  </a:rPr>
                  <a:t>i</a:t>
                </a:r>
              </a:p>
            </p:txBody>
          </p:sp>
          <p:sp>
            <p:nvSpPr>
              <p:cNvPr id="10406" name="Rectangle 237"/>
              <p:cNvSpPr>
                <a:spLocks noChangeArrowheads="1"/>
              </p:cNvSpPr>
              <p:nvPr/>
            </p:nvSpPr>
            <p:spPr bwMode="auto">
              <a:xfrm>
                <a:off x="4061" y="2600"/>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chemeClr val="bg2"/>
                    </a:solidFill>
                    <a:latin typeface="Calibri" pitchFamily="34" charset="0"/>
                  </a:rPr>
                  <a:t>b</a:t>
                </a:r>
              </a:p>
            </p:txBody>
          </p:sp>
        </p:grpSp>
        <p:grpSp>
          <p:nvGrpSpPr>
            <p:cNvPr id="10398" name="Group 238"/>
            <p:cNvGrpSpPr>
              <a:grpSpLocks/>
            </p:cNvGrpSpPr>
            <p:nvPr/>
          </p:nvGrpSpPr>
          <p:grpSpPr bwMode="auto">
            <a:xfrm>
              <a:off x="3574" y="1297"/>
              <a:ext cx="251" cy="313"/>
              <a:chOff x="4886" y="2151"/>
              <a:chExt cx="251" cy="313"/>
            </a:xfrm>
          </p:grpSpPr>
          <p:sp>
            <p:nvSpPr>
              <p:cNvPr id="10403" name="Rectangle 239"/>
              <p:cNvSpPr>
                <a:spLocks noChangeArrowheads="1"/>
              </p:cNvSpPr>
              <p:nvPr/>
            </p:nvSpPr>
            <p:spPr bwMode="auto">
              <a:xfrm>
                <a:off x="4886" y="2151"/>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chemeClr val="bg2"/>
                    </a:solidFill>
                    <a:latin typeface="Monotype Corsiva"/>
                  </a:rPr>
                  <a:t>i</a:t>
                </a:r>
              </a:p>
            </p:txBody>
          </p:sp>
          <p:sp>
            <p:nvSpPr>
              <p:cNvPr id="10404" name="Rectangle 240"/>
              <p:cNvSpPr>
                <a:spLocks noChangeArrowheads="1"/>
              </p:cNvSpPr>
              <p:nvPr/>
            </p:nvSpPr>
            <p:spPr bwMode="auto">
              <a:xfrm>
                <a:off x="4967" y="2282"/>
                <a:ext cx="170"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chemeClr val="bg2"/>
                    </a:solidFill>
                    <a:latin typeface="Calibri" pitchFamily="34" charset="0"/>
                  </a:rPr>
                  <a:t>c</a:t>
                </a:r>
              </a:p>
            </p:txBody>
          </p:sp>
        </p:grpSp>
        <p:grpSp>
          <p:nvGrpSpPr>
            <p:cNvPr id="10399" name="Group 241"/>
            <p:cNvGrpSpPr>
              <a:grpSpLocks/>
            </p:cNvGrpSpPr>
            <p:nvPr/>
          </p:nvGrpSpPr>
          <p:grpSpPr bwMode="auto">
            <a:xfrm>
              <a:off x="3266" y="2130"/>
              <a:ext cx="257" cy="313"/>
              <a:chOff x="4571" y="2970"/>
              <a:chExt cx="257" cy="313"/>
            </a:xfrm>
          </p:grpSpPr>
          <p:sp>
            <p:nvSpPr>
              <p:cNvPr id="10401" name="Rectangle 242"/>
              <p:cNvSpPr>
                <a:spLocks noChangeArrowheads="1"/>
              </p:cNvSpPr>
              <p:nvPr/>
            </p:nvSpPr>
            <p:spPr bwMode="auto">
              <a:xfrm>
                <a:off x="4571" y="2970"/>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chemeClr val="bg2"/>
                    </a:solidFill>
                    <a:latin typeface="Monotype Corsiva"/>
                  </a:rPr>
                  <a:t>i</a:t>
                </a:r>
              </a:p>
            </p:txBody>
          </p:sp>
          <p:sp>
            <p:nvSpPr>
              <p:cNvPr id="10402" name="Rectangle 243"/>
              <p:cNvSpPr>
                <a:spLocks noChangeArrowheads="1"/>
              </p:cNvSpPr>
              <p:nvPr/>
            </p:nvSpPr>
            <p:spPr bwMode="auto">
              <a:xfrm>
                <a:off x="4652" y="3101"/>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chemeClr val="bg2"/>
                    </a:solidFill>
                    <a:latin typeface="Calibri" pitchFamily="34" charset="0"/>
                  </a:rPr>
                  <a:t>a</a:t>
                </a:r>
              </a:p>
            </p:txBody>
          </p:sp>
        </p:grpSp>
        <p:sp>
          <p:nvSpPr>
            <p:cNvPr id="10400" name="Line 244"/>
            <p:cNvSpPr>
              <a:spLocks noChangeShapeType="1"/>
            </p:cNvSpPr>
            <p:nvPr/>
          </p:nvSpPr>
          <p:spPr bwMode="auto">
            <a:xfrm flipH="1" flipV="1">
              <a:off x="2810" y="1588"/>
              <a:ext cx="324" cy="560"/>
            </a:xfrm>
            <a:prstGeom prst="line">
              <a:avLst/>
            </a:prstGeom>
            <a:noFill/>
            <a:ln w="38100">
              <a:solidFill>
                <a:schemeClr val="bg2"/>
              </a:solidFill>
              <a:round/>
              <a:headEnd/>
              <a:tailEnd type="triangle" w="med" len="med"/>
            </a:ln>
          </p:spPr>
          <p:txBody>
            <a:bodyPr wrap="none" anchor="ctr"/>
            <a:lstStyle/>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Line 2"/>
          <p:cNvSpPr>
            <a:spLocks noChangeShapeType="1"/>
          </p:cNvSpPr>
          <p:nvPr/>
        </p:nvSpPr>
        <p:spPr bwMode="auto">
          <a:xfrm flipV="1">
            <a:off x="3997325" y="3495675"/>
            <a:ext cx="3436938" cy="960438"/>
          </a:xfrm>
          <a:prstGeom prst="line">
            <a:avLst/>
          </a:prstGeom>
          <a:noFill/>
          <a:ln w="38100">
            <a:solidFill>
              <a:srgbClr val="DDDDDD"/>
            </a:solidFill>
            <a:round/>
            <a:headEnd/>
            <a:tailEnd type="triangle" w="med" len="med"/>
          </a:ln>
        </p:spPr>
        <p:txBody>
          <a:bodyPr wrap="none" anchor="ctr"/>
          <a:lstStyle/>
          <a:p>
            <a:endParaRPr lang="zh-CN" altLang="en-US"/>
          </a:p>
        </p:txBody>
      </p:sp>
      <p:sp>
        <p:nvSpPr>
          <p:cNvPr id="55298" name="Line 3"/>
          <p:cNvSpPr>
            <a:spLocks noChangeShapeType="1"/>
          </p:cNvSpPr>
          <p:nvPr/>
        </p:nvSpPr>
        <p:spPr bwMode="auto">
          <a:xfrm flipV="1">
            <a:off x="3984625" y="3362325"/>
            <a:ext cx="3406775" cy="1087438"/>
          </a:xfrm>
          <a:prstGeom prst="line">
            <a:avLst/>
          </a:prstGeom>
          <a:noFill/>
          <a:ln w="38100">
            <a:solidFill>
              <a:srgbClr val="C0C0C0"/>
            </a:solidFill>
            <a:round/>
            <a:headEnd/>
            <a:tailEnd type="triangle" w="med" len="med"/>
          </a:ln>
        </p:spPr>
        <p:txBody>
          <a:bodyPr wrap="none" anchor="ctr"/>
          <a:lstStyle/>
          <a:p>
            <a:endParaRPr lang="zh-CN" altLang="en-US"/>
          </a:p>
        </p:txBody>
      </p:sp>
      <p:sp>
        <p:nvSpPr>
          <p:cNvPr id="55299" name="Line 4"/>
          <p:cNvSpPr>
            <a:spLocks noChangeShapeType="1"/>
          </p:cNvSpPr>
          <p:nvPr/>
        </p:nvSpPr>
        <p:spPr bwMode="auto">
          <a:xfrm flipV="1">
            <a:off x="4822825" y="3249613"/>
            <a:ext cx="2506663" cy="862012"/>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5300" name="Line 5"/>
          <p:cNvSpPr>
            <a:spLocks noChangeShapeType="1"/>
          </p:cNvSpPr>
          <p:nvPr/>
        </p:nvSpPr>
        <p:spPr bwMode="auto">
          <a:xfrm>
            <a:off x="3952875" y="4405313"/>
            <a:ext cx="3562350" cy="0"/>
          </a:xfrm>
          <a:prstGeom prst="line">
            <a:avLst/>
          </a:prstGeom>
          <a:noFill/>
          <a:ln w="38100">
            <a:solidFill>
              <a:srgbClr val="CC0000"/>
            </a:solidFill>
            <a:round/>
            <a:headEnd/>
            <a:tailEnd type="triangle" w="med" len="med"/>
          </a:ln>
        </p:spPr>
        <p:txBody>
          <a:bodyPr wrap="none" anchor="ctr"/>
          <a:lstStyle/>
          <a:p>
            <a:endParaRPr lang="zh-CN" altLang="en-US"/>
          </a:p>
        </p:txBody>
      </p:sp>
      <p:sp>
        <p:nvSpPr>
          <p:cNvPr id="55301" name="Oval 6"/>
          <p:cNvSpPr>
            <a:spLocks noChangeArrowheads="1"/>
          </p:cNvSpPr>
          <p:nvPr/>
        </p:nvSpPr>
        <p:spPr bwMode="auto">
          <a:xfrm>
            <a:off x="2238375" y="2797175"/>
            <a:ext cx="3209925" cy="3209925"/>
          </a:xfrm>
          <a:prstGeom prst="ellipse">
            <a:avLst/>
          </a:prstGeom>
          <a:gradFill rotWithShape="1">
            <a:gsLst>
              <a:gs pos="0">
                <a:srgbClr val="C3E1FF"/>
              </a:gs>
              <a:gs pos="100000">
                <a:srgbClr val="000000"/>
              </a:gs>
            </a:gsLst>
            <a:path path="rect">
              <a:fillToRect r="100000" b="100000"/>
            </a:path>
          </a:gradFill>
          <a:ln w="9525">
            <a:round/>
            <a:headEnd/>
            <a:tailEnd/>
          </a:ln>
          <a:scene3d>
            <a:camera prst="legacyPerspectiveTopLeft"/>
            <a:lightRig rig="legacyFlat3" dir="t"/>
          </a:scene3d>
          <a:sp3d extrusionH="3630600" prstMaterial="legacyMatte">
            <a:bevelT w="13500" h="13500" prst="angle"/>
            <a:bevelB w="13500" h="13500" prst="angle"/>
            <a:extrusionClr>
              <a:srgbClr val="0099CC"/>
            </a:extrusionClr>
          </a:sp3d>
        </p:spPr>
        <p:txBody>
          <a:bodyPr wrap="none" anchor="ctr">
            <a:flatTx/>
          </a:bodyPr>
          <a:lstStyle/>
          <a:p>
            <a:pPr algn="ctr" eaLnBrk="0" hangingPunct="0">
              <a:lnSpc>
                <a:spcPct val="94000"/>
              </a:lnSpc>
            </a:pPr>
            <a:endParaRPr lang="zh-CN" altLang="zh-CN">
              <a:latin typeface="Calibri" pitchFamily="34" charset="0"/>
            </a:endParaRPr>
          </a:p>
        </p:txBody>
      </p:sp>
      <p:grpSp>
        <p:nvGrpSpPr>
          <p:cNvPr id="55302" name="Group 7"/>
          <p:cNvGrpSpPr>
            <a:grpSpLocks/>
          </p:cNvGrpSpPr>
          <p:nvPr/>
        </p:nvGrpSpPr>
        <p:grpSpPr bwMode="auto">
          <a:xfrm>
            <a:off x="2598738" y="3157538"/>
            <a:ext cx="2489200" cy="2489200"/>
            <a:chOff x="1637" y="1995"/>
            <a:chExt cx="1568" cy="1568"/>
          </a:xfrm>
        </p:grpSpPr>
        <p:sp>
          <p:nvSpPr>
            <p:cNvPr id="55335" name="Oval 8"/>
            <p:cNvSpPr>
              <a:spLocks noChangeArrowheads="1"/>
            </p:cNvSpPr>
            <p:nvPr/>
          </p:nvSpPr>
          <p:spPr bwMode="auto">
            <a:xfrm>
              <a:off x="1637" y="1995"/>
              <a:ext cx="1568" cy="1568"/>
            </a:xfrm>
            <a:prstGeom prst="ellipse">
              <a:avLst/>
            </a:prstGeom>
            <a:solidFill>
              <a:srgbClr val="C3E1FF"/>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55336" name="Oval 9"/>
            <p:cNvSpPr>
              <a:spLocks noChangeArrowheads="1"/>
            </p:cNvSpPr>
            <p:nvPr/>
          </p:nvSpPr>
          <p:spPr bwMode="auto">
            <a:xfrm rot="4256652">
              <a:off x="1678" y="2036"/>
              <a:ext cx="1485" cy="1485"/>
            </a:xfrm>
            <a:prstGeom prst="ellipse">
              <a:avLst/>
            </a:prstGeom>
            <a:gradFill rotWithShape="1">
              <a:gsLst>
                <a:gs pos="0">
                  <a:srgbClr val="00001F"/>
                </a:gs>
                <a:gs pos="100000">
                  <a:srgbClr val="0000CC"/>
                </a:gs>
              </a:gsLst>
              <a:lin ang="5400000" scaled="1"/>
            </a:gra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55337" name="Text Box 10"/>
            <p:cNvSpPr txBox="1">
              <a:spLocks noChangeArrowheads="1"/>
            </p:cNvSpPr>
            <p:nvPr/>
          </p:nvSpPr>
          <p:spPr bwMode="auto">
            <a:xfrm rot="4299075">
              <a:off x="2753" y="2456"/>
              <a:ext cx="313" cy="347"/>
            </a:xfrm>
            <a:prstGeom prst="rect">
              <a:avLst/>
            </a:prstGeom>
            <a:noFill/>
            <a:ln w="9525">
              <a:noFill/>
              <a:miter lim="800000"/>
              <a:headEnd/>
              <a:tailEnd/>
            </a:ln>
          </p:spPr>
          <p:txBody>
            <a:bodyPr wrap="none">
              <a:spAutoFit/>
            </a:bodyPr>
            <a:lstStyle/>
            <a:p>
              <a:pPr algn="ctr" eaLnBrk="0" hangingPunct="0">
                <a:lnSpc>
                  <a:spcPct val="94000"/>
                </a:lnSpc>
              </a:pPr>
              <a:r>
                <a:rPr lang="en-US" altLang="zh-CN" sz="3200" b="1">
                  <a:solidFill>
                    <a:srgbClr val="99CCFF"/>
                  </a:solidFill>
                  <a:latin typeface="Tahoma" pitchFamily="34" charset="0"/>
                  <a:cs typeface="Arial" charset="0"/>
                </a:rPr>
                <a:t>N</a:t>
              </a:r>
            </a:p>
          </p:txBody>
        </p:sp>
        <p:sp>
          <p:nvSpPr>
            <p:cNvPr id="55338" name="Text Box 11"/>
            <p:cNvSpPr txBox="1">
              <a:spLocks noChangeArrowheads="1"/>
            </p:cNvSpPr>
            <p:nvPr/>
          </p:nvSpPr>
          <p:spPr bwMode="auto">
            <a:xfrm rot="4299075">
              <a:off x="1870" y="2761"/>
              <a:ext cx="278" cy="347"/>
            </a:xfrm>
            <a:prstGeom prst="rect">
              <a:avLst/>
            </a:prstGeom>
            <a:noFill/>
            <a:ln w="9525">
              <a:noFill/>
              <a:miter lim="800000"/>
              <a:headEnd/>
              <a:tailEnd/>
            </a:ln>
          </p:spPr>
          <p:txBody>
            <a:bodyPr wrap="none">
              <a:spAutoFit/>
            </a:bodyPr>
            <a:lstStyle/>
            <a:p>
              <a:pPr algn="ctr" eaLnBrk="0" hangingPunct="0">
                <a:lnSpc>
                  <a:spcPct val="94000"/>
                </a:lnSpc>
              </a:pPr>
              <a:r>
                <a:rPr lang="en-US" altLang="zh-CN" sz="3200" b="1">
                  <a:solidFill>
                    <a:srgbClr val="99CCFF"/>
                  </a:solidFill>
                  <a:latin typeface="Tahoma" pitchFamily="34" charset="0"/>
                  <a:cs typeface="Arial" charset="0"/>
                </a:rPr>
                <a:t>S</a:t>
              </a:r>
            </a:p>
          </p:txBody>
        </p:sp>
        <p:sp>
          <p:nvSpPr>
            <p:cNvPr id="55339" name="AutoShape 12"/>
            <p:cNvSpPr>
              <a:spLocks noChangeArrowheads="1"/>
            </p:cNvSpPr>
            <p:nvPr/>
          </p:nvSpPr>
          <p:spPr bwMode="auto">
            <a:xfrm rot="-6435182">
              <a:off x="2059" y="1781"/>
              <a:ext cx="373" cy="920"/>
            </a:xfrm>
            <a:prstGeom prst="flowChartDelay">
              <a:avLst/>
            </a:prstGeom>
            <a:solidFill>
              <a:srgbClr val="99CCFF"/>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55340" name="AutoShape 13"/>
            <p:cNvSpPr>
              <a:spLocks noChangeArrowheads="1"/>
            </p:cNvSpPr>
            <p:nvPr/>
          </p:nvSpPr>
          <p:spPr bwMode="auto">
            <a:xfrm rot="-6435182" flipH="1" flipV="1">
              <a:off x="2422" y="2883"/>
              <a:ext cx="324" cy="920"/>
            </a:xfrm>
            <a:prstGeom prst="flowChartDelay">
              <a:avLst/>
            </a:prstGeom>
            <a:solidFill>
              <a:srgbClr val="C3E1FF"/>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grpSp>
      <p:grpSp>
        <p:nvGrpSpPr>
          <p:cNvPr id="55303" name="Group 14"/>
          <p:cNvGrpSpPr>
            <a:grpSpLocks/>
          </p:cNvGrpSpPr>
          <p:nvPr/>
        </p:nvGrpSpPr>
        <p:grpSpPr bwMode="auto">
          <a:xfrm>
            <a:off x="2335213" y="2909888"/>
            <a:ext cx="3008312" cy="3021012"/>
            <a:chOff x="1783" y="1293"/>
            <a:chExt cx="1895" cy="1903"/>
          </a:xfrm>
        </p:grpSpPr>
        <p:sp>
          <p:nvSpPr>
            <p:cNvPr id="55331" name="Oval 15"/>
            <p:cNvSpPr>
              <a:spLocks noChangeArrowheads="1"/>
            </p:cNvSpPr>
            <p:nvPr/>
          </p:nvSpPr>
          <p:spPr bwMode="auto">
            <a:xfrm>
              <a:off x="2666" y="1293"/>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55332" name="Oval 16"/>
            <p:cNvSpPr>
              <a:spLocks noChangeArrowheads="1"/>
            </p:cNvSpPr>
            <p:nvPr/>
          </p:nvSpPr>
          <p:spPr bwMode="auto">
            <a:xfrm>
              <a:off x="2678" y="3086"/>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55333" name="Oval 17"/>
            <p:cNvSpPr>
              <a:spLocks noChangeArrowheads="1"/>
            </p:cNvSpPr>
            <p:nvPr/>
          </p:nvSpPr>
          <p:spPr bwMode="auto">
            <a:xfrm>
              <a:off x="1783" y="2178"/>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55334" name="Oval 18"/>
            <p:cNvSpPr>
              <a:spLocks noChangeArrowheads="1"/>
            </p:cNvSpPr>
            <p:nvPr/>
          </p:nvSpPr>
          <p:spPr bwMode="auto">
            <a:xfrm>
              <a:off x="3568" y="2178"/>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grpSp>
      <p:grpSp>
        <p:nvGrpSpPr>
          <p:cNvPr id="55304" name="Group 19"/>
          <p:cNvGrpSpPr>
            <a:grpSpLocks/>
          </p:cNvGrpSpPr>
          <p:nvPr/>
        </p:nvGrpSpPr>
        <p:grpSpPr bwMode="auto">
          <a:xfrm rot="1867916">
            <a:off x="2338388" y="2890838"/>
            <a:ext cx="3008312" cy="3021012"/>
            <a:chOff x="1783" y="1293"/>
            <a:chExt cx="1895" cy="1903"/>
          </a:xfrm>
        </p:grpSpPr>
        <p:sp>
          <p:nvSpPr>
            <p:cNvPr id="55327" name="Oval 20"/>
            <p:cNvSpPr>
              <a:spLocks noChangeArrowheads="1"/>
            </p:cNvSpPr>
            <p:nvPr/>
          </p:nvSpPr>
          <p:spPr bwMode="auto">
            <a:xfrm>
              <a:off x="2666" y="1293"/>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55328" name="Oval 21"/>
            <p:cNvSpPr>
              <a:spLocks noChangeArrowheads="1"/>
            </p:cNvSpPr>
            <p:nvPr/>
          </p:nvSpPr>
          <p:spPr bwMode="auto">
            <a:xfrm>
              <a:off x="2678" y="3086"/>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55329" name="Oval 22"/>
            <p:cNvSpPr>
              <a:spLocks noChangeArrowheads="1"/>
            </p:cNvSpPr>
            <p:nvPr/>
          </p:nvSpPr>
          <p:spPr bwMode="auto">
            <a:xfrm>
              <a:off x="1783" y="2178"/>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55330" name="Oval 23"/>
            <p:cNvSpPr>
              <a:spLocks noChangeArrowheads="1"/>
            </p:cNvSpPr>
            <p:nvPr/>
          </p:nvSpPr>
          <p:spPr bwMode="auto">
            <a:xfrm>
              <a:off x="3568" y="2178"/>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grpSp>
      <p:grpSp>
        <p:nvGrpSpPr>
          <p:cNvPr id="55305" name="Group 24"/>
          <p:cNvGrpSpPr>
            <a:grpSpLocks/>
          </p:cNvGrpSpPr>
          <p:nvPr/>
        </p:nvGrpSpPr>
        <p:grpSpPr bwMode="auto">
          <a:xfrm rot="3545300">
            <a:off x="2338388" y="2890838"/>
            <a:ext cx="3008312" cy="3021012"/>
            <a:chOff x="1783" y="1293"/>
            <a:chExt cx="1895" cy="1903"/>
          </a:xfrm>
        </p:grpSpPr>
        <p:sp>
          <p:nvSpPr>
            <p:cNvPr id="55323" name="Oval 25"/>
            <p:cNvSpPr>
              <a:spLocks noChangeArrowheads="1"/>
            </p:cNvSpPr>
            <p:nvPr/>
          </p:nvSpPr>
          <p:spPr bwMode="auto">
            <a:xfrm>
              <a:off x="2666" y="1293"/>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55324" name="Oval 26"/>
            <p:cNvSpPr>
              <a:spLocks noChangeArrowheads="1"/>
            </p:cNvSpPr>
            <p:nvPr/>
          </p:nvSpPr>
          <p:spPr bwMode="auto">
            <a:xfrm>
              <a:off x="2678" y="3086"/>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55325" name="Oval 27"/>
            <p:cNvSpPr>
              <a:spLocks noChangeArrowheads="1"/>
            </p:cNvSpPr>
            <p:nvPr/>
          </p:nvSpPr>
          <p:spPr bwMode="auto">
            <a:xfrm>
              <a:off x="1783" y="2178"/>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55326" name="Oval 28"/>
            <p:cNvSpPr>
              <a:spLocks noChangeArrowheads="1"/>
            </p:cNvSpPr>
            <p:nvPr/>
          </p:nvSpPr>
          <p:spPr bwMode="auto">
            <a:xfrm>
              <a:off x="3568" y="2178"/>
              <a:ext cx="110" cy="110"/>
            </a:xfrm>
            <a:prstGeom prst="ellipse">
              <a:avLst/>
            </a:prstGeom>
            <a:solidFill>
              <a:schemeClr val="tx1"/>
            </a:solid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grpSp>
      <p:sp>
        <p:nvSpPr>
          <p:cNvPr id="55306" name="Arc 29"/>
          <p:cNvSpPr>
            <a:spLocks/>
          </p:cNvSpPr>
          <p:nvPr/>
        </p:nvSpPr>
        <p:spPr bwMode="auto">
          <a:xfrm rot="2545828">
            <a:off x="4926013" y="3505200"/>
            <a:ext cx="1152525" cy="1522413"/>
          </a:xfrm>
          <a:custGeom>
            <a:avLst/>
            <a:gdLst>
              <a:gd name="T0" fmla="*/ 2147483647 w 15457"/>
              <a:gd name="T1" fmla="*/ 0 h 20175"/>
              <a:gd name="T2" fmla="*/ 2147483647 w 15457"/>
              <a:gd name="T3" fmla="*/ 2147483647 h 20175"/>
              <a:gd name="T4" fmla="*/ 0 w 15457"/>
              <a:gd name="T5" fmla="*/ 2147483647 h 20175"/>
              <a:gd name="T6" fmla="*/ 0 60000 65536"/>
              <a:gd name="T7" fmla="*/ 0 60000 65536"/>
              <a:gd name="T8" fmla="*/ 0 60000 65536"/>
              <a:gd name="T9" fmla="*/ 0 w 15457"/>
              <a:gd name="T10" fmla="*/ 0 h 20175"/>
              <a:gd name="T11" fmla="*/ 15457 w 15457"/>
              <a:gd name="T12" fmla="*/ 20175 h 20175"/>
            </a:gdLst>
            <a:ahLst/>
            <a:cxnLst>
              <a:cxn ang="T6">
                <a:pos x="T0" y="T1"/>
              </a:cxn>
              <a:cxn ang="T7">
                <a:pos x="T2" y="T3"/>
              </a:cxn>
              <a:cxn ang="T8">
                <a:pos x="T4" y="T5"/>
              </a:cxn>
            </a:cxnLst>
            <a:rect l="T9" t="T10" r="T11" b="T12"/>
            <a:pathLst>
              <a:path w="15457" h="20175" fill="none" extrusionOk="0">
                <a:moveTo>
                  <a:pt x="7715" y="0"/>
                </a:moveTo>
                <a:cubicBezTo>
                  <a:pt x="10633" y="1116"/>
                  <a:pt x="13274" y="2851"/>
                  <a:pt x="15456" y="5087"/>
                </a:cubicBezTo>
              </a:path>
              <a:path w="15457" h="20175" stroke="0" extrusionOk="0">
                <a:moveTo>
                  <a:pt x="7715" y="0"/>
                </a:moveTo>
                <a:cubicBezTo>
                  <a:pt x="10633" y="1116"/>
                  <a:pt x="13274" y="2851"/>
                  <a:pt x="15456" y="5087"/>
                </a:cubicBezTo>
                <a:lnTo>
                  <a:pt x="0" y="20175"/>
                </a:lnTo>
                <a:close/>
              </a:path>
            </a:pathLst>
          </a:custGeom>
          <a:noFill/>
          <a:ln w="12700">
            <a:solidFill>
              <a:schemeClr val="tx1"/>
            </a:solidFill>
            <a:round/>
            <a:headEnd type="triangle" w="med" len="med"/>
            <a:tailEnd/>
          </a:ln>
        </p:spPr>
        <p:txBody>
          <a:bodyPr wrap="none" anchor="ctr"/>
          <a:lstStyle/>
          <a:p>
            <a:endParaRPr lang="zh-CN" altLang="en-US">
              <a:latin typeface="Calibri" pitchFamily="34" charset="0"/>
            </a:endParaRPr>
          </a:p>
        </p:txBody>
      </p:sp>
      <p:sp>
        <p:nvSpPr>
          <p:cNvPr id="55307" name="Line 30"/>
          <p:cNvSpPr>
            <a:spLocks noChangeShapeType="1"/>
          </p:cNvSpPr>
          <p:nvPr/>
        </p:nvSpPr>
        <p:spPr bwMode="auto">
          <a:xfrm flipH="1" flipV="1">
            <a:off x="3689350" y="3170238"/>
            <a:ext cx="658813" cy="438150"/>
          </a:xfrm>
          <a:prstGeom prst="line">
            <a:avLst/>
          </a:prstGeom>
          <a:noFill/>
          <a:ln w="12700">
            <a:solidFill>
              <a:schemeClr val="tx1"/>
            </a:solidFill>
            <a:round/>
            <a:headEnd/>
            <a:tailEnd/>
          </a:ln>
        </p:spPr>
        <p:txBody>
          <a:bodyPr wrap="none" anchor="ctr"/>
          <a:lstStyle/>
          <a:p>
            <a:endParaRPr lang="zh-CN" altLang="en-US"/>
          </a:p>
        </p:txBody>
      </p:sp>
      <p:sp>
        <p:nvSpPr>
          <p:cNvPr id="55308" name="Line 31"/>
          <p:cNvSpPr>
            <a:spLocks noChangeShapeType="1"/>
          </p:cNvSpPr>
          <p:nvPr/>
        </p:nvSpPr>
        <p:spPr bwMode="auto">
          <a:xfrm flipH="1" flipV="1">
            <a:off x="3970338" y="3162300"/>
            <a:ext cx="276225" cy="130175"/>
          </a:xfrm>
          <a:prstGeom prst="line">
            <a:avLst/>
          </a:prstGeom>
          <a:noFill/>
          <a:ln w="12700">
            <a:solidFill>
              <a:schemeClr val="tx1"/>
            </a:solidFill>
            <a:round/>
            <a:headEnd/>
            <a:tailEnd/>
          </a:ln>
        </p:spPr>
        <p:txBody>
          <a:bodyPr wrap="none" anchor="ctr"/>
          <a:lstStyle/>
          <a:p>
            <a:endParaRPr lang="zh-CN" altLang="en-US"/>
          </a:p>
        </p:txBody>
      </p:sp>
      <p:sp>
        <p:nvSpPr>
          <p:cNvPr id="55309" name="Line 32"/>
          <p:cNvSpPr>
            <a:spLocks noChangeShapeType="1"/>
          </p:cNvSpPr>
          <p:nvPr/>
        </p:nvSpPr>
        <p:spPr bwMode="auto">
          <a:xfrm flipH="1" flipV="1">
            <a:off x="2824163" y="3694113"/>
            <a:ext cx="34925" cy="50800"/>
          </a:xfrm>
          <a:prstGeom prst="line">
            <a:avLst/>
          </a:prstGeom>
          <a:noFill/>
          <a:ln w="12700">
            <a:solidFill>
              <a:schemeClr val="tx1"/>
            </a:solidFill>
            <a:round/>
            <a:headEnd/>
            <a:tailEnd/>
          </a:ln>
        </p:spPr>
        <p:txBody>
          <a:bodyPr wrap="none" anchor="ctr"/>
          <a:lstStyle/>
          <a:p>
            <a:endParaRPr lang="zh-CN" altLang="en-US"/>
          </a:p>
        </p:txBody>
      </p:sp>
      <p:sp>
        <p:nvSpPr>
          <p:cNvPr id="55310" name="AutoShape 33"/>
          <p:cNvSpPr>
            <a:spLocks noChangeArrowheads="1"/>
          </p:cNvSpPr>
          <p:nvPr/>
        </p:nvSpPr>
        <p:spPr bwMode="auto">
          <a:xfrm rot="9758932">
            <a:off x="4575175" y="4852988"/>
            <a:ext cx="185738" cy="258762"/>
          </a:xfrm>
          <a:prstGeom prst="rtTriangle">
            <a:avLst/>
          </a:prstGeom>
          <a:solidFill>
            <a:srgbClr val="3399FF"/>
          </a:solidFill>
          <a:ln w="12700">
            <a:solidFill>
              <a:schemeClr val="tx1"/>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55311" name="Text Box 34"/>
          <p:cNvSpPr txBox="1">
            <a:spLocks noChangeArrowheads="1"/>
          </p:cNvSpPr>
          <p:nvPr/>
        </p:nvSpPr>
        <p:spPr bwMode="auto">
          <a:xfrm>
            <a:off x="6103938" y="3838575"/>
            <a:ext cx="363537" cy="377825"/>
          </a:xfrm>
          <a:prstGeom prst="rect">
            <a:avLst/>
          </a:prstGeom>
          <a:noFill/>
          <a:ln w="9525">
            <a:noFill/>
            <a:miter lim="800000"/>
            <a:headEnd/>
            <a:tailEnd/>
          </a:ln>
        </p:spPr>
        <p:txBody>
          <a:bodyPr wrap="none">
            <a:spAutoFit/>
          </a:bodyPr>
          <a:lstStyle/>
          <a:p>
            <a:pPr algn="ctr" eaLnBrk="0" hangingPunct="0">
              <a:lnSpc>
                <a:spcPct val="94000"/>
              </a:lnSpc>
            </a:pPr>
            <a:r>
              <a:rPr lang="el-GR" altLang="zh-CN" sz="2000" b="1">
                <a:latin typeface="Monotype Corsiva"/>
                <a:cs typeface="Arial" charset="0"/>
              </a:rPr>
              <a:t>θ</a:t>
            </a:r>
            <a:r>
              <a:rPr lang="en-US" altLang="zh-CN" sz="2000" b="1" baseline="-25000">
                <a:latin typeface="Monotype Corsiva"/>
                <a:cs typeface="Arial" charset="0"/>
              </a:rPr>
              <a:t>d</a:t>
            </a:r>
            <a:endParaRPr lang="el-GR" altLang="zh-CN" sz="2000" b="1">
              <a:latin typeface="Monotype Corsiva"/>
              <a:cs typeface="Arial" charset="0"/>
            </a:endParaRPr>
          </a:p>
        </p:txBody>
      </p:sp>
      <p:sp>
        <p:nvSpPr>
          <p:cNvPr id="55312" name="Rectangle 35"/>
          <p:cNvSpPr>
            <a:spLocks noChangeArrowheads="1"/>
          </p:cNvSpPr>
          <p:nvPr/>
        </p:nvSpPr>
        <p:spPr bwMode="auto">
          <a:xfrm>
            <a:off x="430213" y="1531938"/>
            <a:ext cx="7826375" cy="668337"/>
          </a:xfrm>
          <a:prstGeom prst="rect">
            <a:avLst/>
          </a:prstGeom>
          <a:noFill/>
          <a:ln w="9525">
            <a:noFill/>
            <a:miter lim="800000"/>
            <a:headEnd/>
            <a:tailEnd/>
          </a:ln>
        </p:spPr>
        <p:txBody>
          <a:bodyPr lIns="90488" tIns="44450" rIns="90488" bIns="44450">
            <a:spAutoFit/>
          </a:bodyPr>
          <a:lstStyle/>
          <a:p>
            <a:pPr defTabSz="895350" eaLnBrk="0" hangingPunct="0">
              <a:lnSpc>
                <a:spcPct val="94000"/>
              </a:lnSpc>
              <a:spcBef>
                <a:spcPct val="50000"/>
              </a:spcBef>
            </a:pPr>
            <a:r>
              <a:rPr lang="zh-CN" altLang="en-US" sz="2000">
                <a:latin typeface="Calibri" pitchFamily="34" charset="0"/>
              </a:rPr>
              <a:t>要时刻测量转子所在的位置，以使我们能够重新计算出合适的定子电流速率去合成定子磁链，并保证定子磁链与转子成</a:t>
            </a:r>
            <a:r>
              <a:rPr lang="en-US" altLang="zh-CN" sz="2000">
                <a:latin typeface="Calibri" pitchFamily="34" charset="0"/>
              </a:rPr>
              <a:t>90</a:t>
            </a:r>
            <a:r>
              <a:rPr lang="zh-CN" altLang="en-US" sz="2000">
                <a:latin typeface="Calibri" pitchFamily="34" charset="0"/>
              </a:rPr>
              <a:t>度关系。</a:t>
            </a:r>
            <a:endParaRPr lang="en-US" altLang="zh-CN" sz="2000">
              <a:latin typeface="Calibri" pitchFamily="34" charset="0"/>
            </a:endParaRPr>
          </a:p>
        </p:txBody>
      </p:sp>
      <p:sp>
        <p:nvSpPr>
          <p:cNvPr id="55313" name="Oval 36"/>
          <p:cNvSpPr>
            <a:spLocks noChangeArrowheads="1"/>
          </p:cNvSpPr>
          <p:nvPr/>
        </p:nvSpPr>
        <p:spPr bwMode="auto">
          <a:xfrm>
            <a:off x="3935413" y="4438650"/>
            <a:ext cx="414337" cy="414338"/>
          </a:xfrm>
          <a:prstGeom prst="ellipse">
            <a:avLst/>
          </a:prstGeom>
          <a:gradFill rotWithShape="1">
            <a:gsLst>
              <a:gs pos="0">
                <a:srgbClr val="C3E1FF"/>
              </a:gs>
              <a:gs pos="100000">
                <a:srgbClr val="000000"/>
              </a:gs>
            </a:gsLst>
            <a:lin ang="2700000" scaled="1"/>
          </a:gradFill>
          <a:ln w="9525">
            <a:round/>
            <a:headEnd/>
            <a:tailEnd/>
          </a:ln>
          <a:scene3d>
            <a:camera prst="legacyObliqueTopLeft"/>
            <a:lightRig rig="legacyFlat4" dir="t"/>
          </a:scene3d>
          <a:sp3d extrusionH="430200" prstMaterial="legacyMatte">
            <a:bevelT w="13500" h="13500" prst="angle"/>
            <a:bevelB w="13500" h="13500" prst="angle"/>
            <a:extrusionClr>
              <a:srgbClr val="99CCFF"/>
            </a:extrusionClr>
          </a:sp3d>
        </p:spPr>
        <p:txBody>
          <a:bodyPr wrap="none" anchor="ctr">
            <a:flatTx/>
          </a:bodyPr>
          <a:lstStyle/>
          <a:p>
            <a:pPr algn="ctr" eaLnBrk="0" hangingPunct="0">
              <a:lnSpc>
                <a:spcPct val="94000"/>
              </a:lnSpc>
            </a:pPr>
            <a:endParaRPr lang="zh-CN" altLang="zh-CN">
              <a:latin typeface="Calibri" pitchFamily="34" charset="0"/>
            </a:endParaRPr>
          </a:p>
        </p:txBody>
      </p:sp>
      <p:sp>
        <p:nvSpPr>
          <p:cNvPr id="55314" name="Line 37"/>
          <p:cNvSpPr>
            <a:spLocks noChangeShapeType="1"/>
          </p:cNvSpPr>
          <p:nvPr/>
        </p:nvSpPr>
        <p:spPr bwMode="auto">
          <a:xfrm flipH="1" flipV="1">
            <a:off x="2622550" y="4633913"/>
            <a:ext cx="239713" cy="422275"/>
          </a:xfrm>
          <a:prstGeom prst="line">
            <a:avLst/>
          </a:prstGeom>
          <a:noFill/>
          <a:ln w="12700">
            <a:solidFill>
              <a:schemeClr val="tx1"/>
            </a:solidFill>
            <a:round/>
            <a:headEnd/>
            <a:tailEnd/>
          </a:ln>
        </p:spPr>
        <p:txBody>
          <a:bodyPr wrap="none" anchor="ctr"/>
          <a:lstStyle/>
          <a:p>
            <a:endParaRPr lang="zh-CN" altLang="en-US"/>
          </a:p>
        </p:txBody>
      </p:sp>
      <p:sp>
        <p:nvSpPr>
          <p:cNvPr id="55315" name="Freeform 38"/>
          <p:cNvSpPr>
            <a:spLocks/>
          </p:cNvSpPr>
          <p:nvPr/>
        </p:nvSpPr>
        <p:spPr bwMode="auto">
          <a:xfrm>
            <a:off x="3690938" y="3157538"/>
            <a:ext cx="660400" cy="455612"/>
          </a:xfrm>
          <a:custGeom>
            <a:avLst/>
            <a:gdLst>
              <a:gd name="T0" fmla="*/ 0 w 416"/>
              <a:gd name="T1" fmla="*/ 2147483647 h 287"/>
              <a:gd name="T2" fmla="*/ 2147483647 w 416"/>
              <a:gd name="T3" fmla="*/ 2147483647 h 287"/>
              <a:gd name="T4" fmla="*/ 2147483647 w 416"/>
              <a:gd name="T5" fmla="*/ 2147483647 h 287"/>
              <a:gd name="T6" fmla="*/ 2147483647 w 416"/>
              <a:gd name="T7" fmla="*/ 0 h 287"/>
              <a:gd name="T8" fmla="*/ 2147483647 w 416"/>
              <a:gd name="T9" fmla="*/ 0 h 287"/>
              <a:gd name="T10" fmla="*/ 2147483647 w 416"/>
              <a:gd name="T11" fmla="*/ 2147483647 h 287"/>
              <a:gd name="T12" fmla="*/ 2147483647 w 416"/>
              <a:gd name="T13" fmla="*/ 2147483647 h 287"/>
              <a:gd name="T14" fmla="*/ 2147483647 w 416"/>
              <a:gd name="T15" fmla="*/ 2147483647 h 287"/>
              <a:gd name="T16" fmla="*/ 2147483647 w 416"/>
              <a:gd name="T17" fmla="*/ 2147483647 h 287"/>
              <a:gd name="T18" fmla="*/ 0 w 416"/>
              <a:gd name="T19" fmla="*/ 2147483647 h 2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
              <a:gd name="T31" fmla="*/ 0 h 287"/>
              <a:gd name="T32" fmla="*/ 416 w 416"/>
              <a:gd name="T33" fmla="*/ 287 h 2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 h="287">
                <a:moveTo>
                  <a:pt x="0" y="5"/>
                </a:moveTo>
                <a:lnTo>
                  <a:pt x="21" y="3"/>
                </a:lnTo>
                <a:lnTo>
                  <a:pt x="59" y="2"/>
                </a:lnTo>
                <a:lnTo>
                  <a:pt x="95" y="0"/>
                </a:lnTo>
                <a:lnTo>
                  <a:pt x="128" y="0"/>
                </a:lnTo>
                <a:lnTo>
                  <a:pt x="155" y="2"/>
                </a:lnTo>
                <a:lnTo>
                  <a:pt x="176" y="3"/>
                </a:lnTo>
                <a:lnTo>
                  <a:pt x="351" y="86"/>
                </a:lnTo>
                <a:lnTo>
                  <a:pt x="416" y="287"/>
                </a:lnTo>
                <a:lnTo>
                  <a:pt x="0" y="5"/>
                </a:lnTo>
                <a:close/>
              </a:path>
            </a:pathLst>
          </a:custGeom>
          <a:gradFill rotWithShape="1">
            <a:gsLst>
              <a:gs pos="0">
                <a:srgbClr val="00475E"/>
              </a:gs>
              <a:gs pos="100000">
                <a:srgbClr val="0099CC"/>
              </a:gs>
            </a:gsLst>
            <a:lin ang="5400000" scaled="1"/>
          </a:gradFill>
          <a:ln w="12700">
            <a:solidFill>
              <a:schemeClr val="tx1"/>
            </a:solidFill>
            <a:round/>
            <a:headEnd/>
            <a:tailEnd/>
          </a:ln>
        </p:spPr>
        <p:txBody>
          <a:bodyPr wrap="none" anchor="ctr"/>
          <a:lstStyle/>
          <a:p>
            <a:endParaRPr lang="zh-CN" altLang="en-US">
              <a:latin typeface="Calibri" pitchFamily="34" charset="0"/>
            </a:endParaRPr>
          </a:p>
        </p:txBody>
      </p:sp>
      <p:sp>
        <p:nvSpPr>
          <p:cNvPr id="55316" name="Freeform 39"/>
          <p:cNvSpPr>
            <a:spLocks/>
          </p:cNvSpPr>
          <p:nvPr/>
        </p:nvSpPr>
        <p:spPr bwMode="auto">
          <a:xfrm>
            <a:off x="2598738" y="3686175"/>
            <a:ext cx="261937" cy="1174750"/>
          </a:xfrm>
          <a:custGeom>
            <a:avLst/>
            <a:gdLst>
              <a:gd name="T0" fmla="*/ 2147483647 w 165"/>
              <a:gd name="T1" fmla="*/ 2147483647 h 740"/>
              <a:gd name="T2" fmla="*/ 2147483647 w 165"/>
              <a:gd name="T3" fmla="*/ 2147483647 h 740"/>
              <a:gd name="T4" fmla="*/ 2147483647 w 165"/>
              <a:gd name="T5" fmla="*/ 2147483647 h 740"/>
              <a:gd name="T6" fmla="*/ 2147483647 w 165"/>
              <a:gd name="T7" fmla="*/ 2147483647 h 740"/>
              <a:gd name="T8" fmla="*/ 2147483647 w 165"/>
              <a:gd name="T9" fmla="*/ 2147483647 h 740"/>
              <a:gd name="T10" fmla="*/ 2147483647 w 165"/>
              <a:gd name="T11" fmla="*/ 2147483647 h 740"/>
              <a:gd name="T12" fmla="*/ 2147483647 w 165"/>
              <a:gd name="T13" fmla="*/ 2147483647 h 740"/>
              <a:gd name="T14" fmla="*/ 2147483647 w 165"/>
              <a:gd name="T15" fmla="*/ 2147483647 h 740"/>
              <a:gd name="T16" fmla="*/ 2147483647 w 165"/>
              <a:gd name="T17" fmla="*/ 2147483647 h 740"/>
              <a:gd name="T18" fmla="*/ 2147483647 w 165"/>
              <a:gd name="T19" fmla="*/ 2147483647 h 740"/>
              <a:gd name="T20" fmla="*/ 2147483647 w 165"/>
              <a:gd name="T21" fmla="*/ 2147483647 h 740"/>
              <a:gd name="T22" fmla="*/ 2147483647 w 165"/>
              <a:gd name="T23" fmla="*/ 2147483647 h 740"/>
              <a:gd name="T24" fmla="*/ 2147483647 w 165"/>
              <a:gd name="T25" fmla="*/ 2147483647 h 740"/>
              <a:gd name="T26" fmla="*/ 2147483647 w 165"/>
              <a:gd name="T27" fmla="*/ 2147483647 h 740"/>
              <a:gd name="T28" fmla="*/ 2147483647 w 165"/>
              <a:gd name="T29" fmla="*/ 2147483647 h 740"/>
              <a:gd name="T30" fmla="*/ 2147483647 w 165"/>
              <a:gd name="T31" fmla="*/ 2147483647 h 740"/>
              <a:gd name="T32" fmla="*/ 2147483647 w 165"/>
              <a:gd name="T33" fmla="*/ 2147483647 h 740"/>
              <a:gd name="T34" fmla="*/ 2147483647 w 165"/>
              <a:gd name="T35" fmla="*/ 2147483647 h 740"/>
              <a:gd name="T36" fmla="*/ 2147483647 w 165"/>
              <a:gd name="T37" fmla="*/ 2147483647 h 740"/>
              <a:gd name="T38" fmla="*/ 2147483647 w 165"/>
              <a:gd name="T39" fmla="*/ 2147483647 h 740"/>
              <a:gd name="T40" fmla="*/ 0 w 165"/>
              <a:gd name="T41" fmla="*/ 2147483647 h 740"/>
              <a:gd name="T42" fmla="*/ 2147483647 w 165"/>
              <a:gd name="T43" fmla="*/ 2147483647 h 740"/>
              <a:gd name="T44" fmla="*/ 2147483647 w 165"/>
              <a:gd name="T45" fmla="*/ 2147483647 h 740"/>
              <a:gd name="T46" fmla="*/ 2147483647 w 165"/>
              <a:gd name="T47" fmla="*/ 2147483647 h 740"/>
              <a:gd name="T48" fmla="*/ 2147483647 w 165"/>
              <a:gd name="T49" fmla="*/ 2147483647 h 740"/>
              <a:gd name="T50" fmla="*/ 2147483647 w 165"/>
              <a:gd name="T51" fmla="*/ 2147483647 h 740"/>
              <a:gd name="T52" fmla="*/ 2147483647 w 165"/>
              <a:gd name="T53" fmla="*/ 2147483647 h 740"/>
              <a:gd name="T54" fmla="*/ 2147483647 w 165"/>
              <a:gd name="T55" fmla="*/ 2147483647 h 740"/>
              <a:gd name="T56" fmla="*/ 2147483647 w 165"/>
              <a:gd name="T57" fmla="*/ 2147483647 h 740"/>
              <a:gd name="T58" fmla="*/ 2147483647 w 165"/>
              <a:gd name="T59" fmla="*/ 2147483647 h 740"/>
              <a:gd name="T60" fmla="*/ 2147483647 w 165"/>
              <a:gd name="T61" fmla="*/ 0 h 740"/>
              <a:gd name="T62" fmla="*/ 2147483647 w 165"/>
              <a:gd name="T63" fmla="*/ 2147483647 h 7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
              <a:gd name="T97" fmla="*/ 0 h 740"/>
              <a:gd name="T98" fmla="*/ 165 w 165"/>
              <a:gd name="T99" fmla="*/ 740 h 7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 h="740">
                <a:moveTo>
                  <a:pt x="165" y="38"/>
                </a:moveTo>
                <a:lnTo>
                  <a:pt x="141" y="75"/>
                </a:lnTo>
                <a:lnTo>
                  <a:pt x="118" y="117"/>
                </a:lnTo>
                <a:lnTo>
                  <a:pt x="93" y="177"/>
                </a:lnTo>
                <a:lnTo>
                  <a:pt x="76" y="225"/>
                </a:lnTo>
                <a:lnTo>
                  <a:pt x="58" y="291"/>
                </a:lnTo>
                <a:lnTo>
                  <a:pt x="48" y="342"/>
                </a:lnTo>
                <a:lnTo>
                  <a:pt x="42" y="407"/>
                </a:lnTo>
                <a:lnTo>
                  <a:pt x="42" y="461"/>
                </a:lnTo>
                <a:lnTo>
                  <a:pt x="43" y="515"/>
                </a:lnTo>
                <a:lnTo>
                  <a:pt x="49" y="563"/>
                </a:lnTo>
                <a:lnTo>
                  <a:pt x="55" y="605"/>
                </a:lnTo>
                <a:lnTo>
                  <a:pt x="67" y="650"/>
                </a:lnTo>
                <a:lnTo>
                  <a:pt x="72" y="669"/>
                </a:lnTo>
                <a:lnTo>
                  <a:pt x="88" y="717"/>
                </a:lnTo>
                <a:lnTo>
                  <a:pt x="97" y="740"/>
                </a:lnTo>
                <a:lnTo>
                  <a:pt x="12" y="590"/>
                </a:lnTo>
                <a:lnTo>
                  <a:pt x="6" y="555"/>
                </a:lnTo>
                <a:lnTo>
                  <a:pt x="4" y="527"/>
                </a:lnTo>
                <a:lnTo>
                  <a:pt x="1" y="480"/>
                </a:lnTo>
                <a:lnTo>
                  <a:pt x="0" y="440"/>
                </a:lnTo>
                <a:lnTo>
                  <a:pt x="4" y="380"/>
                </a:lnTo>
                <a:lnTo>
                  <a:pt x="12" y="321"/>
                </a:lnTo>
                <a:lnTo>
                  <a:pt x="21" y="267"/>
                </a:lnTo>
                <a:lnTo>
                  <a:pt x="39" y="206"/>
                </a:lnTo>
                <a:lnTo>
                  <a:pt x="57" y="156"/>
                </a:lnTo>
                <a:lnTo>
                  <a:pt x="78" y="110"/>
                </a:lnTo>
                <a:lnTo>
                  <a:pt x="94" y="78"/>
                </a:lnTo>
                <a:lnTo>
                  <a:pt x="109" y="51"/>
                </a:lnTo>
                <a:lnTo>
                  <a:pt x="123" y="30"/>
                </a:lnTo>
                <a:lnTo>
                  <a:pt x="141" y="0"/>
                </a:lnTo>
                <a:lnTo>
                  <a:pt x="165" y="38"/>
                </a:lnTo>
                <a:close/>
              </a:path>
            </a:pathLst>
          </a:custGeom>
          <a:gradFill rotWithShape="1">
            <a:gsLst>
              <a:gs pos="0">
                <a:srgbClr val="0099CC"/>
              </a:gs>
              <a:gs pos="100000">
                <a:srgbClr val="000A0D"/>
              </a:gs>
            </a:gsLst>
            <a:lin ang="5400000" scaled="1"/>
          </a:gradFill>
          <a:ln w="12700">
            <a:solidFill>
              <a:schemeClr val="tx1"/>
            </a:solidFill>
            <a:round/>
            <a:headEnd/>
            <a:tailEnd/>
          </a:ln>
        </p:spPr>
        <p:txBody>
          <a:bodyPr wrap="none" anchor="ctr"/>
          <a:lstStyle/>
          <a:p>
            <a:endParaRPr lang="zh-CN" altLang="en-US">
              <a:latin typeface="Calibri" pitchFamily="34" charset="0"/>
            </a:endParaRPr>
          </a:p>
        </p:txBody>
      </p:sp>
      <p:sp>
        <p:nvSpPr>
          <p:cNvPr id="55317" name="Freeform 40"/>
          <p:cNvSpPr>
            <a:spLocks/>
          </p:cNvSpPr>
          <p:nvPr/>
        </p:nvSpPr>
        <p:spPr bwMode="auto">
          <a:xfrm>
            <a:off x="2827338" y="3165475"/>
            <a:ext cx="1516062" cy="876300"/>
          </a:xfrm>
          <a:custGeom>
            <a:avLst/>
            <a:gdLst>
              <a:gd name="T0" fmla="*/ 0 w 955"/>
              <a:gd name="T1" fmla="*/ 2147483647 h 552"/>
              <a:gd name="T2" fmla="*/ 2147483647 w 955"/>
              <a:gd name="T3" fmla="*/ 2147483647 h 552"/>
              <a:gd name="T4" fmla="*/ 2147483647 w 955"/>
              <a:gd name="T5" fmla="*/ 2147483647 h 552"/>
              <a:gd name="T6" fmla="*/ 2147483647 w 955"/>
              <a:gd name="T7" fmla="*/ 2147483647 h 552"/>
              <a:gd name="T8" fmla="*/ 2147483647 w 955"/>
              <a:gd name="T9" fmla="*/ 2147483647 h 552"/>
              <a:gd name="T10" fmla="*/ 2147483647 w 955"/>
              <a:gd name="T11" fmla="*/ 2147483647 h 552"/>
              <a:gd name="T12" fmla="*/ 2147483647 w 955"/>
              <a:gd name="T13" fmla="*/ 2147483647 h 552"/>
              <a:gd name="T14" fmla="*/ 2147483647 w 955"/>
              <a:gd name="T15" fmla="*/ 2147483647 h 552"/>
              <a:gd name="T16" fmla="*/ 2147483647 w 955"/>
              <a:gd name="T17" fmla="*/ 2147483647 h 552"/>
              <a:gd name="T18" fmla="*/ 2147483647 w 955"/>
              <a:gd name="T19" fmla="*/ 2147483647 h 552"/>
              <a:gd name="T20" fmla="*/ 2147483647 w 955"/>
              <a:gd name="T21" fmla="*/ 2147483647 h 552"/>
              <a:gd name="T22" fmla="*/ 2147483647 w 955"/>
              <a:gd name="T23" fmla="*/ 2147483647 h 552"/>
              <a:gd name="T24" fmla="*/ 2147483647 w 955"/>
              <a:gd name="T25" fmla="*/ 2147483647 h 552"/>
              <a:gd name="T26" fmla="*/ 2147483647 w 955"/>
              <a:gd name="T27" fmla="*/ 2147483647 h 552"/>
              <a:gd name="T28" fmla="*/ 2147483647 w 955"/>
              <a:gd name="T29" fmla="*/ 2147483647 h 552"/>
              <a:gd name="T30" fmla="*/ 2147483647 w 955"/>
              <a:gd name="T31" fmla="*/ 2147483647 h 552"/>
              <a:gd name="T32" fmla="*/ 2147483647 w 955"/>
              <a:gd name="T33" fmla="*/ 0 h 552"/>
              <a:gd name="T34" fmla="*/ 2147483647 w 955"/>
              <a:gd name="T35" fmla="*/ 2147483647 h 552"/>
              <a:gd name="T36" fmla="*/ 2147483647 w 955"/>
              <a:gd name="T37" fmla="*/ 2147483647 h 552"/>
              <a:gd name="T38" fmla="*/ 2147483647 w 955"/>
              <a:gd name="T39" fmla="*/ 2147483647 h 552"/>
              <a:gd name="T40" fmla="*/ 0 w 955"/>
              <a:gd name="T41" fmla="*/ 2147483647 h 5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5"/>
              <a:gd name="T64" fmla="*/ 0 h 552"/>
              <a:gd name="T65" fmla="*/ 955 w 955"/>
              <a:gd name="T66" fmla="*/ 552 h 5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5" h="552">
                <a:moveTo>
                  <a:pt x="0" y="327"/>
                </a:moveTo>
                <a:lnTo>
                  <a:pt x="21" y="295"/>
                </a:lnTo>
                <a:lnTo>
                  <a:pt x="49" y="261"/>
                </a:lnTo>
                <a:lnTo>
                  <a:pt x="81" y="226"/>
                </a:lnTo>
                <a:lnTo>
                  <a:pt x="109" y="199"/>
                </a:lnTo>
                <a:lnTo>
                  <a:pt x="147" y="168"/>
                </a:lnTo>
                <a:lnTo>
                  <a:pt x="187" y="138"/>
                </a:lnTo>
                <a:lnTo>
                  <a:pt x="231" y="109"/>
                </a:lnTo>
                <a:lnTo>
                  <a:pt x="270" y="85"/>
                </a:lnTo>
                <a:lnTo>
                  <a:pt x="301" y="72"/>
                </a:lnTo>
                <a:lnTo>
                  <a:pt x="337" y="55"/>
                </a:lnTo>
                <a:lnTo>
                  <a:pt x="376" y="42"/>
                </a:lnTo>
                <a:lnTo>
                  <a:pt x="423" y="25"/>
                </a:lnTo>
                <a:lnTo>
                  <a:pt x="469" y="13"/>
                </a:lnTo>
                <a:lnTo>
                  <a:pt x="490" y="9"/>
                </a:lnTo>
                <a:lnTo>
                  <a:pt x="514" y="3"/>
                </a:lnTo>
                <a:lnTo>
                  <a:pt x="540" y="0"/>
                </a:lnTo>
                <a:lnTo>
                  <a:pt x="955" y="279"/>
                </a:lnTo>
                <a:lnTo>
                  <a:pt x="78" y="552"/>
                </a:lnTo>
                <a:lnTo>
                  <a:pt x="22" y="363"/>
                </a:lnTo>
                <a:lnTo>
                  <a:pt x="0" y="327"/>
                </a:lnTo>
                <a:close/>
              </a:path>
            </a:pathLst>
          </a:custGeom>
          <a:solidFill>
            <a:srgbClr val="0099CC"/>
          </a:solidFill>
          <a:ln w="12700">
            <a:solidFill>
              <a:schemeClr val="tx1"/>
            </a:solidFill>
            <a:round/>
            <a:headEnd/>
            <a:tailEnd/>
          </a:ln>
        </p:spPr>
        <p:txBody>
          <a:bodyPr wrap="none" anchor="ctr"/>
          <a:lstStyle/>
          <a:p>
            <a:endParaRPr lang="zh-CN" altLang="en-US">
              <a:latin typeface="Calibri" pitchFamily="34" charset="0"/>
            </a:endParaRPr>
          </a:p>
        </p:txBody>
      </p:sp>
      <p:sp>
        <p:nvSpPr>
          <p:cNvPr id="55318" name="Text Box 41"/>
          <p:cNvSpPr txBox="1">
            <a:spLocks noChangeArrowheads="1"/>
          </p:cNvSpPr>
          <p:nvPr/>
        </p:nvSpPr>
        <p:spPr bwMode="auto">
          <a:xfrm rot="-1170952">
            <a:off x="5243513" y="2954338"/>
            <a:ext cx="3878262" cy="322262"/>
          </a:xfrm>
          <a:prstGeom prst="rect">
            <a:avLst/>
          </a:prstGeom>
          <a:noFill/>
          <a:ln w="9525">
            <a:noFill/>
            <a:miter lim="800000"/>
            <a:headEnd/>
            <a:tailEnd/>
          </a:ln>
        </p:spPr>
        <p:txBody>
          <a:bodyPr wrap="none">
            <a:spAutoFit/>
          </a:bodyPr>
          <a:lstStyle/>
          <a:p>
            <a:pPr eaLnBrk="0" hangingPunct="0">
              <a:lnSpc>
                <a:spcPct val="94000"/>
              </a:lnSpc>
            </a:pPr>
            <a:r>
              <a:rPr lang="en-US" altLang="zh-CN" sz="1600" b="1">
                <a:latin typeface="Tahoma" pitchFamily="34" charset="0"/>
                <a:cs typeface="Arial" charset="0"/>
              </a:rPr>
              <a:t>This is called the “direct” or “d” axis</a:t>
            </a:r>
          </a:p>
        </p:txBody>
      </p:sp>
      <p:sp>
        <p:nvSpPr>
          <p:cNvPr id="55319" name="Text Box 42"/>
          <p:cNvSpPr txBox="1">
            <a:spLocks noChangeArrowheads="1"/>
          </p:cNvSpPr>
          <p:nvPr/>
        </p:nvSpPr>
        <p:spPr bwMode="auto">
          <a:xfrm>
            <a:off x="5230813" y="5037138"/>
            <a:ext cx="3727450" cy="671512"/>
          </a:xfrm>
          <a:prstGeom prst="rect">
            <a:avLst/>
          </a:prstGeom>
          <a:noFill/>
          <a:ln w="9525">
            <a:noFill/>
            <a:miter lim="800000"/>
            <a:headEnd/>
            <a:tailEnd/>
          </a:ln>
        </p:spPr>
        <p:txBody>
          <a:bodyPr>
            <a:spAutoFit/>
          </a:bodyPr>
          <a:lstStyle/>
          <a:p>
            <a:pPr algn="ctr" eaLnBrk="0" hangingPunct="0">
              <a:lnSpc>
                <a:spcPct val="94000"/>
              </a:lnSpc>
              <a:spcBef>
                <a:spcPct val="50000"/>
              </a:spcBef>
            </a:pPr>
            <a:r>
              <a:rPr lang="en-US" altLang="zh-CN" sz="2000" b="1">
                <a:solidFill>
                  <a:srgbClr val="FF0000"/>
                </a:solidFill>
                <a:cs typeface="Arial" charset="0"/>
              </a:rPr>
              <a:t>Usually accomplished with a resolver or encoder</a:t>
            </a:r>
            <a:r>
              <a:rPr lang="zh-CN" altLang="en-US" sz="2000" b="1">
                <a:solidFill>
                  <a:srgbClr val="FF0000"/>
                </a:solidFill>
                <a:cs typeface="Arial" charset="0"/>
              </a:rPr>
              <a:t>（码盘）</a:t>
            </a:r>
            <a:r>
              <a:rPr lang="en-US" altLang="zh-CN" sz="2000" b="1">
                <a:solidFill>
                  <a:srgbClr val="FF0000"/>
                </a:solidFill>
                <a:cs typeface="Arial" charset="0"/>
              </a:rPr>
              <a:t>.</a:t>
            </a:r>
          </a:p>
        </p:txBody>
      </p:sp>
      <p:sp>
        <p:nvSpPr>
          <p:cNvPr id="55320" name="Arc 43"/>
          <p:cNvSpPr>
            <a:spLocks/>
          </p:cNvSpPr>
          <p:nvPr/>
        </p:nvSpPr>
        <p:spPr bwMode="auto">
          <a:xfrm rot="1315532">
            <a:off x="6664325" y="3082925"/>
            <a:ext cx="850900" cy="836613"/>
          </a:xfrm>
          <a:custGeom>
            <a:avLst/>
            <a:gdLst>
              <a:gd name="T0" fmla="*/ 2147483647 w 18006"/>
              <a:gd name="T1" fmla="*/ 0 h 17720"/>
              <a:gd name="T2" fmla="*/ 2147483647 w 18006"/>
              <a:gd name="T3" fmla="*/ 2147483647 h 17720"/>
              <a:gd name="T4" fmla="*/ 0 w 18006"/>
              <a:gd name="T5" fmla="*/ 2147483647 h 17720"/>
              <a:gd name="T6" fmla="*/ 0 60000 65536"/>
              <a:gd name="T7" fmla="*/ 0 60000 65536"/>
              <a:gd name="T8" fmla="*/ 0 60000 65536"/>
              <a:gd name="T9" fmla="*/ 0 w 18006"/>
              <a:gd name="T10" fmla="*/ 0 h 17720"/>
              <a:gd name="T11" fmla="*/ 18006 w 18006"/>
              <a:gd name="T12" fmla="*/ 17720 h 17720"/>
            </a:gdLst>
            <a:ahLst/>
            <a:cxnLst>
              <a:cxn ang="T6">
                <a:pos x="T0" y="T1"/>
              </a:cxn>
              <a:cxn ang="T7">
                <a:pos x="T2" y="T3"/>
              </a:cxn>
              <a:cxn ang="T8">
                <a:pos x="T4" y="T5"/>
              </a:cxn>
            </a:cxnLst>
            <a:rect l="T9" t="T10" r="T11" b="T12"/>
            <a:pathLst>
              <a:path w="18006" h="17720" fill="none" extrusionOk="0">
                <a:moveTo>
                  <a:pt x="12351" y="-1"/>
                </a:moveTo>
                <a:cubicBezTo>
                  <a:pt x="14583" y="1556"/>
                  <a:pt x="16502" y="3520"/>
                  <a:pt x="18005" y="5789"/>
                </a:cubicBezTo>
              </a:path>
              <a:path w="18006" h="17720" stroke="0" extrusionOk="0">
                <a:moveTo>
                  <a:pt x="12351" y="-1"/>
                </a:moveTo>
                <a:cubicBezTo>
                  <a:pt x="14583" y="1556"/>
                  <a:pt x="16502" y="3520"/>
                  <a:pt x="18005" y="5789"/>
                </a:cubicBezTo>
                <a:lnTo>
                  <a:pt x="0" y="17720"/>
                </a:lnTo>
                <a:close/>
              </a:path>
            </a:pathLst>
          </a:custGeom>
          <a:noFill/>
          <a:ln w="12700">
            <a:solidFill>
              <a:schemeClr val="tx1"/>
            </a:solidFill>
            <a:round/>
            <a:headEnd type="triangle" w="med" len="med"/>
            <a:tailEnd type="triangle" w="med" len="med"/>
          </a:ln>
        </p:spPr>
        <p:txBody>
          <a:bodyPr wrap="none" anchor="ctr"/>
          <a:lstStyle/>
          <a:p>
            <a:endParaRPr lang="zh-CN" altLang="en-US">
              <a:latin typeface="Calibri" pitchFamily="34" charset="0"/>
            </a:endParaRPr>
          </a:p>
        </p:txBody>
      </p:sp>
      <p:sp>
        <p:nvSpPr>
          <p:cNvPr id="55321" name="Text Box 45"/>
          <p:cNvSpPr txBox="1">
            <a:spLocks noChangeArrowheads="1"/>
          </p:cNvSpPr>
          <p:nvPr/>
        </p:nvSpPr>
        <p:spPr bwMode="auto">
          <a:xfrm>
            <a:off x="5434013" y="4394200"/>
            <a:ext cx="2105025" cy="292100"/>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1400" b="1">
                <a:solidFill>
                  <a:srgbClr val="FF0000"/>
                </a:solidFill>
                <a:cs typeface="Arial" charset="0"/>
              </a:rPr>
              <a:t>Phase A magnetic axis</a:t>
            </a:r>
          </a:p>
        </p:txBody>
      </p:sp>
      <p:sp>
        <p:nvSpPr>
          <p:cNvPr id="55322" name="标题 4"/>
          <p:cNvSpPr txBox="1">
            <a:spLocks/>
          </p:cNvSpPr>
          <p:nvPr/>
        </p:nvSpPr>
        <p:spPr bwMode="auto">
          <a:xfrm>
            <a:off x="468313" y="188913"/>
            <a:ext cx="8229600" cy="777875"/>
          </a:xfrm>
          <a:prstGeom prst="rect">
            <a:avLst/>
          </a:prstGeom>
          <a:noFill/>
          <a:ln w="9525">
            <a:noFill/>
            <a:miter lim="800000"/>
            <a:headEnd/>
            <a:tailEnd/>
          </a:ln>
        </p:spPr>
        <p:txBody>
          <a:bodyPr/>
          <a:lstStyle/>
          <a:p>
            <a:pPr algn="ctr"/>
            <a:r>
              <a:rPr lang="en-US" altLang="zh-CN" sz="4400">
                <a:latin typeface="Calibri" pitchFamily="34" charset="0"/>
              </a:rPr>
              <a:t>2.1   </a:t>
            </a:r>
            <a:r>
              <a:rPr lang="zh-CN" altLang="en-US" sz="4400">
                <a:latin typeface="Calibri" pitchFamily="34" charset="0"/>
              </a:rPr>
              <a:t>永磁同步电机的</a:t>
            </a:r>
            <a:r>
              <a:rPr lang="en-US" altLang="zh-CN" sz="4400">
                <a:latin typeface="Calibri" pitchFamily="34" charset="0"/>
              </a:rPr>
              <a:t>FOC </a:t>
            </a:r>
            <a:endParaRPr lang="zh-CN" altLang="en-US" sz="4400">
              <a:latin typeface="Calibri" pitchFamily="34" charset="0"/>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3"/>
          <p:cNvSpPr>
            <a:spLocks noGrp="1"/>
          </p:cNvSpPr>
          <p:nvPr>
            <p:ph type="title"/>
          </p:nvPr>
        </p:nvSpPr>
        <p:spPr/>
        <p:txBody>
          <a:bodyPr/>
          <a:lstStyle/>
          <a:p>
            <a:r>
              <a:rPr lang="zh-CN" altLang="en-US" smtClean="0"/>
              <a:t>目录</a:t>
            </a:r>
          </a:p>
        </p:txBody>
      </p:sp>
      <p:sp>
        <p:nvSpPr>
          <p:cNvPr id="17410" name="内容占位符 1"/>
          <p:cNvSpPr>
            <a:spLocks noGrp="1"/>
          </p:cNvSpPr>
          <p:nvPr>
            <p:ph idx="1"/>
          </p:nvPr>
        </p:nvSpPr>
        <p:spPr>
          <a:xfrm>
            <a:off x="428625" y="1341438"/>
            <a:ext cx="8229600" cy="1900237"/>
          </a:xfrm>
        </p:spPr>
        <p:txBody>
          <a:bodyPr/>
          <a:lstStyle/>
          <a:p>
            <a:r>
              <a:rPr lang="zh-CN" altLang="en-US" smtClean="0"/>
              <a:t>第一节    背景知识</a:t>
            </a:r>
            <a:endParaRPr lang="en-US" altLang="zh-CN" smtClean="0"/>
          </a:p>
          <a:p>
            <a:r>
              <a:rPr lang="zh-CN" altLang="en-US" smtClean="0"/>
              <a:t>第二节    永磁同步电机的</a:t>
            </a:r>
            <a:r>
              <a:rPr lang="en-US" altLang="zh-CN" smtClean="0"/>
              <a:t>FOC</a:t>
            </a:r>
            <a:r>
              <a:rPr lang="zh-CN" altLang="en-US" smtClean="0"/>
              <a:t>及</a:t>
            </a:r>
            <a:r>
              <a:rPr lang="en-US" altLang="zh-CN" smtClean="0"/>
              <a:t>SVPWM</a:t>
            </a:r>
          </a:p>
          <a:p>
            <a:r>
              <a:rPr lang="zh-CN" altLang="en-US" smtClean="0"/>
              <a:t>第三节    死区</a:t>
            </a:r>
          </a:p>
        </p:txBody>
      </p:sp>
      <p:pic>
        <p:nvPicPr>
          <p:cNvPr id="17411" name="Picture 360" descr="smi0"/>
          <p:cNvPicPr>
            <a:picLocks noChangeAspect="1" noChangeArrowheads="1" noCrop="1"/>
          </p:cNvPicPr>
          <p:nvPr/>
        </p:nvPicPr>
        <p:blipFill>
          <a:blip r:embed="rId3"/>
          <a:srcRect/>
          <a:stretch>
            <a:fillRect/>
          </a:stretch>
        </p:blipFill>
        <p:spPr bwMode="auto">
          <a:xfrm>
            <a:off x="5292725" y="4292600"/>
            <a:ext cx="3654425" cy="2171700"/>
          </a:xfrm>
          <a:prstGeom prst="rect">
            <a:avLst/>
          </a:prstGeom>
          <a:noFill/>
          <a:ln w="9525">
            <a:noFill/>
            <a:miter lim="800000"/>
            <a:headEnd/>
            <a:tailEnd/>
          </a:ln>
        </p:spPr>
      </p:pic>
      <p:grpSp>
        <p:nvGrpSpPr>
          <p:cNvPr id="17412" name="Group 6"/>
          <p:cNvGrpSpPr>
            <a:grpSpLocks/>
          </p:cNvGrpSpPr>
          <p:nvPr/>
        </p:nvGrpSpPr>
        <p:grpSpPr bwMode="auto">
          <a:xfrm flipH="1">
            <a:off x="428625" y="4748213"/>
            <a:ext cx="1376363" cy="1376362"/>
            <a:chOff x="1920" y="648"/>
            <a:chExt cx="1776" cy="1776"/>
          </a:xfrm>
        </p:grpSpPr>
        <p:pic>
          <p:nvPicPr>
            <p:cNvPr id="17414" name="Picture 7" descr="MOTORBLACIMG"/>
            <p:cNvPicPr>
              <a:picLocks noChangeAspect="1" noChangeArrowheads="1" noCrop="1"/>
            </p:cNvPicPr>
            <p:nvPr/>
          </p:nvPicPr>
          <p:blipFill>
            <a:blip r:embed="rId4"/>
            <a:srcRect/>
            <a:stretch>
              <a:fillRect/>
            </a:stretch>
          </p:blipFill>
          <p:spPr bwMode="auto">
            <a:xfrm>
              <a:off x="1920" y="648"/>
              <a:ext cx="1776" cy="1776"/>
            </a:xfrm>
            <a:prstGeom prst="rect">
              <a:avLst/>
            </a:prstGeom>
            <a:noFill/>
            <a:ln w="9525">
              <a:noFill/>
              <a:miter lim="800000"/>
              <a:headEnd/>
              <a:tailEnd/>
            </a:ln>
          </p:spPr>
        </p:pic>
        <p:sp>
          <p:nvSpPr>
            <p:cNvPr id="17415" name="Oval 8"/>
            <p:cNvSpPr>
              <a:spLocks noChangeArrowheads="1"/>
            </p:cNvSpPr>
            <p:nvPr/>
          </p:nvSpPr>
          <p:spPr bwMode="auto">
            <a:xfrm>
              <a:off x="2197" y="104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16" name="Oval 9"/>
            <p:cNvSpPr>
              <a:spLocks noChangeArrowheads="1"/>
            </p:cNvSpPr>
            <p:nvPr/>
          </p:nvSpPr>
          <p:spPr bwMode="auto">
            <a:xfrm>
              <a:off x="2316" y="930"/>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17" name="Oval 10"/>
            <p:cNvSpPr>
              <a:spLocks noChangeArrowheads="1"/>
            </p:cNvSpPr>
            <p:nvPr/>
          </p:nvSpPr>
          <p:spPr bwMode="auto">
            <a:xfrm>
              <a:off x="2498" y="82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18" name="Oval 11"/>
            <p:cNvSpPr>
              <a:spLocks noChangeArrowheads="1"/>
            </p:cNvSpPr>
            <p:nvPr/>
          </p:nvSpPr>
          <p:spPr bwMode="auto">
            <a:xfrm>
              <a:off x="2659" y="77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19" name="Oval 12"/>
            <p:cNvSpPr>
              <a:spLocks noChangeArrowheads="1"/>
            </p:cNvSpPr>
            <p:nvPr/>
          </p:nvSpPr>
          <p:spPr bwMode="auto">
            <a:xfrm>
              <a:off x="2874" y="77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20" name="Oval 13"/>
            <p:cNvSpPr>
              <a:spLocks noChangeArrowheads="1"/>
            </p:cNvSpPr>
            <p:nvPr/>
          </p:nvSpPr>
          <p:spPr bwMode="auto">
            <a:xfrm>
              <a:off x="3032" y="821"/>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21" name="Oval 14"/>
            <p:cNvSpPr>
              <a:spLocks noChangeArrowheads="1"/>
            </p:cNvSpPr>
            <p:nvPr/>
          </p:nvSpPr>
          <p:spPr bwMode="auto">
            <a:xfrm>
              <a:off x="3210" y="92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22" name="Oval 15"/>
            <p:cNvSpPr>
              <a:spLocks noChangeArrowheads="1"/>
            </p:cNvSpPr>
            <p:nvPr/>
          </p:nvSpPr>
          <p:spPr bwMode="auto">
            <a:xfrm>
              <a:off x="3329" y="10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23" name="Oval 16"/>
            <p:cNvSpPr>
              <a:spLocks noChangeArrowheads="1"/>
            </p:cNvSpPr>
            <p:nvPr/>
          </p:nvSpPr>
          <p:spPr bwMode="auto">
            <a:xfrm>
              <a:off x="3443" y="122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24" name="Oval 17"/>
            <p:cNvSpPr>
              <a:spLocks noChangeArrowheads="1"/>
            </p:cNvSpPr>
            <p:nvPr/>
          </p:nvSpPr>
          <p:spPr bwMode="auto">
            <a:xfrm>
              <a:off x="3476" y="13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25" name="Oval 18"/>
            <p:cNvSpPr>
              <a:spLocks noChangeArrowheads="1"/>
            </p:cNvSpPr>
            <p:nvPr/>
          </p:nvSpPr>
          <p:spPr bwMode="auto">
            <a:xfrm>
              <a:off x="3476" y="1608"/>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26" name="Oval 19"/>
            <p:cNvSpPr>
              <a:spLocks noChangeArrowheads="1"/>
            </p:cNvSpPr>
            <p:nvPr/>
          </p:nvSpPr>
          <p:spPr bwMode="auto">
            <a:xfrm>
              <a:off x="3438" y="17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27" name="Oval 20"/>
            <p:cNvSpPr>
              <a:spLocks noChangeArrowheads="1"/>
            </p:cNvSpPr>
            <p:nvPr/>
          </p:nvSpPr>
          <p:spPr bwMode="auto">
            <a:xfrm>
              <a:off x="3331" y="194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28" name="Oval 21"/>
            <p:cNvSpPr>
              <a:spLocks noChangeArrowheads="1"/>
            </p:cNvSpPr>
            <p:nvPr/>
          </p:nvSpPr>
          <p:spPr bwMode="auto">
            <a:xfrm>
              <a:off x="3218" y="2059"/>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29" name="Oval 22"/>
            <p:cNvSpPr>
              <a:spLocks noChangeArrowheads="1"/>
            </p:cNvSpPr>
            <p:nvPr/>
          </p:nvSpPr>
          <p:spPr bwMode="auto">
            <a:xfrm>
              <a:off x="3027" y="2160"/>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30" name="Oval 23"/>
            <p:cNvSpPr>
              <a:spLocks noChangeArrowheads="1"/>
            </p:cNvSpPr>
            <p:nvPr/>
          </p:nvSpPr>
          <p:spPr bwMode="auto">
            <a:xfrm>
              <a:off x="2880" y="220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31" name="Oval 24"/>
            <p:cNvSpPr>
              <a:spLocks noChangeArrowheads="1"/>
            </p:cNvSpPr>
            <p:nvPr/>
          </p:nvSpPr>
          <p:spPr bwMode="auto">
            <a:xfrm>
              <a:off x="2656" y="2209"/>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32" name="Oval 25"/>
            <p:cNvSpPr>
              <a:spLocks noChangeArrowheads="1"/>
            </p:cNvSpPr>
            <p:nvPr/>
          </p:nvSpPr>
          <p:spPr bwMode="auto">
            <a:xfrm>
              <a:off x="2505" y="216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33" name="Oval 26"/>
            <p:cNvSpPr>
              <a:spLocks noChangeArrowheads="1"/>
            </p:cNvSpPr>
            <p:nvPr/>
          </p:nvSpPr>
          <p:spPr bwMode="auto">
            <a:xfrm>
              <a:off x="2318" y="205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34" name="Oval 27"/>
            <p:cNvSpPr>
              <a:spLocks noChangeArrowheads="1"/>
            </p:cNvSpPr>
            <p:nvPr/>
          </p:nvSpPr>
          <p:spPr bwMode="auto">
            <a:xfrm>
              <a:off x="2205" y="194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35" name="Oval 28"/>
            <p:cNvSpPr>
              <a:spLocks noChangeArrowheads="1"/>
            </p:cNvSpPr>
            <p:nvPr/>
          </p:nvSpPr>
          <p:spPr bwMode="auto">
            <a:xfrm>
              <a:off x="2090" y="122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36" name="Oval 29"/>
            <p:cNvSpPr>
              <a:spLocks noChangeArrowheads="1"/>
            </p:cNvSpPr>
            <p:nvPr/>
          </p:nvSpPr>
          <p:spPr bwMode="auto">
            <a:xfrm>
              <a:off x="2056" y="138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37" name="Oval 30"/>
            <p:cNvSpPr>
              <a:spLocks noChangeArrowheads="1"/>
            </p:cNvSpPr>
            <p:nvPr/>
          </p:nvSpPr>
          <p:spPr bwMode="auto">
            <a:xfrm>
              <a:off x="2060" y="159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38" name="Oval 31"/>
            <p:cNvSpPr>
              <a:spLocks noChangeArrowheads="1"/>
            </p:cNvSpPr>
            <p:nvPr/>
          </p:nvSpPr>
          <p:spPr bwMode="auto">
            <a:xfrm>
              <a:off x="2096" y="17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39" name="Oval 32"/>
            <p:cNvSpPr>
              <a:spLocks noChangeArrowheads="1"/>
            </p:cNvSpPr>
            <p:nvPr/>
          </p:nvSpPr>
          <p:spPr bwMode="auto">
            <a:xfrm>
              <a:off x="2253" y="98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40" name="Oval 33"/>
            <p:cNvSpPr>
              <a:spLocks noChangeArrowheads="1"/>
            </p:cNvSpPr>
            <p:nvPr/>
          </p:nvSpPr>
          <p:spPr bwMode="auto">
            <a:xfrm>
              <a:off x="2574" y="79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41" name="Oval 34"/>
            <p:cNvSpPr>
              <a:spLocks noChangeArrowheads="1"/>
            </p:cNvSpPr>
            <p:nvPr/>
          </p:nvSpPr>
          <p:spPr bwMode="auto">
            <a:xfrm>
              <a:off x="2954" y="7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42" name="Oval 35"/>
            <p:cNvSpPr>
              <a:spLocks noChangeArrowheads="1"/>
            </p:cNvSpPr>
            <p:nvPr/>
          </p:nvSpPr>
          <p:spPr bwMode="auto">
            <a:xfrm>
              <a:off x="3270" y="974"/>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43" name="Oval 36"/>
            <p:cNvSpPr>
              <a:spLocks noChangeArrowheads="1"/>
            </p:cNvSpPr>
            <p:nvPr/>
          </p:nvSpPr>
          <p:spPr bwMode="auto">
            <a:xfrm>
              <a:off x="3470" y="130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44" name="Oval 37"/>
            <p:cNvSpPr>
              <a:spLocks noChangeArrowheads="1"/>
            </p:cNvSpPr>
            <p:nvPr/>
          </p:nvSpPr>
          <p:spPr bwMode="auto">
            <a:xfrm>
              <a:off x="3466" y="167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45" name="Oval 38"/>
            <p:cNvSpPr>
              <a:spLocks noChangeArrowheads="1"/>
            </p:cNvSpPr>
            <p:nvPr/>
          </p:nvSpPr>
          <p:spPr bwMode="auto">
            <a:xfrm>
              <a:off x="3282" y="200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46" name="Oval 39"/>
            <p:cNvSpPr>
              <a:spLocks noChangeArrowheads="1"/>
            </p:cNvSpPr>
            <p:nvPr/>
          </p:nvSpPr>
          <p:spPr bwMode="auto">
            <a:xfrm>
              <a:off x="2963" y="21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47" name="Oval 40"/>
            <p:cNvSpPr>
              <a:spLocks noChangeArrowheads="1"/>
            </p:cNvSpPr>
            <p:nvPr/>
          </p:nvSpPr>
          <p:spPr bwMode="auto">
            <a:xfrm>
              <a:off x="2576" y="219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48" name="Oval 41"/>
            <p:cNvSpPr>
              <a:spLocks noChangeArrowheads="1"/>
            </p:cNvSpPr>
            <p:nvPr/>
          </p:nvSpPr>
          <p:spPr bwMode="auto">
            <a:xfrm>
              <a:off x="2258" y="200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49" name="Oval 42"/>
            <p:cNvSpPr>
              <a:spLocks noChangeArrowheads="1"/>
            </p:cNvSpPr>
            <p:nvPr/>
          </p:nvSpPr>
          <p:spPr bwMode="auto">
            <a:xfrm>
              <a:off x="2064" y="130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7450" name="Oval 43"/>
            <p:cNvSpPr>
              <a:spLocks noChangeArrowheads="1"/>
            </p:cNvSpPr>
            <p:nvPr/>
          </p:nvSpPr>
          <p:spPr bwMode="auto">
            <a:xfrm>
              <a:off x="2070" y="167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grpSp>
      <p:pic>
        <p:nvPicPr>
          <p:cNvPr id="17413" name="Picture 8" descr="spacevectors"/>
          <p:cNvPicPr>
            <a:picLocks noChangeAspect="1" noChangeArrowheads="1" noCrop="1"/>
          </p:cNvPicPr>
          <p:nvPr/>
        </p:nvPicPr>
        <p:blipFill>
          <a:blip r:embed="rId5"/>
          <a:srcRect/>
          <a:stretch>
            <a:fillRect/>
          </a:stretch>
        </p:blipFill>
        <p:spPr bwMode="auto">
          <a:xfrm>
            <a:off x="2144713" y="3983038"/>
            <a:ext cx="2709862" cy="2709862"/>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8229600" cy="706437"/>
          </a:xfrm>
        </p:spPr>
        <p:txBody>
          <a:bodyPr rtlCol="0">
            <a:normAutofit fontScale="90000"/>
          </a:bodyPr>
          <a:lstStyle/>
          <a:p>
            <a:pPr fontAlgn="auto">
              <a:spcAft>
                <a:spcPts val="0"/>
              </a:spcAft>
              <a:defRPr/>
            </a:pPr>
            <a:r>
              <a:rPr lang="en-US" altLang="zh-CN" dirty="0"/>
              <a:t>2.1   </a:t>
            </a:r>
            <a:r>
              <a:rPr lang="zh-CN" altLang="en-US" dirty="0"/>
              <a:t>永磁同步电机的</a:t>
            </a:r>
            <a:r>
              <a:rPr lang="en-US" altLang="zh-CN" dirty="0"/>
              <a:t>FOC </a:t>
            </a:r>
            <a:endParaRPr lang="zh-CN" altLang="en-US" dirty="0"/>
          </a:p>
        </p:txBody>
      </p:sp>
      <p:sp>
        <p:nvSpPr>
          <p:cNvPr id="11439" name="内容占位符 2"/>
          <p:cNvSpPr>
            <a:spLocks noGrp="1"/>
          </p:cNvSpPr>
          <p:nvPr>
            <p:ph idx="1"/>
          </p:nvPr>
        </p:nvSpPr>
        <p:spPr>
          <a:xfrm>
            <a:off x="107950" y="1052513"/>
            <a:ext cx="3617913" cy="5649912"/>
          </a:xfrm>
        </p:spPr>
        <p:txBody>
          <a:bodyPr/>
          <a:lstStyle/>
          <a:p>
            <a:r>
              <a:rPr lang="zh-CN" altLang="en-US" sz="2000" smtClean="0"/>
              <a:t>从前面的叙述中，我们可以知道，当转子转动的时候，定子电流合成的矢量也跟着一起转动。从右图中我们可以看到</a:t>
            </a:r>
            <a:r>
              <a:rPr lang="en-US" altLang="zh-CN" sz="2000" smtClean="0"/>
              <a:t>I</a:t>
            </a:r>
            <a:r>
              <a:rPr lang="el-GR" altLang="zh-CN" sz="2000" smtClean="0"/>
              <a:t>α</a:t>
            </a:r>
            <a:r>
              <a:rPr lang="zh-CN" altLang="en-US" sz="2000" smtClean="0"/>
              <a:t>与</a:t>
            </a:r>
            <a:r>
              <a:rPr lang="en-US" altLang="zh-CN" sz="2000" smtClean="0"/>
              <a:t>I</a:t>
            </a:r>
            <a:r>
              <a:rPr lang="el-GR" altLang="zh-CN" sz="2000" smtClean="0"/>
              <a:t>β</a:t>
            </a:r>
            <a:r>
              <a:rPr lang="zh-CN" altLang="en-US" sz="2000" smtClean="0"/>
              <a:t>是以正弦波的形式变化的，但是我们要时刻调整这个正弦波使得其合成的矢量始终超前或滞后转子磁链就显得很困难，尤其是高频正弦波的时候。</a:t>
            </a:r>
            <a:endParaRPr lang="en-US" altLang="zh-CN" sz="2000" smtClean="0"/>
          </a:p>
          <a:p>
            <a:r>
              <a:rPr lang="zh-CN" altLang="en-US" sz="2000" smtClean="0"/>
              <a:t>所以，我们可以通过</a:t>
            </a:r>
            <a:r>
              <a:rPr lang="en-US" altLang="zh-CN" sz="2000" smtClean="0"/>
              <a:t>park</a:t>
            </a:r>
            <a:r>
              <a:rPr lang="zh-CN" altLang="en-US" sz="2000" smtClean="0"/>
              <a:t>变换，将两相静止的</a:t>
            </a:r>
            <a:r>
              <a:rPr lang="el-GR" altLang="zh-CN" sz="2000" smtClean="0"/>
              <a:t>α</a:t>
            </a:r>
            <a:r>
              <a:rPr lang="en-US" altLang="zh-CN" sz="2000" smtClean="0"/>
              <a:t>-</a:t>
            </a:r>
            <a:r>
              <a:rPr lang="el-GR" altLang="zh-CN" sz="2000" smtClean="0"/>
              <a:t>β</a:t>
            </a:r>
            <a:r>
              <a:rPr lang="zh-CN" altLang="en-US" sz="2000" smtClean="0"/>
              <a:t>坐标系转化为两相正交旋转的</a:t>
            </a:r>
            <a:r>
              <a:rPr lang="en-US" altLang="zh-CN" sz="2000" smtClean="0"/>
              <a:t>d-q</a:t>
            </a:r>
            <a:r>
              <a:rPr lang="zh-CN" altLang="en-US" sz="2000" smtClean="0"/>
              <a:t>坐标系。</a:t>
            </a:r>
            <a:endParaRPr lang="en-US" altLang="zh-CN" sz="2000" smtClean="0"/>
          </a:p>
          <a:p>
            <a:r>
              <a:rPr lang="zh-CN" altLang="en-US" sz="2000" smtClean="0"/>
              <a:t>并且使</a:t>
            </a:r>
            <a:r>
              <a:rPr lang="en-US" altLang="zh-CN" sz="2000" smtClean="0"/>
              <a:t>Id</a:t>
            </a:r>
            <a:r>
              <a:rPr lang="zh-CN" altLang="en-US" sz="2000" smtClean="0"/>
              <a:t>和</a:t>
            </a:r>
            <a:r>
              <a:rPr lang="en-US" altLang="zh-CN" sz="2000" smtClean="0"/>
              <a:t>Iq</a:t>
            </a:r>
            <a:r>
              <a:rPr lang="zh-CN" altLang="en-US" sz="2000" smtClean="0"/>
              <a:t>合成的矢量的大小与方向与</a:t>
            </a:r>
            <a:r>
              <a:rPr lang="en-US" altLang="zh-CN" sz="2000" smtClean="0"/>
              <a:t>I</a:t>
            </a:r>
            <a:r>
              <a:rPr lang="el-GR" altLang="zh-CN" sz="2000" smtClean="0"/>
              <a:t>α</a:t>
            </a:r>
            <a:r>
              <a:rPr lang="zh-CN" altLang="en-US" sz="2000" smtClean="0"/>
              <a:t>与</a:t>
            </a:r>
            <a:r>
              <a:rPr lang="en-US" altLang="zh-CN" sz="2000" smtClean="0"/>
              <a:t>I</a:t>
            </a:r>
            <a:r>
              <a:rPr lang="el-GR" altLang="zh-CN" sz="2000" smtClean="0"/>
              <a:t>β</a:t>
            </a:r>
            <a:r>
              <a:rPr lang="zh-CN" altLang="en-US" sz="2000" smtClean="0"/>
              <a:t>合成的矢量相同。</a:t>
            </a:r>
          </a:p>
        </p:txBody>
      </p:sp>
      <p:grpSp>
        <p:nvGrpSpPr>
          <p:cNvPr id="11440" name="Group 3"/>
          <p:cNvGrpSpPr>
            <a:grpSpLocks/>
          </p:cNvGrpSpPr>
          <p:nvPr/>
        </p:nvGrpSpPr>
        <p:grpSpPr bwMode="auto">
          <a:xfrm>
            <a:off x="4678363" y="1274763"/>
            <a:ext cx="1050925" cy="2962275"/>
            <a:chOff x="2643" y="642"/>
            <a:chExt cx="662" cy="1866"/>
          </a:xfrm>
        </p:grpSpPr>
        <p:sp>
          <p:nvSpPr>
            <p:cNvPr id="11556" name="Rectangle 4"/>
            <p:cNvSpPr>
              <a:spLocks noChangeArrowheads="1"/>
            </p:cNvSpPr>
            <p:nvPr/>
          </p:nvSpPr>
          <p:spPr bwMode="auto">
            <a:xfrm>
              <a:off x="2756" y="924"/>
              <a:ext cx="435" cy="1310"/>
            </a:xfrm>
            <a:prstGeom prst="rect">
              <a:avLst/>
            </a:prstGeom>
            <a:solidFill>
              <a:srgbClr val="FF9999"/>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11557" name="Line 5"/>
            <p:cNvSpPr>
              <a:spLocks noChangeShapeType="1"/>
            </p:cNvSpPr>
            <p:nvPr/>
          </p:nvSpPr>
          <p:spPr bwMode="auto">
            <a:xfrm>
              <a:off x="2763" y="921"/>
              <a:ext cx="0" cy="1318"/>
            </a:xfrm>
            <a:prstGeom prst="line">
              <a:avLst/>
            </a:prstGeom>
            <a:noFill/>
            <a:ln w="28575">
              <a:solidFill>
                <a:srgbClr val="FF1313"/>
              </a:solidFill>
              <a:round/>
              <a:headEnd type="arrow" w="med" len="med"/>
              <a:tailEnd/>
            </a:ln>
          </p:spPr>
          <p:txBody>
            <a:bodyPr wrap="none" anchor="ctr"/>
            <a:lstStyle/>
            <a:p>
              <a:endParaRPr lang="zh-CN" altLang="en-US"/>
            </a:p>
          </p:txBody>
        </p:sp>
        <p:sp>
          <p:nvSpPr>
            <p:cNvPr id="11558" name="Line 6"/>
            <p:cNvSpPr>
              <a:spLocks noChangeShapeType="1"/>
            </p:cNvSpPr>
            <p:nvPr/>
          </p:nvSpPr>
          <p:spPr bwMode="auto">
            <a:xfrm>
              <a:off x="2761" y="2237"/>
              <a:ext cx="427" cy="0"/>
            </a:xfrm>
            <a:prstGeom prst="line">
              <a:avLst/>
            </a:prstGeom>
            <a:noFill/>
            <a:ln w="28575">
              <a:solidFill>
                <a:srgbClr val="FF1313"/>
              </a:solidFill>
              <a:round/>
              <a:headEnd/>
              <a:tailEnd type="arrow" w="med" len="med"/>
            </a:ln>
          </p:spPr>
          <p:txBody>
            <a:bodyPr wrap="none" anchor="ctr"/>
            <a:lstStyle/>
            <a:p>
              <a:endParaRPr lang="zh-CN" altLang="en-US"/>
            </a:p>
          </p:txBody>
        </p:sp>
        <p:graphicFrame>
          <p:nvGraphicFramePr>
            <p:cNvPr id="11434" name="Object 170"/>
            <p:cNvGraphicFramePr>
              <a:graphicFrameLocks noChangeAspect="1"/>
            </p:cNvGraphicFramePr>
            <p:nvPr/>
          </p:nvGraphicFramePr>
          <p:xfrm>
            <a:off x="3117" y="2225"/>
            <a:ext cx="188" cy="283"/>
          </p:xfrm>
          <a:graphic>
            <a:graphicData uri="http://schemas.openxmlformats.org/presentationml/2006/ole">
              <p:oleObj spid="_x0000_s11434" name="Equation" r:id="rId4" imgW="190440" imgH="292320" progId="Equation.3">
                <p:embed/>
              </p:oleObj>
            </a:graphicData>
          </a:graphic>
        </p:graphicFrame>
        <p:graphicFrame>
          <p:nvGraphicFramePr>
            <p:cNvPr id="11435" name="Object 171"/>
            <p:cNvGraphicFramePr>
              <a:graphicFrameLocks noChangeAspect="1"/>
            </p:cNvGraphicFramePr>
            <p:nvPr/>
          </p:nvGraphicFramePr>
          <p:xfrm>
            <a:off x="2643" y="642"/>
            <a:ext cx="196" cy="287"/>
          </p:xfrm>
          <a:graphic>
            <a:graphicData uri="http://schemas.openxmlformats.org/presentationml/2006/ole">
              <p:oleObj spid="_x0000_s11435" name="Equation" r:id="rId5" imgW="203400" imgH="304920" progId="Equation.3">
                <p:embed/>
              </p:oleObj>
            </a:graphicData>
          </a:graphic>
        </p:graphicFrame>
      </p:grpSp>
      <p:grpSp>
        <p:nvGrpSpPr>
          <p:cNvPr id="11441" name="Group 11"/>
          <p:cNvGrpSpPr>
            <a:grpSpLocks/>
          </p:cNvGrpSpPr>
          <p:nvPr/>
        </p:nvGrpSpPr>
        <p:grpSpPr bwMode="auto">
          <a:xfrm>
            <a:off x="4459288" y="2268538"/>
            <a:ext cx="2182812" cy="3092450"/>
            <a:chOff x="2685" y="1239"/>
            <a:chExt cx="1375" cy="1948"/>
          </a:xfrm>
        </p:grpSpPr>
        <p:sp>
          <p:nvSpPr>
            <p:cNvPr id="11553" name="Line 12"/>
            <p:cNvSpPr>
              <a:spLocks noChangeShapeType="1"/>
            </p:cNvSpPr>
            <p:nvPr/>
          </p:nvSpPr>
          <p:spPr bwMode="auto">
            <a:xfrm>
              <a:off x="2945" y="2213"/>
              <a:ext cx="1115" cy="0"/>
            </a:xfrm>
            <a:prstGeom prst="line">
              <a:avLst/>
            </a:prstGeom>
            <a:noFill/>
            <a:ln w="28575">
              <a:solidFill>
                <a:schemeClr val="tx1"/>
              </a:solidFill>
              <a:round/>
              <a:headEnd/>
              <a:tailEnd type="arrow" w="med" len="med"/>
            </a:ln>
          </p:spPr>
          <p:txBody>
            <a:bodyPr wrap="none" anchor="ctr"/>
            <a:lstStyle/>
            <a:p>
              <a:endParaRPr lang="zh-CN" altLang="en-US"/>
            </a:p>
          </p:txBody>
        </p:sp>
        <p:sp>
          <p:nvSpPr>
            <p:cNvPr id="11554" name="Line 13"/>
            <p:cNvSpPr>
              <a:spLocks noChangeShapeType="1"/>
            </p:cNvSpPr>
            <p:nvPr/>
          </p:nvSpPr>
          <p:spPr bwMode="auto">
            <a:xfrm rot="-7184662">
              <a:off x="2168" y="1762"/>
              <a:ext cx="1047" cy="1"/>
            </a:xfrm>
            <a:prstGeom prst="line">
              <a:avLst/>
            </a:prstGeom>
            <a:noFill/>
            <a:ln w="28575">
              <a:solidFill>
                <a:schemeClr val="tx1"/>
              </a:solidFill>
              <a:round/>
              <a:headEnd/>
              <a:tailEnd type="arrow" w="med" len="med"/>
            </a:ln>
          </p:spPr>
          <p:txBody>
            <a:bodyPr wrap="none" anchor="ctr"/>
            <a:lstStyle/>
            <a:p>
              <a:endParaRPr lang="zh-CN" altLang="en-US"/>
            </a:p>
          </p:txBody>
        </p:sp>
        <p:sp>
          <p:nvSpPr>
            <p:cNvPr id="11555" name="Line 14"/>
            <p:cNvSpPr>
              <a:spLocks noChangeShapeType="1"/>
            </p:cNvSpPr>
            <p:nvPr/>
          </p:nvSpPr>
          <p:spPr bwMode="auto">
            <a:xfrm rot="7184662" flipH="1">
              <a:off x="2165" y="2666"/>
              <a:ext cx="1041" cy="1"/>
            </a:xfrm>
            <a:prstGeom prst="line">
              <a:avLst/>
            </a:prstGeom>
            <a:noFill/>
            <a:ln w="28575">
              <a:solidFill>
                <a:schemeClr val="tx1"/>
              </a:solidFill>
              <a:round/>
              <a:headEnd type="arrow" w="med" len="med"/>
              <a:tailEnd/>
            </a:ln>
          </p:spPr>
          <p:txBody>
            <a:bodyPr wrap="none" anchor="ctr"/>
            <a:lstStyle/>
            <a:p>
              <a:endParaRPr lang="zh-CN" altLang="en-US"/>
            </a:p>
          </p:txBody>
        </p:sp>
      </p:grpSp>
      <p:sp>
        <p:nvSpPr>
          <p:cNvPr id="11442" name="Rectangle 15"/>
          <p:cNvSpPr>
            <a:spLocks noChangeArrowheads="1"/>
          </p:cNvSpPr>
          <p:nvPr/>
        </p:nvSpPr>
        <p:spPr bwMode="auto">
          <a:xfrm>
            <a:off x="6615113" y="3635375"/>
            <a:ext cx="346075" cy="347663"/>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b="1">
                <a:latin typeface="Calibri" pitchFamily="34" charset="0"/>
              </a:rPr>
              <a:t>A</a:t>
            </a:r>
          </a:p>
        </p:txBody>
      </p:sp>
      <p:sp>
        <p:nvSpPr>
          <p:cNvPr id="11443" name="Rectangle 16"/>
          <p:cNvSpPr>
            <a:spLocks noChangeArrowheads="1"/>
          </p:cNvSpPr>
          <p:nvPr/>
        </p:nvSpPr>
        <p:spPr bwMode="auto">
          <a:xfrm>
            <a:off x="3790950" y="1990725"/>
            <a:ext cx="346075" cy="347663"/>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b="1">
                <a:latin typeface="Calibri" pitchFamily="34" charset="0"/>
              </a:rPr>
              <a:t>B</a:t>
            </a:r>
          </a:p>
        </p:txBody>
      </p:sp>
      <p:sp>
        <p:nvSpPr>
          <p:cNvPr id="11444" name="Rectangle 17"/>
          <p:cNvSpPr>
            <a:spLocks noChangeArrowheads="1"/>
          </p:cNvSpPr>
          <p:nvPr/>
        </p:nvSpPr>
        <p:spPr bwMode="auto">
          <a:xfrm>
            <a:off x="3725863" y="4867275"/>
            <a:ext cx="346075" cy="347663"/>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b="1">
                <a:latin typeface="Calibri" pitchFamily="34" charset="0"/>
              </a:rPr>
              <a:t>C</a:t>
            </a:r>
          </a:p>
        </p:txBody>
      </p:sp>
      <p:graphicFrame>
        <p:nvGraphicFramePr>
          <p:cNvPr id="17" name="Object 172"/>
          <p:cNvGraphicFramePr>
            <a:graphicFrameLocks noChangeAspect="1"/>
          </p:cNvGraphicFramePr>
          <p:nvPr/>
        </p:nvGraphicFramePr>
        <p:xfrm>
          <a:off x="6346825" y="1570038"/>
          <a:ext cx="2767013" cy="890587"/>
        </p:xfrm>
        <a:graphic>
          <a:graphicData uri="http://schemas.openxmlformats.org/presentationml/2006/ole">
            <p:oleObj spid="_x0000_s11436" name="Equation" r:id="rId6" imgW="1497950" imgH="482391" progId="Equation.3">
              <p:embed/>
            </p:oleObj>
          </a:graphicData>
        </a:graphic>
      </p:graphicFrame>
      <p:grpSp>
        <p:nvGrpSpPr>
          <p:cNvPr id="11445" name="Group 24"/>
          <p:cNvGrpSpPr>
            <a:grpSpLocks/>
          </p:cNvGrpSpPr>
          <p:nvPr/>
        </p:nvGrpSpPr>
        <p:grpSpPr bwMode="auto">
          <a:xfrm>
            <a:off x="3871913" y="5380038"/>
            <a:ext cx="2139950" cy="950912"/>
            <a:chOff x="2680" y="1488"/>
            <a:chExt cx="666" cy="296"/>
          </a:xfrm>
        </p:grpSpPr>
        <p:grpSp>
          <p:nvGrpSpPr>
            <p:cNvPr id="11472" name="Group 25"/>
            <p:cNvGrpSpPr>
              <a:grpSpLocks/>
            </p:cNvGrpSpPr>
            <p:nvPr/>
          </p:nvGrpSpPr>
          <p:grpSpPr bwMode="auto">
            <a:xfrm>
              <a:off x="2726" y="1523"/>
              <a:ext cx="553" cy="229"/>
              <a:chOff x="2726" y="1523"/>
              <a:chExt cx="553" cy="229"/>
            </a:xfrm>
          </p:grpSpPr>
          <p:sp>
            <p:nvSpPr>
              <p:cNvPr id="11475" name="Freeform 26"/>
              <p:cNvSpPr>
                <a:spLocks/>
              </p:cNvSpPr>
              <p:nvPr/>
            </p:nvSpPr>
            <p:spPr bwMode="auto">
              <a:xfrm>
                <a:off x="2726" y="1601"/>
                <a:ext cx="27" cy="36"/>
              </a:xfrm>
              <a:custGeom>
                <a:avLst/>
                <a:gdLst>
                  <a:gd name="T0" fmla="*/ 0 w 27"/>
                  <a:gd name="T1" fmla="*/ 36 h 36"/>
                  <a:gd name="T2" fmla="*/ 14 w 27"/>
                  <a:gd name="T3" fmla="*/ 17 h 36"/>
                  <a:gd name="T4" fmla="*/ 21 w 27"/>
                  <a:gd name="T5" fmla="*/ 8 h 36"/>
                  <a:gd name="T6" fmla="*/ 27 w 27"/>
                  <a:gd name="T7" fmla="*/ 0 h 36"/>
                  <a:gd name="T8" fmla="*/ 0 60000 65536"/>
                  <a:gd name="T9" fmla="*/ 0 60000 65536"/>
                  <a:gd name="T10" fmla="*/ 0 60000 65536"/>
                  <a:gd name="T11" fmla="*/ 0 60000 65536"/>
                  <a:gd name="T12" fmla="*/ 0 w 27"/>
                  <a:gd name="T13" fmla="*/ 0 h 36"/>
                  <a:gd name="T14" fmla="*/ 27 w 27"/>
                  <a:gd name="T15" fmla="*/ 36 h 36"/>
                </a:gdLst>
                <a:ahLst/>
                <a:cxnLst>
                  <a:cxn ang="T8">
                    <a:pos x="T0" y="T1"/>
                  </a:cxn>
                  <a:cxn ang="T9">
                    <a:pos x="T2" y="T3"/>
                  </a:cxn>
                  <a:cxn ang="T10">
                    <a:pos x="T4" y="T5"/>
                  </a:cxn>
                  <a:cxn ang="T11">
                    <a:pos x="T6" y="T7"/>
                  </a:cxn>
                </a:cxnLst>
                <a:rect l="T12" t="T13" r="T14" b="T15"/>
                <a:pathLst>
                  <a:path w="27" h="36">
                    <a:moveTo>
                      <a:pt x="0" y="36"/>
                    </a:moveTo>
                    <a:lnTo>
                      <a:pt x="14" y="17"/>
                    </a:lnTo>
                    <a:lnTo>
                      <a:pt x="21" y="8"/>
                    </a:lnTo>
                    <a:lnTo>
                      <a:pt x="27"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476" name="Freeform 27"/>
              <p:cNvSpPr>
                <a:spLocks/>
              </p:cNvSpPr>
              <p:nvPr/>
            </p:nvSpPr>
            <p:spPr bwMode="auto">
              <a:xfrm>
                <a:off x="2753" y="1585"/>
                <a:ext cx="14" cy="16"/>
              </a:xfrm>
              <a:custGeom>
                <a:avLst/>
                <a:gdLst>
                  <a:gd name="T0" fmla="*/ 0 w 14"/>
                  <a:gd name="T1" fmla="*/ 16 h 16"/>
                  <a:gd name="T2" fmla="*/ 3 w 14"/>
                  <a:gd name="T3" fmla="*/ 11 h 16"/>
                  <a:gd name="T4" fmla="*/ 7 w 14"/>
                  <a:gd name="T5" fmla="*/ 7 h 16"/>
                  <a:gd name="T6" fmla="*/ 14 w 14"/>
                  <a:gd name="T7" fmla="*/ 0 h 16"/>
                  <a:gd name="T8" fmla="*/ 0 60000 65536"/>
                  <a:gd name="T9" fmla="*/ 0 60000 65536"/>
                  <a:gd name="T10" fmla="*/ 0 60000 65536"/>
                  <a:gd name="T11" fmla="*/ 0 60000 65536"/>
                  <a:gd name="T12" fmla="*/ 0 w 14"/>
                  <a:gd name="T13" fmla="*/ 0 h 16"/>
                  <a:gd name="T14" fmla="*/ 14 w 14"/>
                  <a:gd name="T15" fmla="*/ 16 h 16"/>
                </a:gdLst>
                <a:ahLst/>
                <a:cxnLst>
                  <a:cxn ang="T8">
                    <a:pos x="T0" y="T1"/>
                  </a:cxn>
                  <a:cxn ang="T9">
                    <a:pos x="T2" y="T3"/>
                  </a:cxn>
                  <a:cxn ang="T10">
                    <a:pos x="T4" y="T5"/>
                  </a:cxn>
                  <a:cxn ang="T11">
                    <a:pos x="T6" y="T7"/>
                  </a:cxn>
                </a:cxnLst>
                <a:rect l="T12" t="T13" r="T14" b="T15"/>
                <a:pathLst>
                  <a:path w="14" h="16">
                    <a:moveTo>
                      <a:pt x="0" y="16"/>
                    </a:moveTo>
                    <a:lnTo>
                      <a:pt x="3" y="11"/>
                    </a:lnTo>
                    <a:lnTo>
                      <a:pt x="7" y="7"/>
                    </a:lnTo>
                    <a:lnTo>
                      <a:pt x="14"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477" name="Freeform 28"/>
              <p:cNvSpPr>
                <a:spLocks/>
              </p:cNvSpPr>
              <p:nvPr/>
            </p:nvSpPr>
            <p:spPr bwMode="auto">
              <a:xfrm>
                <a:off x="2767" y="1569"/>
                <a:ext cx="14" cy="16"/>
              </a:xfrm>
              <a:custGeom>
                <a:avLst/>
                <a:gdLst>
                  <a:gd name="T0" fmla="*/ 0 w 14"/>
                  <a:gd name="T1" fmla="*/ 16 h 16"/>
                  <a:gd name="T2" fmla="*/ 7 w 14"/>
                  <a:gd name="T3" fmla="*/ 7 h 16"/>
                  <a:gd name="T4" fmla="*/ 14 w 14"/>
                  <a:gd name="T5" fmla="*/ 0 h 16"/>
                  <a:gd name="T6" fmla="*/ 0 60000 65536"/>
                  <a:gd name="T7" fmla="*/ 0 60000 65536"/>
                  <a:gd name="T8" fmla="*/ 0 60000 65536"/>
                  <a:gd name="T9" fmla="*/ 0 w 14"/>
                  <a:gd name="T10" fmla="*/ 0 h 16"/>
                  <a:gd name="T11" fmla="*/ 14 w 14"/>
                  <a:gd name="T12" fmla="*/ 16 h 16"/>
                </a:gdLst>
                <a:ahLst/>
                <a:cxnLst>
                  <a:cxn ang="T6">
                    <a:pos x="T0" y="T1"/>
                  </a:cxn>
                  <a:cxn ang="T7">
                    <a:pos x="T2" y="T3"/>
                  </a:cxn>
                  <a:cxn ang="T8">
                    <a:pos x="T4" y="T5"/>
                  </a:cxn>
                </a:cxnLst>
                <a:rect l="T9" t="T10" r="T11" b="T12"/>
                <a:pathLst>
                  <a:path w="14" h="16">
                    <a:moveTo>
                      <a:pt x="0" y="16"/>
                    </a:moveTo>
                    <a:lnTo>
                      <a:pt x="7" y="7"/>
                    </a:lnTo>
                    <a:lnTo>
                      <a:pt x="14"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478" name="Freeform 29"/>
              <p:cNvSpPr>
                <a:spLocks/>
              </p:cNvSpPr>
              <p:nvPr/>
            </p:nvSpPr>
            <p:spPr bwMode="auto">
              <a:xfrm>
                <a:off x="2781" y="1557"/>
                <a:ext cx="15" cy="12"/>
              </a:xfrm>
              <a:custGeom>
                <a:avLst/>
                <a:gdLst>
                  <a:gd name="T0" fmla="*/ 0 w 15"/>
                  <a:gd name="T1" fmla="*/ 12 h 12"/>
                  <a:gd name="T2" fmla="*/ 7 w 15"/>
                  <a:gd name="T3" fmla="*/ 5 h 12"/>
                  <a:gd name="T4" fmla="*/ 15 w 15"/>
                  <a:gd name="T5" fmla="*/ 0 h 12"/>
                  <a:gd name="T6" fmla="*/ 0 60000 65536"/>
                  <a:gd name="T7" fmla="*/ 0 60000 65536"/>
                  <a:gd name="T8" fmla="*/ 0 60000 65536"/>
                  <a:gd name="T9" fmla="*/ 0 w 15"/>
                  <a:gd name="T10" fmla="*/ 0 h 12"/>
                  <a:gd name="T11" fmla="*/ 15 w 15"/>
                  <a:gd name="T12" fmla="*/ 12 h 12"/>
                </a:gdLst>
                <a:ahLst/>
                <a:cxnLst>
                  <a:cxn ang="T6">
                    <a:pos x="T0" y="T1"/>
                  </a:cxn>
                  <a:cxn ang="T7">
                    <a:pos x="T2" y="T3"/>
                  </a:cxn>
                  <a:cxn ang="T8">
                    <a:pos x="T4" y="T5"/>
                  </a:cxn>
                </a:cxnLst>
                <a:rect l="T9" t="T10" r="T11" b="T12"/>
                <a:pathLst>
                  <a:path w="15" h="12">
                    <a:moveTo>
                      <a:pt x="0" y="12"/>
                    </a:moveTo>
                    <a:lnTo>
                      <a:pt x="7" y="5"/>
                    </a:lnTo>
                    <a:lnTo>
                      <a:pt x="15"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479" name="Freeform 30"/>
              <p:cNvSpPr>
                <a:spLocks/>
              </p:cNvSpPr>
              <p:nvPr/>
            </p:nvSpPr>
            <p:spPr bwMode="auto">
              <a:xfrm>
                <a:off x="2796" y="1544"/>
                <a:ext cx="12" cy="13"/>
              </a:xfrm>
              <a:custGeom>
                <a:avLst/>
                <a:gdLst>
                  <a:gd name="T0" fmla="*/ 0 w 12"/>
                  <a:gd name="T1" fmla="*/ 13 h 13"/>
                  <a:gd name="T2" fmla="*/ 5 w 12"/>
                  <a:gd name="T3" fmla="*/ 5 h 13"/>
                  <a:gd name="T4" fmla="*/ 12 w 12"/>
                  <a:gd name="T5" fmla="*/ 0 h 13"/>
                  <a:gd name="T6" fmla="*/ 0 60000 65536"/>
                  <a:gd name="T7" fmla="*/ 0 60000 65536"/>
                  <a:gd name="T8" fmla="*/ 0 60000 65536"/>
                  <a:gd name="T9" fmla="*/ 0 w 12"/>
                  <a:gd name="T10" fmla="*/ 0 h 13"/>
                  <a:gd name="T11" fmla="*/ 12 w 12"/>
                  <a:gd name="T12" fmla="*/ 13 h 13"/>
                </a:gdLst>
                <a:ahLst/>
                <a:cxnLst>
                  <a:cxn ang="T6">
                    <a:pos x="T0" y="T1"/>
                  </a:cxn>
                  <a:cxn ang="T7">
                    <a:pos x="T2" y="T3"/>
                  </a:cxn>
                  <a:cxn ang="T8">
                    <a:pos x="T4" y="T5"/>
                  </a:cxn>
                </a:cxnLst>
                <a:rect l="T9" t="T10" r="T11" b="T12"/>
                <a:pathLst>
                  <a:path w="12" h="13">
                    <a:moveTo>
                      <a:pt x="0" y="13"/>
                    </a:moveTo>
                    <a:lnTo>
                      <a:pt x="5" y="5"/>
                    </a:lnTo>
                    <a:lnTo>
                      <a:pt x="12"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480" name="Line 31"/>
              <p:cNvSpPr>
                <a:spLocks noChangeShapeType="1"/>
              </p:cNvSpPr>
              <p:nvPr/>
            </p:nvSpPr>
            <p:spPr bwMode="auto">
              <a:xfrm flipV="1">
                <a:off x="2808" y="1535"/>
                <a:ext cx="14" cy="9"/>
              </a:xfrm>
              <a:prstGeom prst="line">
                <a:avLst/>
              </a:prstGeom>
              <a:noFill/>
              <a:ln w="12700">
                <a:solidFill>
                  <a:srgbClr val="000080"/>
                </a:solidFill>
                <a:round/>
                <a:headEnd/>
                <a:tailEnd/>
              </a:ln>
            </p:spPr>
            <p:txBody>
              <a:bodyPr/>
              <a:lstStyle/>
              <a:p>
                <a:endParaRPr lang="zh-CN" altLang="en-US"/>
              </a:p>
            </p:txBody>
          </p:sp>
          <p:sp>
            <p:nvSpPr>
              <p:cNvPr id="11481" name="Line 32"/>
              <p:cNvSpPr>
                <a:spLocks noChangeShapeType="1"/>
              </p:cNvSpPr>
              <p:nvPr/>
            </p:nvSpPr>
            <p:spPr bwMode="auto">
              <a:xfrm flipV="1">
                <a:off x="2822" y="1528"/>
                <a:ext cx="15" cy="7"/>
              </a:xfrm>
              <a:prstGeom prst="line">
                <a:avLst/>
              </a:prstGeom>
              <a:noFill/>
              <a:ln w="12700">
                <a:solidFill>
                  <a:srgbClr val="000080"/>
                </a:solidFill>
                <a:round/>
                <a:headEnd/>
                <a:tailEnd/>
              </a:ln>
            </p:spPr>
            <p:txBody>
              <a:bodyPr/>
              <a:lstStyle/>
              <a:p>
                <a:endParaRPr lang="zh-CN" altLang="en-US"/>
              </a:p>
            </p:txBody>
          </p:sp>
          <p:sp>
            <p:nvSpPr>
              <p:cNvPr id="11482" name="Line 33"/>
              <p:cNvSpPr>
                <a:spLocks noChangeShapeType="1"/>
              </p:cNvSpPr>
              <p:nvPr/>
            </p:nvSpPr>
            <p:spPr bwMode="auto">
              <a:xfrm flipV="1">
                <a:off x="2837" y="1524"/>
                <a:ext cx="12" cy="4"/>
              </a:xfrm>
              <a:prstGeom prst="line">
                <a:avLst/>
              </a:prstGeom>
              <a:noFill/>
              <a:ln w="12700">
                <a:solidFill>
                  <a:srgbClr val="000080"/>
                </a:solidFill>
                <a:round/>
                <a:headEnd/>
                <a:tailEnd/>
              </a:ln>
            </p:spPr>
            <p:txBody>
              <a:bodyPr/>
              <a:lstStyle/>
              <a:p>
                <a:endParaRPr lang="zh-CN" altLang="en-US"/>
              </a:p>
            </p:txBody>
          </p:sp>
          <p:sp>
            <p:nvSpPr>
              <p:cNvPr id="11483" name="Line 34"/>
              <p:cNvSpPr>
                <a:spLocks noChangeShapeType="1"/>
              </p:cNvSpPr>
              <p:nvPr/>
            </p:nvSpPr>
            <p:spPr bwMode="auto">
              <a:xfrm flipV="1">
                <a:off x="2849" y="1523"/>
                <a:ext cx="15" cy="1"/>
              </a:xfrm>
              <a:prstGeom prst="line">
                <a:avLst/>
              </a:prstGeom>
              <a:noFill/>
              <a:ln w="12700">
                <a:solidFill>
                  <a:srgbClr val="000080"/>
                </a:solidFill>
                <a:round/>
                <a:headEnd/>
                <a:tailEnd/>
              </a:ln>
            </p:spPr>
            <p:txBody>
              <a:bodyPr/>
              <a:lstStyle/>
              <a:p>
                <a:endParaRPr lang="zh-CN" altLang="en-US"/>
              </a:p>
            </p:txBody>
          </p:sp>
          <p:sp>
            <p:nvSpPr>
              <p:cNvPr id="11484" name="Line 35"/>
              <p:cNvSpPr>
                <a:spLocks noChangeShapeType="1"/>
              </p:cNvSpPr>
              <p:nvPr/>
            </p:nvSpPr>
            <p:spPr bwMode="auto">
              <a:xfrm>
                <a:off x="2864" y="1523"/>
                <a:ext cx="14" cy="1"/>
              </a:xfrm>
              <a:prstGeom prst="line">
                <a:avLst/>
              </a:prstGeom>
              <a:noFill/>
              <a:ln w="12700">
                <a:solidFill>
                  <a:srgbClr val="000080"/>
                </a:solidFill>
                <a:round/>
                <a:headEnd/>
                <a:tailEnd/>
              </a:ln>
            </p:spPr>
            <p:txBody>
              <a:bodyPr/>
              <a:lstStyle/>
              <a:p>
                <a:endParaRPr lang="zh-CN" altLang="en-US"/>
              </a:p>
            </p:txBody>
          </p:sp>
          <p:sp>
            <p:nvSpPr>
              <p:cNvPr id="11485" name="Line 36"/>
              <p:cNvSpPr>
                <a:spLocks noChangeShapeType="1"/>
              </p:cNvSpPr>
              <p:nvPr/>
            </p:nvSpPr>
            <p:spPr bwMode="auto">
              <a:xfrm>
                <a:off x="2878" y="1524"/>
                <a:ext cx="14" cy="4"/>
              </a:xfrm>
              <a:prstGeom prst="line">
                <a:avLst/>
              </a:prstGeom>
              <a:noFill/>
              <a:ln w="12700">
                <a:solidFill>
                  <a:srgbClr val="000080"/>
                </a:solidFill>
                <a:round/>
                <a:headEnd/>
                <a:tailEnd/>
              </a:ln>
            </p:spPr>
            <p:txBody>
              <a:bodyPr/>
              <a:lstStyle/>
              <a:p>
                <a:endParaRPr lang="zh-CN" altLang="en-US"/>
              </a:p>
            </p:txBody>
          </p:sp>
          <p:sp>
            <p:nvSpPr>
              <p:cNvPr id="11486" name="Line 37"/>
              <p:cNvSpPr>
                <a:spLocks noChangeShapeType="1"/>
              </p:cNvSpPr>
              <p:nvPr/>
            </p:nvSpPr>
            <p:spPr bwMode="auto">
              <a:xfrm>
                <a:off x="2892" y="1528"/>
                <a:ext cx="13" cy="7"/>
              </a:xfrm>
              <a:prstGeom prst="line">
                <a:avLst/>
              </a:prstGeom>
              <a:noFill/>
              <a:ln w="12700">
                <a:solidFill>
                  <a:srgbClr val="000080"/>
                </a:solidFill>
                <a:round/>
                <a:headEnd/>
                <a:tailEnd/>
              </a:ln>
            </p:spPr>
            <p:txBody>
              <a:bodyPr/>
              <a:lstStyle/>
              <a:p>
                <a:endParaRPr lang="zh-CN" altLang="en-US"/>
              </a:p>
            </p:txBody>
          </p:sp>
          <p:sp>
            <p:nvSpPr>
              <p:cNvPr id="11487" name="Line 38"/>
              <p:cNvSpPr>
                <a:spLocks noChangeShapeType="1"/>
              </p:cNvSpPr>
              <p:nvPr/>
            </p:nvSpPr>
            <p:spPr bwMode="auto">
              <a:xfrm>
                <a:off x="2905" y="1535"/>
                <a:ext cx="14" cy="9"/>
              </a:xfrm>
              <a:prstGeom prst="line">
                <a:avLst/>
              </a:prstGeom>
              <a:noFill/>
              <a:ln w="12700">
                <a:solidFill>
                  <a:srgbClr val="000080"/>
                </a:solidFill>
                <a:round/>
                <a:headEnd/>
                <a:tailEnd/>
              </a:ln>
            </p:spPr>
            <p:txBody>
              <a:bodyPr/>
              <a:lstStyle/>
              <a:p>
                <a:endParaRPr lang="zh-CN" altLang="en-US"/>
              </a:p>
            </p:txBody>
          </p:sp>
          <p:sp>
            <p:nvSpPr>
              <p:cNvPr id="11488" name="Freeform 39"/>
              <p:cNvSpPr>
                <a:spLocks/>
              </p:cNvSpPr>
              <p:nvPr/>
            </p:nvSpPr>
            <p:spPr bwMode="auto">
              <a:xfrm>
                <a:off x="2919" y="1544"/>
                <a:ext cx="15" cy="13"/>
              </a:xfrm>
              <a:custGeom>
                <a:avLst/>
                <a:gdLst>
                  <a:gd name="T0" fmla="*/ 0 w 15"/>
                  <a:gd name="T1" fmla="*/ 0 h 13"/>
                  <a:gd name="T2" fmla="*/ 7 w 15"/>
                  <a:gd name="T3" fmla="*/ 5 h 13"/>
                  <a:gd name="T4" fmla="*/ 15 w 15"/>
                  <a:gd name="T5" fmla="*/ 13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0"/>
                    </a:moveTo>
                    <a:lnTo>
                      <a:pt x="7" y="5"/>
                    </a:lnTo>
                    <a:lnTo>
                      <a:pt x="15" y="13"/>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489" name="Freeform 40"/>
              <p:cNvSpPr>
                <a:spLocks/>
              </p:cNvSpPr>
              <p:nvPr/>
            </p:nvSpPr>
            <p:spPr bwMode="auto">
              <a:xfrm>
                <a:off x="2934" y="1557"/>
                <a:ext cx="14" cy="12"/>
              </a:xfrm>
              <a:custGeom>
                <a:avLst/>
                <a:gdLst>
                  <a:gd name="T0" fmla="*/ 0 w 14"/>
                  <a:gd name="T1" fmla="*/ 0 h 12"/>
                  <a:gd name="T2" fmla="*/ 7 w 14"/>
                  <a:gd name="T3" fmla="*/ 5 h 12"/>
                  <a:gd name="T4" fmla="*/ 14 w 14"/>
                  <a:gd name="T5" fmla="*/ 12 h 12"/>
                  <a:gd name="T6" fmla="*/ 0 60000 65536"/>
                  <a:gd name="T7" fmla="*/ 0 60000 65536"/>
                  <a:gd name="T8" fmla="*/ 0 60000 65536"/>
                  <a:gd name="T9" fmla="*/ 0 w 14"/>
                  <a:gd name="T10" fmla="*/ 0 h 12"/>
                  <a:gd name="T11" fmla="*/ 14 w 14"/>
                  <a:gd name="T12" fmla="*/ 12 h 12"/>
                </a:gdLst>
                <a:ahLst/>
                <a:cxnLst>
                  <a:cxn ang="T6">
                    <a:pos x="T0" y="T1"/>
                  </a:cxn>
                  <a:cxn ang="T7">
                    <a:pos x="T2" y="T3"/>
                  </a:cxn>
                  <a:cxn ang="T8">
                    <a:pos x="T4" y="T5"/>
                  </a:cxn>
                </a:cxnLst>
                <a:rect l="T9" t="T10" r="T11" b="T12"/>
                <a:pathLst>
                  <a:path w="14" h="12">
                    <a:moveTo>
                      <a:pt x="0" y="0"/>
                    </a:moveTo>
                    <a:lnTo>
                      <a:pt x="7" y="5"/>
                    </a:lnTo>
                    <a:lnTo>
                      <a:pt x="14" y="12"/>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490" name="Freeform 41"/>
              <p:cNvSpPr>
                <a:spLocks/>
              </p:cNvSpPr>
              <p:nvPr/>
            </p:nvSpPr>
            <p:spPr bwMode="auto">
              <a:xfrm>
                <a:off x="2948" y="1569"/>
                <a:ext cx="12" cy="16"/>
              </a:xfrm>
              <a:custGeom>
                <a:avLst/>
                <a:gdLst>
                  <a:gd name="T0" fmla="*/ 0 w 12"/>
                  <a:gd name="T1" fmla="*/ 0 h 16"/>
                  <a:gd name="T2" fmla="*/ 5 w 12"/>
                  <a:gd name="T3" fmla="*/ 7 h 16"/>
                  <a:gd name="T4" fmla="*/ 12 w 12"/>
                  <a:gd name="T5" fmla="*/ 16 h 16"/>
                  <a:gd name="T6" fmla="*/ 0 60000 65536"/>
                  <a:gd name="T7" fmla="*/ 0 60000 65536"/>
                  <a:gd name="T8" fmla="*/ 0 60000 65536"/>
                  <a:gd name="T9" fmla="*/ 0 w 12"/>
                  <a:gd name="T10" fmla="*/ 0 h 16"/>
                  <a:gd name="T11" fmla="*/ 12 w 12"/>
                  <a:gd name="T12" fmla="*/ 16 h 16"/>
                </a:gdLst>
                <a:ahLst/>
                <a:cxnLst>
                  <a:cxn ang="T6">
                    <a:pos x="T0" y="T1"/>
                  </a:cxn>
                  <a:cxn ang="T7">
                    <a:pos x="T2" y="T3"/>
                  </a:cxn>
                  <a:cxn ang="T8">
                    <a:pos x="T4" y="T5"/>
                  </a:cxn>
                </a:cxnLst>
                <a:rect l="T9" t="T10" r="T11" b="T12"/>
                <a:pathLst>
                  <a:path w="12" h="16">
                    <a:moveTo>
                      <a:pt x="0" y="0"/>
                    </a:moveTo>
                    <a:lnTo>
                      <a:pt x="5" y="7"/>
                    </a:lnTo>
                    <a:lnTo>
                      <a:pt x="12" y="16"/>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491" name="Line 42"/>
              <p:cNvSpPr>
                <a:spLocks noChangeShapeType="1"/>
              </p:cNvSpPr>
              <p:nvPr/>
            </p:nvSpPr>
            <p:spPr bwMode="auto">
              <a:xfrm>
                <a:off x="2960" y="1585"/>
                <a:ext cx="15" cy="16"/>
              </a:xfrm>
              <a:prstGeom prst="line">
                <a:avLst/>
              </a:prstGeom>
              <a:noFill/>
              <a:ln w="12700">
                <a:solidFill>
                  <a:srgbClr val="000080"/>
                </a:solidFill>
                <a:round/>
                <a:headEnd/>
                <a:tailEnd/>
              </a:ln>
            </p:spPr>
            <p:txBody>
              <a:bodyPr/>
              <a:lstStyle/>
              <a:p>
                <a:endParaRPr lang="zh-CN" altLang="en-US"/>
              </a:p>
            </p:txBody>
          </p:sp>
          <p:sp>
            <p:nvSpPr>
              <p:cNvPr id="11492" name="Line 43"/>
              <p:cNvSpPr>
                <a:spLocks noChangeShapeType="1"/>
              </p:cNvSpPr>
              <p:nvPr/>
            </p:nvSpPr>
            <p:spPr bwMode="auto">
              <a:xfrm>
                <a:off x="2975" y="1601"/>
                <a:ext cx="14" cy="18"/>
              </a:xfrm>
              <a:prstGeom prst="line">
                <a:avLst/>
              </a:prstGeom>
              <a:noFill/>
              <a:ln w="12700">
                <a:solidFill>
                  <a:srgbClr val="000080"/>
                </a:solidFill>
                <a:round/>
                <a:headEnd/>
                <a:tailEnd/>
              </a:ln>
            </p:spPr>
            <p:txBody>
              <a:bodyPr/>
              <a:lstStyle/>
              <a:p>
                <a:endParaRPr lang="zh-CN" altLang="en-US"/>
              </a:p>
            </p:txBody>
          </p:sp>
          <p:sp>
            <p:nvSpPr>
              <p:cNvPr id="11493" name="Line 44"/>
              <p:cNvSpPr>
                <a:spLocks noChangeShapeType="1"/>
              </p:cNvSpPr>
              <p:nvPr/>
            </p:nvSpPr>
            <p:spPr bwMode="auto">
              <a:xfrm>
                <a:off x="2989" y="1619"/>
                <a:ext cx="13" cy="18"/>
              </a:xfrm>
              <a:prstGeom prst="line">
                <a:avLst/>
              </a:prstGeom>
              <a:noFill/>
              <a:ln w="12700">
                <a:solidFill>
                  <a:srgbClr val="000080"/>
                </a:solidFill>
                <a:round/>
                <a:headEnd/>
                <a:tailEnd/>
              </a:ln>
            </p:spPr>
            <p:txBody>
              <a:bodyPr/>
              <a:lstStyle/>
              <a:p>
                <a:endParaRPr lang="zh-CN" altLang="en-US"/>
              </a:p>
            </p:txBody>
          </p:sp>
          <p:sp>
            <p:nvSpPr>
              <p:cNvPr id="11494" name="Line 45"/>
              <p:cNvSpPr>
                <a:spLocks noChangeShapeType="1"/>
              </p:cNvSpPr>
              <p:nvPr/>
            </p:nvSpPr>
            <p:spPr bwMode="auto">
              <a:xfrm>
                <a:off x="3002" y="1637"/>
                <a:ext cx="14" cy="18"/>
              </a:xfrm>
              <a:prstGeom prst="line">
                <a:avLst/>
              </a:prstGeom>
              <a:noFill/>
              <a:ln w="12700">
                <a:solidFill>
                  <a:srgbClr val="000080"/>
                </a:solidFill>
                <a:round/>
                <a:headEnd/>
                <a:tailEnd/>
              </a:ln>
            </p:spPr>
            <p:txBody>
              <a:bodyPr/>
              <a:lstStyle/>
              <a:p>
                <a:endParaRPr lang="zh-CN" altLang="en-US"/>
              </a:p>
            </p:txBody>
          </p:sp>
          <p:sp>
            <p:nvSpPr>
              <p:cNvPr id="11495" name="Line 46"/>
              <p:cNvSpPr>
                <a:spLocks noChangeShapeType="1"/>
              </p:cNvSpPr>
              <p:nvPr/>
            </p:nvSpPr>
            <p:spPr bwMode="auto">
              <a:xfrm>
                <a:off x="3016" y="1655"/>
                <a:ext cx="14" cy="18"/>
              </a:xfrm>
              <a:prstGeom prst="line">
                <a:avLst/>
              </a:prstGeom>
              <a:noFill/>
              <a:ln w="12700">
                <a:solidFill>
                  <a:srgbClr val="000080"/>
                </a:solidFill>
                <a:round/>
                <a:headEnd/>
                <a:tailEnd/>
              </a:ln>
            </p:spPr>
            <p:txBody>
              <a:bodyPr/>
              <a:lstStyle/>
              <a:p>
                <a:endParaRPr lang="zh-CN" altLang="en-US"/>
              </a:p>
            </p:txBody>
          </p:sp>
          <p:sp>
            <p:nvSpPr>
              <p:cNvPr id="11496" name="Line 47"/>
              <p:cNvSpPr>
                <a:spLocks noChangeShapeType="1"/>
              </p:cNvSpPr>
              <p:nvPr/>
            </p:nvSpPr>
            <p:spPr bwMode="auto">
              <a:xfrm>
                <a:off x="3030" y="1673"/>
                <a:ext cx="15" cy="16"/>
              </a:xfrm>
              <a:prstGeom prst="line">
                <a:avLst/>
              </a:prstGeom>
              <a:noFill/>
              <a:ln w="12700">
                <a:solidFill>
                  <a:srgbClr val="000080"/>
                </a:solidFill>
                <a:round/>
                <a:headEnd/>
                <a:tailEnd/>
              </a:ln>
            </p:spPr>
            <p:txBody>
              <a:bodyPr/>
              <a:lstStyle/>
              <a:p>
                <a:endParaRPr lang="zh-CN" altLang="en-US"/>
              </a:p>
            </p:txBody>
          </p:sp>
          <p:sp>
            <p:nvSpPr>
              <p:cNvPr id="11497" name="Freeform 48"/>
              <p:cNvSpPr>
                <a:spLocks/>
              </p:cNvSpPr>
              <p:nvPr/>
            </p:nvSpPr>
            <p:spPr bwMode="auto">
              <a:xfrm>
                <a:off x="3045" y="1689"/>
                <a:ext cx="12" cy="16"/>
              </a:xfrm>
              <a:custGeom>
                <a:avLst/>
                <a:gdLst>
                  <a:gd name="T0" fmla="*/ 0 w 12"/>
                  <a:gd name="T1" fmla="*/ 0 h 16"/>
                  <a:gd name="T2" fmla="*/ 5 w 12"/>
                  <a:gd name="T3" fmla="*/ 9 h 16"/>
                  <a:gd name="T4" fmla="*/ 12 w 12"/>
                  <a:gd name="T5" fmla="*/ 16 h 16"/>
                  <a:gd name="T6" fmla="*/ 0 60000 65536"/>
                  <a:gd name="T7" fmla="*/ 0 60000 65536"/>
                  <a:gd name="T8" fmla="*/ 0 60000 65536"/>
                  <a:gd name="T9" fmla="*/ 0 w 12"/>
                  <a:gd name="T10" fmla="*/ 0 h 16"/>
                  <a:gd name="T11" fmla="*/ 12 w 12"/>
                  <a:gd name="T12" fmla="*/ 16 h 16"/>
                </a:gdLst>
                <a:ahLst/>
                <a:cxnLst>
                  <a:cxn ang="T6">
                    <a:pos x="T0" y="T1"/>
                  </a:cxn>
                  <a:cxn ang="T7">
                    <a:pos x="T2" y="T3"/>
                  </a:cxn>
                  <a:cxn ang="T8">
                    <a:pos x="T4" y="T5"/>
                  </a:cxn>
                </a:cxnLst>
                <a:rect l="T9" t="T10" r="T11" b="T12"/>
                <a:pathLst>
                  <a:path w="12" h="16">
                    <a:moveTo>
                      <a:pt x="0" y="0"/>
                    </a:moveTo>
                    <a:lnTo>
                      <a:pt x="5" y="9"/>
                    </a:lnTo>
                    <a:lnTo>
                      <a:pt x="12" y="16"/>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498" name="Freeform 49"/>
              <p:cNvSpPr>
                <a:spLocks/>
              </p:cNvSpPr>
              <p:nvPr/>
            </p:nvSpPr>
            <p:spPr bwMode="auto">
              <a:xfrm>
                <a:off x="3057" y="1705"/>
                <a:ext cx="15" cy="13"/>
              </a:xfrm>
              <a:custGeom>
                <a:avLst/>
                <a:gdLst>
                  <a:gd name="T0" fmla="*/ 0 w 15"/>
                  <a:gd name="T1" fmla="*/ 0 h 13"/>
                  <a:gd name="T2" fmla="*/ 7 w 15"/>
                  <a:gd name="T3" fmla="*/ 8 h 13"/>
                  <a:gd name="T4" fmla="*/ 15 w 15"/>
                  <a:gd name="T5" fmla="*/ 13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0"/>
                    </a:moveTo>
                    <a:lnTo>
                      <a:pt x="7" y="8"/>
                    </a:lnTo>
                    <a:lnTo>
                      <a:pt x="15" y="13"/>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499" name="Freeform 50"/>
              <p:cNvSpPr>
                <a:spLocks/>
              </p:cNvSpPr>
              <p:nvPr/>
            </p:nvSpPr>
            <p:spPr bwMode="auto">
              <a:xfrm>
                <a:off x="3072" y="1718"/>
                <a:ext cx="14" cy="13"/>
              </a:xfrm>
              <a:custGeom>
                <a:avLst/>
                <a:gdLst>
                  <a:gd name="T0" fmla="*/ 0 w 14"/>
                  <a:gd name="T1" fmla="*/ 0 h 13"/>
                  <a:gd name="T2" fmla="*/ 7 w 14"/>
                  <a:gd name="T3" fmla="*/ 7 h 13"/>
                  <a:gd name="T4" fmla="*/ 14 w 14"/>
                  <a:gd name="T5" fmla="*/ 13 h 13"/>
                  <a:gd name="T6" fmla="*/ 0 60000 65536"/>
                  <a:gd name="T7" fmla="*/ 0 60000 65536"/>
                  <a:gd name="T8" fmla="*/ 0 60000 65536"/>
                  <a:gd name="T9" fmla="*/ 0 w 14"/>
                  <a:gd name="T10" fmla="*/ 0 h 13"/>
                  <a:gd name="T11" fmla="*/ 14 w 14"/>
                  <a:gd name="T12" fmla="*/ 13 h 13"/>
                </a:gdLst>
                <a:ahLst/>
                <a:cxnLst>
                  <a:cxn ang="T6">
                    <a:pos x="T0" y="T1"/>
                  </a:cxn>
                  <a:cxn ang="T7">
                    <a:pos x="T2" y="T3"/>
                  </a:cxn>
                  <a:cxn ang="T8">
                    <a:pos x="T4" y="T5"/>
                  </a:cxn>
                </a:cxnLst>
                <a:rect l="T9" t="T10" r="T11" b="T12"/>
                <a:pathLst>
                  <a:path w="14" h="13">
                    <a:moveTo>
                      <a:pt x="0" y="0"/>
                    </a:moveTo>
                    <a:lnTo>
                      <a:pt x="7" y="7"/>
                    </a:lnTo>
                    <a:lnTo>
                      <a:pt x="14" y="13"/>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500" name="Line 51"/>
              <p:cNvSpPr>
                <a:spLocks noChangeShapeType="1"/>
              </p:cNvSpPr>
              <p:nvPr/>
            </p:nvSpPr>
            <p:spPr bwMode="auto">
              <a:xfrm>
                <a:off x="3086" y="1731"/>
                <a:ext cx="12" cy="9"/>
              </a:xfrm>
              <a:prstGeom prst="line">
                <a:avLst/>
              </a:prstGeom>
              <a:noFill/>
              <a:ln w="12700">
                <a:solidFill>
                  <a:srgbClr val="000080"/>
                </a:solidFill>
                <a:round/>
                <a:headEnd/>
                <a:tailEnd/>
              </a:ln>
            </p:spPr>
            <p:txBody>
              <a:bodyPr/>
              <a:lstStyle/>
              <a:p>
                <a:endParaRPr lang="zh-CN" altLang="en-US"/>
              </a:p>
            </p:txBody>
          </p:sp>
          <p:sp>
            <p:nvSpPr>
              <p:cNvPr id="11501" name="Line 52"/>
              <p:cNvSpPr>
                <a:spLocks noChangeShapeType="1"/>
              </p:cNvSpPr>
              <p:nvPr/>
            </p:nvSpPr>
            <p:spPr bwMode="auto">
              <a:xfrm>
                <a:off x="3098" y="1740"/>
                <a:ext cx="15" cy="7"/>
              </a:xfrm>
              <a:prstGeom prst="line">
                <a:avLst/>
              </a:prstGeom>
              <a:noFill/>
              <a:ln w="12700">
                <a:solidFill>
                  <a:srgbClr val="000080"/>
                </a:solidFill>
                <a:round/>
                <a:headEnd/>
                <a:tailEnd/>
              </a:ln>
            </p:spPr>
            <p:txBody>
              <a:bodyPr/>
              <a:lstStyle/>
              <a:p>
                <a:endParaRPr lang="zh-CN" altLang="en-US"/>
              </a:p>
            </p:txBody>
          </p:sp>
          <p:sp>
            <p:nvSpPr>
              <p:cNvPr id="11502" name="Line 53"/>
              <p:cNvSpPr>
                <a:spLocks noChangeShapeType="1"/>
              </p:cNvSpPr>
              <p:nvPr/>
            </p:nvSpPr>
            <p:spPr bwMode="auto">
              <a:xfrm>
                <a:off x="3113" y="1747"/>
                <a:ext cx="14" cy="3"/>
              </a:xfrm>
              <a:prstGeom prst="line">
                <a:avLst/>
              </a:prstGeom>
              <a:noFill/>
              <a:ln w="12700">
                <a:solidFill>
                  <a:srgbClr val="000080"/>
                </a:solidFill>
                <a:round/>
                <a:headEnd/>
                <a:tailEnd/>
              </a:ln>
            </p:spPr>
            <p:txBody>
              <a:bodyPr/>
              <a:lstStyle/>
              <a:p>
                <a:endParaRPr lang="zh-CN" altLang="en-US"/>
              </a:p>
            </p:txBody>
          </p:sp>
          <p:sp>
            <p:nvSpPr>
              <p:cNvPr id="11503" name="Line 54"/>
              <p:cNvSpPr>
                <a:spLocks noChangeShapeType="1"/>
              </p:cNvSpPr>
              <p:nvPr/>
            </p:nvSpPr>
            <p:spPr bwMode="auto">
              <a:xfrm>
                <a:off x="3127" y="1750"/>
                <a:ext cx="14" cy="2"/>
              </a:xfrm>
              <a:prstGeom prst="line">
                <a:avLst/>
              </a:prstGeom>
              <a:noFill/>
              <a:ln w="12700">
                <a:solidFill>
                  <a:srgbClr val="000080"/>
                </a:solidFill>
                <a:round/>
                <a:headEnd/>
                <a:tailEnd/>
              </a:ln>
            </p:spPr>
            <p:txBody>
              <a:bodyPr/>
              <a:lstStyle/>
              <a:p>
                <a:endParaRPr lang="zh-CN" altLang="en-US"/>
              </a:p>
            </p:txBody>
          </p:sp>
          <p:sp>
            <p:nvSpPr>
              <p:cNvPr id="11504" name="Line 55"/>
              <p:cNvSpPr>
                <a:spLocks noChangeShapeType="1"/>
              </p:cNvSpPr>
              <p:nvPr/>
            </p:nvSpPr>
            <p:spPr bwMode="auto">
              <a:xfrm flipV="1">
                <a:off x="3141" y="1750"/>
                <a:ext cx="13" cy="2"/>
              </a:xfrm>
              <a:prstGeom prst="line">
                <a:avLst/>
              </a:prstGeom>
              <a:noFill/>
              <a:ln w="12700">
                <a:solidFill>
                  <a:srgbClr val="000080"/>
                </a:solidFill>
                <a:round/>
                <a:headEnd/>
                <a:tailEnd/>
              </a:ln>
            </p:spPr>
            <p:txBody>
              <a:bodyPr/>
              <a:lstStyle/>
              <a:p>
                <a:endParaRPr lang="zh-CN" altLang="en-US"/>
              </a:p>
            </p:txBody>
          </p:sp>
          <p:sp>
            <p:nvSpPr>
              <p:cNvPr id="11505" name="Line 56"/>
              <p:cNvSpPr>
                <a:spLocks noChangeShapeType="1"/>
              </p:cNvSpPr>
              <p:nvPr/>
            </p:nvSpPr>
            <p:spPr bwMode="auto">
              <a:xfrm flipV="1">
                <a:off x="3154" y="1747"/>
                <a:ext cx="14" cy="3"/>
              </a:xfrm>
              <a:prstGeom prst="line">
                <a:avLst/>
              </a:prstGeom>
              <a:noFill/>
              <a:ln w="12700">
                <a:solidFill>
                  <a:srgbClr val="000080"/>
                </a:solidFill>
                <a:round/>
                <a:headEnd/>
                <a:tailEnd/>
              </a:ln>
            </p:spPr>
            <p:txBody>
              <a:bodyPr/>
              <a:lstStyle/>
              <a:p>
                <a:endParaRPr lang="zh-CN" altLang="en-US"/>
              </a:p>
            </p:txBody>
          </p:sp>
          <p:sp>
            <p:nvSpPr>
              <p:cNvPr id="11506" name="Line 57"/>
              <p:cNvSpPr>
                <a:spLocks noChangeShapeType="1"/>
              </p:cNvSpPr>
              <p:nvPr/>
            </p:nvSpPr>
            <p:spPr bwMode="auto">
              <a:xfrm flipV="1">
                <a:off x="3168" y="1740"/>
                <a:ext cx="15" cy="7"/>
              </a:xfrm>
              <a:prstGeom prst="line">
                <a:avLst/>
              </a:prstGeom>
              <a:noFill/>
              <a:ln w="12700">
                <a:solidFill>
                  <a:srgbClr val="000080"/>
                </a:solidFill>
                <a:round/>
                <a:headEnd/>
                <a:tailEnd/>
              </a:ln>
            </p:spPr>
            <p:txBody>
              <a:bodyPr/>
              <a:lstStyle/>
              <a:p>
                <a:endParaRPr lang="zh-CN" altLang="en-US"/>
              </a:p>
            </p:txBody>
          </p:sp>
          <p:sp>
            <p:nvSpPr>
              <p:cNvPr id="11507" name="Line 58"/>
              <p:cNvSpPr>
                <a:spLocks noChangeShapeType="1"/>
              </p:cNvSpPr>
              <p:nvPr/>
            </p:nvSpPr>
            <p:spPr bwMode="auto">
              <a:xfrm flipV="1">
                <a:off x="3183" y="1731"/>
                <a:ext cx="12" cy="9"/>
              </a:xfrm>
              <a:prstGeom prst="line">
                <a:avLst/>
              </a:prstGeom>
              <a:noFill/>
              <a:ln w="12700">
                <a:solidFill>
                  <a:srgbClr val="000080"/>
                </a:solidFill>
                <a:round/>
                <a:headEnd/>
                <a:tailEnd/>
              </a:ln>
            </p:spPr>
            <p:txBody>
              <a:bodyPr/>
              <a:lstStyle/>
              <a:p>
                <a:endParaRPr lang="zh-CN" altLang="en-US"/>
              </a:p>
            </p:txBody>
          </p:sp>
          <p:sp>
            <p:nvSpPr>
              <p:cNvPr id="11508" name="Freeform 59"/>
              <p:cNvSpPr>
                <a:spLocks/>
              </p:cNvSpPr>
              <p:nvPr/>
            </p:nvSpPr>
            <p:spPr bwMode="auto">
              <a:xfrm>
                <a:off x="3195" y="1718"/>
                <a:ext cx="14" cy="13"/>
              </a:xfrm>
              <a:custGeom>
                <a:avLst/>
                <a:gdLst>
                  <a:gd name="T0" fmla="*/ 0 w 14"/>
                  <a:gd name="T1" fmla="*/ 13 h 13"/>
                  <a:gd name="T2" fmla="*/ 7 w 14"/>
                  <a:gd name="T3" fmla="*/ 7 h 13"/>
                  <a:gd name="T4" fmla="*/ 14 w 14"/>
                  <a:gd name="T5" fmla="*/ 0 h 13"/>
                  <a:gd name="T6" fmla="*/ 0 60000 65536"/>
                  <a:gd name="T7" fmla="*/ 0 60000 65536"/>
                  <a:gd name="T8" fmla="*/ 0 60000 65536"/>
                  <a:gd name="T9" fmla="*/ 0 w 14"/>
                  <a:gd name="T10" fmla="*/ 0 h 13"/>
                  <a:gd name="T11" fmla="*/ 14 w 14"/>
                  <a:gd name="T12" fmla="*/ 13 h 13"/>
                </a:gdLst>
                <a:ahLst/>
                <a:cxnLst>
                  <a:cxn ang="T6">
                    <a:pos x="T0" y="T1"/>
                  </a:cxn>
                  <a:cxn ang="T7">
                    <a:pos x="T2" y="T3"/>
                  </a:cxn>
                  <a:cxn ang="T8">
                    <a:pos x="T4" y="T5"/>
                  </a:cxn>
                </a:cxnLst>
                <a:rect l="T9" t="T10" r="T11" b="T12"/>
                <a:pathLst>
                  <a:path w="14" h="13">
                    <a:moveTo>
                      <a:pt x="0" y="13"/>
                    </a:moveTo>
                    <a:lnTo>
                      <a:pt x="7" y="7"/>
                    </a:lnTo>
                    <a:lnTo>
                      <a:pt x="14"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509" name="Freeform 60"/>
              <p:cNvSpPr>
                <a:spLocks/>
              </p:cNvSpPr>
              <p:nvPr/>
            </p:nvSpPr>
            <p:spPr bwMode="auto">
              <a:xfrm>
                <a:off x="3209" y="1705"/>
                <a:ext cx="15" cy="13"/>
              </a:xfrm>
              <a:custGeom>
                <a:avLst/>
                <a:gdLst>
                  <a:gd name="T0" fmla="*/ 0 w 15"/>
                  <a:gd name="T1" fmla="*/ 13 h 13"/>
                  <a:gd name="T2" fmla="*/ 8 w 15"/>
                  <a:gd name="T3" fmla="*/ 8 h 13"/>
                  <a:gd name="T4" fmla="*/ 15 w 15"/>
                  <a:gd name="T5" fmla="*/ 0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13"/>
                    </a:moveTo>
                    <a:lnTo>
                      <a:pt x="8" y="8"/>
                    </a:lnTo>
                    <a:lnTo>
                      <a:pt x="15"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510" name="Freeform 61"/>
              <p:cNvSpPr>
                <a:spLocks/>
              </p:cNvSpPr>
              <p:nvPr/>
            </p:nvSpPr>
            <p:spPr bwMode="auto">
              <a:xfrm>
                <a:off x="3224" y="1689"/>
                <a:ext cx="14" cy="16"/>
              </a:xfrm>
              <a:custGeom>
                <a:avLst/>
                <a:gdLst>
                  <a:gd name="T0" fmla="*/ 0 w 14"/>
                  <a:gd name="T1" fmla="*/ 16 h 16"/>
                  <a:gd name="T2" fmla="*/ 7 w 14"/>
                  <a:gd name="T3" fmla="*/ 9 h 16"/>
                  <a:gd name="T4" fmla="*/ 14 w 14"/>
                  <a:gd name="T5" fmla="*/ 0 h 16"/>
                  <a:gd name="T6" fmla="*/ 0 60000 65536"/>
                  <a:gd name="T7" fmla="*/ 0 60000 65536"/>
                  <a:gd name="T8" fmla="*/ 0 60000 65536"/>
                  <a:gd name="T9" fmla="*/ 0 w 14"/>
                  <a:gd name="T10" fmla="*/ 0 h 16"/>
                  <a:gd name="T11" fmla="*/ 14 w 14"/>
                  <a:gd name="T12" fmla="*/ 16 h 16"/>
                </a:gdLst>
                <a:ahLst/>
                <a:cxnLst>
                  <a:cxn ang="T6">
                    <a:pos x="T0" y="T1"/>
                  </a:cxn>
                  <a:cxn ang="T7">
                    <a:pos x="T2" y="T3"/>
                  </a:cxn>
                  <a:cxn ang="T8">
                    <a:pos x="T4" y="T5"/>
                  </a:cxn>
                </a:cxnLst>
                <a:rect l="T9" t="T10" r="T11" b="T12"/>
                <a:pathLst>
                  <a:path w="14" h="16">
                    <a:moveTo>
                      <a:pt x="0" y="16"/>
                    </a:moveTo>
                    <a:lnTo>
                      <a:pt x="7" y="9"/>
                    </a:lnTo>
                    <a:lnTo>
                      <a:pt x="14"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11511" name="Line 62"/>
              <p:cNvSpPr>
                <a:spLocks noChangeShapeType="1"/>
              </p:cNvSpPr>
              <p:nvPr/>
            </p:nvSpPr>
            <p:spPr bwMode="auto">
              <a:xfrm flipV="1">
                <a:off x="3238" y="1673"/>
                <a:ext cx="13" cy="16"/>
              </a:xfrm>
              <a:prstGeom prst="line">
                <a:avLst/>
              </a:prstGeom>
              <a:noFill/>
              <a:ln w="12700">
                <a:solidFill>
                  <a:srgbClr val="000080"/>
                </a:solidFill>
                <a:round/>
                <a:headEnd/>
                <a:tailEnd/>
              </a:ln>
            </p:spPr>
            <p:txBody>
              <a:bodyPr/>
              <a:lstStyle/>
              <a:p>
                <a:endParaRPr lang="zh-CN" altLang="en-US"/>
              </a:p>
            </p:txBody>
          </p:sp>
          <p:sp>
            <p:nvSpPr>
              <p:cNvPr id="11512" name="Line 63"/>
              <p:cNvSpPr>
                <a:spLocks noChangeShapeType="1"/>
              </p:cNvSpPr>
              <p:nvPr/>
            </p:nvSpPr>
            <p:spPr bwMode="auto">
              <a:xfrm flipV="1">
                <a:off x="3251" y="1655"/>
                <a:ext cx="14" cy="18"/>
              </a:xfrm>
              <a:prstGeom prst="line">
                <a:avLst/>
              </a:prstGeom>
              <a:noFill/>
              <a:ln w="12700">
                <a:solidFill>
                  <a:srgbClr val="000080"/>
                </a:solidFill>
                <a:round/>
                <a:headEnd/>
                <a:tailEnd/>
              </a:ln>
            </p:spPr>
            <p:txBody>
              <a:bodyPr/>
              <a:lstStyle/>
              <a:p>
                <a:endParaRPr lang="zh-CN" altLang="en-US"/>
              </a:p>
            </p:txBody>
          </p:sp>
          <p:sp>
            <p:nvSpPr>
              <p:cNvPr id="11513" name="Line 64"/>
              <p:cNvSpPr>
                <a:spLocks noChangeShapeType="1"/>
              </p:cNvSpPr>
              <p:nvPr/>
            </p:nvSpPr>
            <p:spPr bwMode="auto">
              <a:xfrm flipV="1">
                <a:off x="3265" y="1637"/>
                <a:ext cx="14" cy="18"/>
              </a:xfrm>
              <a:prstGeom prst="line">
                <a:avLst/>
              </a:prstGeom>
              <a:noFill/>
              <a:ln w="12700">
                <a:solidFill>
                  <a:srgbClr val="000080"/>
                </a:solidFill>
                <a:round/>
                <a:headEnd/>
                <a:tailEnd/>
              </a:ln>
            </p:spPr>
            <p:txBody>
              <a:bodyPr/>
              <a:lstStyle/>
              <a:p>
                <a:endParaRPr lang="zh-CN" altLang="en-US"/>
              </a:p>
            </p:txBody>
          </p:sp>
          <p:sp>
            <p:nvSpPr>
              <p:cNvPr id="11514" name="Freeform 65"/>
              <p:cNvSpPr>
                <a:spLocks/>
              </p:cNvSpPr>
              <p:nvPr/>
            </p:nvSpPr>
            <p:spPr bwMode="auto">
              <a:xfrm>
                <a:off x="2726" y="1523"/>
                <a:ext cx="27" cy="5"/>
              </a:xfrm>
              <a:custGeom>
                <a:avLst/>
                <a:gdLst>
                  <a:gd name="T0" fmla="*/ 0 w 27"/>
                  <a:gd name="T1" fmla="*/ 0 h 5"/>
                  <a:gd name="T2" fmla="*/ 14 w 27"/>
                  <a:gd name="T3" fmla="*/ 1 h 5"/>
                  <a:gd name="T4" fmla="*/ 21 w 27"/>
                  <a:gd name="T5" fmla="*/ 3 h 5"/>
                  <a:gd name="T6" fmla="*/ 27 w 27"/>
                  <a:gd name="T7" fmla="*/ 5 h 5"/>
                  <a:gd name="T8" fmla="*/ 0 60000 65536"/>
                  <a:gd name="T9" fmla="*/ 0 60000 65536"/>
                  <a:gd name="T10" fmla="*/ 0 60000 65536"/>
                  <a:gd name="T11" fmla="*/ 0 60000 65536"/>
                  <a:gd name="T12" fmla="*/ 0 w 27"/>
                  <a:gd name="T13" fmla="*/ 0 h 5"/>
                  <a:gd name="T14" fmla="*/ 27 w 27"/>
                  <a:gd name="T15" fmla="*/ 5 h 5"/>
                </a:gdLst>
                <a:ahLst/>
                <a:cxnLst>
                  <a:cxn ang="T8">
                    <a:pos x="T0" y="T1"/>
                  </a:cxn>
                  <a:cxn ang="T9">
                    <a:pos x="T2" y="T3"/>
                  </a:cxn>
                  <a:cxn ang="T10">
                    <a:pos x="T4" y="T5"/>
                  </a:cxn>
                  <a:cxn ang="T11">
                    <a:pos x="T6" y="T7"/>
                  </a:cxn>
                </a:cxnLst>
                <a:rect l="T12" t="T13" r="T14" b="T15"/>
                <a:pathLst>
                  <a:path w="27" h="5">
                    <a:moveTo>
                      <a:pt x="0" y="0"/>
                    </a:moveTo>
                    <a:lnTo>
                      <a:pt x="14" y="1"/>
                    </a:lnTo>
                    <a:lnTo>
                      <a:pt x="21" y="3"/>
                    </a:lnTo>
                    <a:lnTo>
                      <a:pt x="27" y="5"/>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15" name="Freeform 66"/>
              <p:cNvSpPr>
                <a:spLocks/>
              </p:cNvSpPr>
              <p:nvPr/>
            </p:nvSpPr>
            <p:spPr bwMode="auto">
              <a:xfrm>
                <a:off x="2753" y="1528"/>
                <a:ext cx="14" cy="7"/>
              </a:xfrm>
              <a:custGeom>
                <a:avLst/>
                <a:gdLst>
                  <a:gd name="T0" fmla="*/ 0 w 14"/>
                  <a:gd name="T1" fmla="*/ 0 h 7"/>
                  <a:gd name="T2" fmla="*/ 3 w 14"/>
                  <a:gd name="T3" fmla="*/ 2 h 7"/>
                  <a:gd name="T4" fmla="*/ 7 w 14"/>
                  <a:gd name="T5" fmla="*/ 4 h 7"/>
                  <a:gd name="T6" fmla="*/ 14 w 14"/>
                  <a:gd name="T7" fmla="*/ 7 h 7"/>
                  <a:gd name="T8" fmla="*/ 0 60000 65536"/>
                  <a:gd name="T9" fmla="*/ 0 60000 65536"/>
                  <a:gd name="T10" fmla="*/ 0 60000 65536"/>
                  <a:gd name="T11" fmla="*/ 0 60000 65536"/>
                  <a:gd name="T12" fmla="*/ 0 w 14"/>
                  <a:gd name="T13" fmla="*/ 0 h 7"/>
                  <a:gd name="T14" fmla="*/ 14 w 14"/>
                  <a:gd name="T15" fmla="*/ 7 h 7"/>
                </a:gdLst>
                <a:ahLst/>
                <a:cxnLst>
                  <a:cxn ang="T8">
                    <a:pos x="T0" y="T1"/>
                  </a:cxn>
                  <a:cxn ang="T9">
                    <a:pos x="T2" y="T3"/>
                  </a:cxn>
                  <a:cxn ang="T10">
                    <a:pos x="T4" y="T5"/>
                  </a:cxn>
                  <a:cxn ang="T11">
                    <a:pos x="T6" y="T7"/>
                  </a:cxn>
                </a:cxnLst>
                <a:rect l="T12" t="T13" r="T14" b="T15"/>
                <a:pathLst>
                  <a:path w="14" h="7">
                    <a:moveTo>
                      <a:pt x="0" y="0"/>
                    </a:moveTo>
                    <a:lnTo>
                      <a:pt x="3" y="2"/>
                    </a:lnTo>
                    <a:lnTo>
                      <a:pt x="7" y="4"/>
                    </a:lnTo>
                    <a:lnTo>
                      <a:pt x="14" y="7"/>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16" name="Line 67"/>
              <p:cNvSpPr>
                <a:spLocks noChangeShapeType="1"/>
              </p:cNvSpPr>
              <p:nvPr/>
            </p:nvSpPr>
            <p:spPr bwMode="auto">
              <a:xfrm>
                <a:off x="2767" y="1535"/>
                <a:ext cx="14" cy="9"/>
              </a:xfrm>
              <a:prstGeom prst="line">
                <a:avLst/>
              </a:prstGeom>
              <a:noFill/>
              <a:ln w="12700">
                <a:solidFill>
                  <a:srgbClr val="FF0000"/>
                </a:solidFill>
                <a:round/>
                <a:headEnd/>
                <a:tailEnd/>
              </a:ln>
            </p:spPr>
            <p:txBody>
              <a:bodyPr/>
              <a:lstStyle/>
              <a:p>
                <a:endParaRPr lang="zh-CN" altLang="en-US"/>
              </a:p>
            </p:txBody>
          </p:sp>
          <p:sp>
            <p:nvSpPr>
              <p:cNvPr id="11517" name="Freeform 68"/>
              <p:cNvSpPr>
                <a:spLocks/>
              </p:cNvSpPr>
              <p:nvPr/>
            </p:nvSpPr>
            <p:spPr bwMode="auto">
              <a:xfrm>
                <a:off x="2781" y="1544"/>
                <a:ext cx="15" cy="13"/>
              </a:xfrm>
              <a:custGeom>
                <a:avLst/>
                <a:gdLst>
                  <a:gd name="T0" fmla="*/ 0 w 15"/>
                  <a:gd name="T1" fmla="*/ 0 h 13"/>
                  <a:gd name="T2" fmla="*/ 7 w 15"/>
                  <a:gd name="T3" fmla="*/ 5 h 13"/>
                  <a:gd name="T4" fmla="*/ 15 w 15"/>
                  <a:gd name="T5" fmla="*/ 13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0"/>
                    </a:moveTo>
                    <a:lnTo>
                      <a:pt x="7" y="5"/>
                    </a:lnTo>
                    <a:lnTo>
                      <a:pt x="15" y="13"/>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18" name="Freeform 69"/>
              <p:cNvSpPr>
                <a:spLocks/>
              </p:cNvSpPr>
              <p:nvPr/>
            </p:nvSpPr>
            <p:spPr bwMode="auto">
              <a:xfrm>
                <a:off x="2796" y="1557"/>
                <a:ext cx="12" cy="12"/>
              </a:xfrm>
              <a:custGeom>
                <a:avLst/>
                <a:gdLst>
                  <a:gd name="T0" fmla="*/ 0 w 12"/>
                  <a:gd name="T1" fmla="*/ 0 h 12"/>
                  <a:gd name="T2" fmla="*/ 5 w 12"/>
                  <a:gd name="T3" fmla="*/ 5 h 12"/>
                  <a:gd name="T4" fmla="*/ 12 w 12"/>
                  <a:gd name="T5" fmla="*/ 12 h 12"/>
                  <a:gd name="T6" fmla="*/ 0 60000 65536"/>
                  <a:gd name="T7" fmla="*/ 0 60000 65536"/>
                  <a:gd name="T8" fmla="*/ 0 60000 65536"/>
                  <a:gd name="T9" fmla="*/ 0 w 12"/>
                  <a:gd name="T10" fmla="*/ 0 h 12"/>
                  <a:gd name="T11" fmla="*/ 12 w 12"/>
                  <a:gd name="T12" fmla="*/ 12 h 12"/>
                </a:gdLst>
                <a:ahLst/>
                <a:cxnLst>
                  <a:cxn ang="T6">
                    <a:pos x="T0" y="T1"/>
                  </a:cxn>
                  <a:cxn ang="T7">
                    <a:pos x="T2" y="T3"/>
                  </a:cxn>
                  <a:cxn ang="T8">
                    <a:pos x="T4" y="T5"/>
                  </a:cxn>
                </a:cxnLst>
                <a:rect l="T9" t="T10" r="T11" b="T12"/>
                <a:pathLst>
                  <a:path w="12" h="12">
                    <a:moveTo>
                      <a:pt x="0" y="0"/>
                    </a:moveTo>
                    <a:lnTo>
                      <a:pt x="5" y="5"/>
                    </a:lnTo>
                    <a:lnTo>
                      <a:pt x="12" y="12"/>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19" name="Freeform 70"/>
              <p:cNvSpPr>
                <a:spLocks/>
              </p:cNvSpPr>
              <p:nvPr/>
            </p:nvSpPr>
            <p:spPr bwMode="auto">
              <a:xfrm>
                <a:off x="2808" y="1569"/>
                <a:ext cx="14" cy="16"/>
              </a:xfrm>
              <a:custGeom>
                <a:avLst/>
                <a:gdLst>
                  <a:gd name="T0" fmla="*/ 0 w 14"/>
                  <a:gd name="T1" fmla="*/ 0 h 16"/>
                  <a:gd name="T2" fmla="*/ 7 w 14"/>
                  <a:gd name="T3" fmla="*/ 7 h 16"/>
                  <a:gd name="T4" fmla="*/ 14 w 14"/>
                  <a:gd name="T5" fmla="*/ 16 h 16"/>
                  <a:gd name="T6" fmla="*/ 0 60000 65536"/>
                  <a:gd name="T7" fmla="*/ 0 60000 65536"/>
                  <a:gd name="T8" fmla="*/ 0 60000 65536"/>
                  <a:gd name="T9" fmla="*/ 0 w 14"/>
                  <a:gd name="T10" fmla="*/ 0 h 16"/>
                  <a:gd name="T11" fmla="*/ 14 w 14"/>
                  <a:gd name="T12" fmla="*/ 16 h 16"/>
                </a:gdLst>
                <a:ahLst/>
                <a:cxnLst>
                  <a:cxn ang="T6">
                    <a:pos x="T0" y="T1"/>
                  </a:cxn>
                  <a:cxn ang="T7">
                    <a:pos x="T2" y="T3"/>
                  </a:cxn>
                  <a:cxn ang="T8">
                    <a:pos x="T4" y="T5"/>
                  </a:cxn>
                </a:cxnLst>
                <a:rect l="T9" t="T10" r="T11" b="T12"/>
                <a:pathLst>
                  <a:path w="14" h="16">
                    <a:moveTo>
                      <a:pt x="0" y="0"/>
                    </a:moveTo>
                    <a:lnTo>
                      <a:pt x="7" y="7"/>
                    </a:lnTo>
                    <a:lnTo>
                      <a:pt x="14" y="16"/>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20" name="Line 71"/>
              <p:cNvSpPr>
                <a:spLocks noChangeShapeType="1"/>
              </p:cNvSpPr>
              <p:nvPr/>
            </p:nvSpPr>
            <p:spPr bwMode="auto">
              <a:xfrm>
                <a:off x="2822" y="1585"/>
                <a:ext cx="15" cy="16"/>
              </a:xfrm>
              <a:prstGeom prst="line">
                <a:avLst/>
              </a:prstGeom>
              <a:noFill/>
              <a:ln w="12700">
                <a:solidFill>
                  <a:srgbClr val="FF0000"/>
                </a:solidFill>
                <a:round/>
                <a:headEnd/>
                <a:tailEnd/>
              </a:ln>
            </p:spPr>
            <p:txBody>
              <a:bodyPr/>
              <a:lstStyle/>
              <a:p>
                <a:endParaRPr lang="zh-CN" altLang="en-US"/>
              </a:p>
            </p:txBody>
          </p:sp>
          <p:sp>
            <p:nvSpPr>
              <p:cNvPr id="11521" name="Line 72"/>
              <p:cNvSpPr>
                <a:spLocks noChangeShapeType="1"/>
              </p:cNvSpPr>
              <p:nvPr/>
            </p:nvSpPr>
            <p:spPr bwMode="auto">
              <a:xfrm>
                <a:off x="2837" y="1601"/>
                <a:ext cx="12" cy="18"/>
              </a:xfrm>
              <a:prstGeom prst="line">
                <a:avLst/>
              </a:prstGeom>
              <a:noFill/>
              <a:ln w="12700">
                <a:solidFill>
                  <a:srgbClr val="FF0000"/>
                </a:solidFill>
                <a:round/>
                <a:headEnd/>
                <a:tailEnd/>
              </a:ln>
            </p:spPr>
            <p:txBody>
              <a:bodyPr/>
              <a:lstStyle/>
              <a:p>
                <a:endParaRPr lang="zh-CN" altLang="en-US"/>
              </a:p>
            </p:txBody>
          </p:sp>
          <p:sp>
            <p:nvSpPr>
              <p:cNvPr id="11522" name="Line 73"/>
              <p:cNvSpPr>
                <a:spLocks noChangeShapeType="1"/>
              </p:cNvSpPr>
              <p:nvPr/>
            </p:nvSpPr>
            <p:spPr bwMode="auto">
              <a:xfrm>
                <a:off x="2849" y="1619"/>
                <a:ext cx="15" cy="18"/>
              </a:xfrm>
              <a:prstGeom prst="line">
                <a:avLst/>
              </a:prstGeom>
              <a:noFill/>
              <a:ln w="12700">
                <a:solidFill>
                  <a:srgbClr val="FF0000"/>
                </a:solidFill>
                <a:round/>
                <a:headEnd/>
                <a:tailEnd/>
              </a:ln>
            </p:spPr>
            <p:txBody>
              <a:bodyPr/>
              <a:lstStyle/>
              <a:p>
                <a:endParaRPr lang="zh-CN" altLang="en-US"/>
              </a:p>
            </p:txBody>
          </p:sp>
          <p:sp>
            <p:nvSpPr>
              <p:cNvPr id="11523" name="Line 74"/>
              <p:cNvSpPr>
                <a:spLocks noChangeShapeType="1"/>
              </p:cNvSpPr>
              <p:nvPr/>
            </p:nvSpPr>
            <p:spPr bwMode="auto">
              <a:xfrm>
                <a:off x="2864" y="1637"/>
                <a:ext cx="14" cy="18"/>
              </a:xfrm>
              <a:prstGeom prst="line">
                <a:avLst/>
              </a:prstGeom>
              <a:noFill/>
              <a:ln w="12700">
                <a:solidFill>
                  <a:srgbClr val="FF0000"/>
                </a:solidFill>
                <a:round/>
                <a:headEnd/>
                <a:tailEnd/>
              </a:ln>
            </p:spPr>
            <p:txBody>
              <a:bodyPr/>
              <a:lstStyle/>
              <a:p>
                <a:endParaRPr lang="zh-CN" altLang="en-US"/>
              </a:p>
            </p:txBody>
          </p:sp>
          <p:sp>
            <p:nvSpPr>
              <p:cNvPr id="11524" name="Line 75"/>
              <p:cNvSpPr>
                <a:spLocks noChangeShapeType="1"/>
              </p:cNvSpPr>
              <p:nvPr/>
            </p:nvSpPr>
            <p:spPr bwMode="auto">
              <a:xfrm>
                <a:off x="2878" y="1655"/>
                <a:ext cx="14" cy="18"/>
              </a:xfrm>
              <a:prstGeom prst="line">
                <a:avLst/>
              </a:prstGeom>
              <a:noFill/>
              <a:ln w="12700">
                <a:solidFill>
                  <a:srgbClr val="FF0000"/>
                </a:solidFill>
                <a:round/>
                <a:headEnd/>
                <a:tailEnd/>
              </a:ln>
            </p:spPr>
            <p:txBody>
              <a:bodyPr/>
              <a:lstStyle/>
              <a:p>
                <a:endParaRPr lang="zh-CN" altLang="en-US"/>
              </a:p>
            </p:txBody>
          </p:sp>
          <p:sp>
            <p:nvSpPr>
              <p:cNvPr id="11525" name="Line 76"/>
              <p:cNvSpPr>
                <a:spLocks noChangeShapeType="1"/>
              </p:cNvSpPr>
              <p:nvPr/>
            </p:nvSpPr>
            <p:spPr bwMode="auto">
              <a:xfrm>
                <a:off x="2892" y="1673"/>
                <a:ext cx="13" cy="16"/>
              </a:xfrm>
              <a:prstGeom prst="line">
                <a:avLst/>
              </a:prstGeom>
              <a:noFill/>
              <a:ln w="12700">
                <a:solidFill>
                  <a:srgbClr val="FF0000"/>
                </a:solidFill>
                <a:round/>
                <a:headEnd/>
                <a:tailEnd/>
              </a:ln>
            </p:spPr>
            <p:txBody>
              <a:bodyPr/>
              <a:lstStyle/>
              <a:p>
                <a:endParaRPr lang="zh-CN" altLang="en-US"/>
              </a:p>
            </p:txBody>
          </p:sp>
          <p:sp>
            <p:nvSpPr>
              <p:cNvPr id="11526" name="Freeform 77"/>
              <p:cNvSpPr>
                <a:spLocks/>
              </p:cNvSpPr>
              <p:nvPr/>
            </p:nvSpPr>
            <p:spPr bwMode="auto">
              <a:xfrm>
                <a:off x="2905" y="1689"/>
                <a:ext cx="14" cy="16"/>
              </a:xfrm>
              <a:custGeom>
                <a:avLst/>
                <a:gdLst>
                  <a:gd name="T0" fmla="*/ 0 w 14"/>
                  <a:gd name="T1" fmla="*/ 0 h 16"/>
                  <a:gd name="T2" fmla="*/ 7 w 14"/>
                  <a:gd name="T3" fmla="*/ 9 h 16"/>
                  <a:gd name="T4" fmla="*/ 14 w 14"/>
                  <a:gd name="T5" fmla="*/ 16 h 16"/>
                  <a:gd name="T6" fmla="*/ 0 60000 65536"/>
                  <a:gd name="T7" fmla="*/ 0 60000 65536"/>
                  <a:gd name="T8" fmla="*/ 0 60000 65536"/>
                  <a:gd name="T9" fmla="*/ 0 w 14"/>
                  <a:gd name="T10" fmla="*/ 0 h 16"/>
                  <a:gd name="T11" fmla="*/ 14 w 14"/>
                  <a:gd name="T12" fmla="*/ 16 h 16"/>
                </a:gdLst>
                <a:ahLst/>
                <a:cxnLst>
                  <a:cxn ang="T6">
                    <a:pos x="T0" y="T1"/>
                  </a:cxn>
                  <a:cxn ang="T7">
                    <a:pos x="T2" y="T3"/>
                  </a:cxn>
                  <a:cxn ang="T8">
                    <a:pos x="T4" y="T5"/>
                  </a:cxn>
                </a:cxnLst>
                <a:rect l="T9" t="T10" r="T11" b="T12"/>
                <a:pathLst>
                  <a:path w="14" h="16">
                    <a:moveTo>
                      <a:pt x="0" y="0"/>
                    </a:moveTo>
                    <a:lnTo>
                      <a:pt x="7" y="9"/>
                    </a:lnTo>
                    <a:lnTo>
                      <a:pt x="14" y="16"/>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27" name="Freeform 78"/>
              <p:cNvSpPr>
                <a:spLocks/>
              </p:cNvSpPr>
              <p:nvPr/>
            </p:nvSpPr>
            <p:spPr bwMode="auto">
              <a:xfrm>
                <a:off x="2919" y="1705"/>
                <a:ext cx="15" cy="13"/>
              </a:xfrm>
              <a:custGeom>
                <a:avLst/>
                <a:gdLst>
                  <a:gd name="T0" fmla="*/ 0 w 15"/>
                  <a:gd name="T1" fmla="*/ 0 h 13"/>
                  <a:gd name="T2" fmla="*/ 7 w 15"/>
                  <a:gd name="T3" fmla="*/ 8 h 13"/>
                  <a:gd name="T4" fmla="*/ 15 w 15"/>
                  <a:gd name="T5" fmla="*/ 13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0"/>
                    </a:moveTo>
                    <a:lnTo>
                      <a:pt x="7" y="8"/>
                    </a:lnTo>
                    <a:lnTo>
                      <a:pt x="15" y="13"/>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28" name="Freeform 79"/>
              <p:cNvSpPr>
                <a:spLocks/>
              </p:cNvSpPr>
              <p:nvPr/>
            </p:nvSpPr>
            <p:spPr bwMode="auto">
              <a:xfrm>
                <a:off x="2934" y="1718"/>
                <a:ext cx="14" cy="13"/>
              </a:xfrm>
              <a:custGeom>
                <a:avLst/>
                <a:gdLst>
                  <a:gd name="T0" fmla="*/ 0 w 14"/>
                  <a:gd name="T1" fmla="*/ 0 h 13"/>
                  <a:gd name="T2" fmla="*/ 7 w 14"/>
                  <a:gd name="T3" fmla="*/ 7 h 13"/>
                  <a:gd name="T4" fmla="*/ 14 w 14"/>
                  <a:gd name="T5" fmla="*/ 13 h 13"/>
                  <a:gd name="T6" fmla="*/ 0 60000 65536"/>
                  <a:gd name="T7" fmla="*/ 0 60000 65536"/>
                  <a:gd name="T8" fmla="*/ 0 60000 65536"/>
                  <a:gd name="T9" fmla="*/ 0 w 14"/>
                  <a:gd name="T10" fmla="*/ 0 h 13"/>
                  <a:gd name="T11" fmla="*/ 14 w 14"/>
                  <a:gd name="T12" fmla="*/ 13 h 13"/>
                </a:gdLst>
                <a:ahLst/>
                <a:cxnLst>
                  <a:cxn ang="T6">
                    <a:pos x="T0" y="T1"/>
                  </a:cxn>
                  <a:cxn ang="T7">
                    <a:pos x="T2" y="T3"/>
                  </a:cxn>
                  <a:cxn ang="T8">
                    <a:pos x="T4" y="T5"/>
                  </a:cxn>
                </a:cxnLst>
                <a:rect l="T9" t="T10" r="T11" b="T12"/>
                <a:pathLst>
                  <a:path w="14" h="13">
                    <a:moveTo>
                      <a:pt x="0" y="0"/>
                    </a:moveTo>
                    <a:lnTo>
                      <a:pt x="7" y="7"/>
                    </a:lnTo>
                    <a:lnTo>
                      <a:pt x="14" y="13"/>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29" name="Line 80"/>
              <p:cNvSpPr>
                <a:spLocks noChangeShapeType="1"/>
              </p:cNvSpPr>
              <p:nvPr/>
            </p:nvSpPr>
            <p:spPr bwMode="auto">
              <a:xfrm>
                <a:off x="2948" y="1731"/>
                <a:ext cx="12" cy="9"/>
              </a:xfrm>
              <a:prstGeom prst="line">
                <a:avLst/>
              </a:prstGeom>
              <a:noFill/>
              <a:ln w="12700">
                <a:solidFill>
                  <a:srgbClr val="FF0000"/>
                </a:solidFill>
                <a:round/>
                <a:headEnd/>
                <a:tailEnd/>
              </a:ln>
            </p:spPr>
            <p:txBody>
              <a:bodyPr/>
              <a:lstStyle/>
              <a:p>
                <a:endParaRPr lang="zh-CN" altLang="en-US"/>
              </a:p>
            </p:txBody>
          </p:sp>
          <p:sp>
            <p:nvSpPr>
              <p:cNvPr id="11530" name="Line 81"/>
              <p:cNvSpPr>
                <a:spLocks noChangeShapeType="1"/>
              </p:cNvSpPr>
              <p:nvPr/>
            </p:nvSpPr>
            <p:spPr bwMode="auto">
              <a:xfrm>
                <a:off x="2960" y="1740"/>
                <a:ext cx="15" cy="7"/>
              </a:xfrm>
              <a:prstGeom prst="line">
                <a:avLst/>
              </a:prstGeom>
              <a:noFill/>
              <a:ln w="12700">
                <a:solidFill>
                  <a:srgbClr val="FF0000"/>
                </a:solidFill>
                <a:round/>
                <a:headEnd/>
                <a:tailEnd/>
              </a:ln>
            </p:spPr>
            <p:txBody>
              <a:bodyPr/>
              <a:lstStyle/>
              <a:p>
                <a:endParaRPr lang="zh-CN" altLang="en-US"/>
              </a:p>
            </p:txBody>
          </p:sp>
          <p:sp>
            <p:nvSpPr>
              <p:cNvPr id="11531" name="Line 82"/>
              <p:cNvSpPr>
                <a:spLocks noChangeShapeType="1"/>
              </p:cNvSpPr>
              <p:nvPr/>
            </p:nvSpPr>
            <p:spPr bwMode="auto">
              <a:xfrm>
                <a:off x="2975" y="1747"/>
                <a:ext cx="14" cy="3"/>
              </a:xfrm>
              <a:prstGeom prst="line">
                <a:avLst/>
              </a:prstGeom>
              <a:noFill/>
              <a:ln w="12700">
                <a:solidFill>
                  <a:srgbClr val="FF0000"/>
                </a:solidFill>
                <a:round/>
                <a:headEnd/>
                <a:tailEnd/>
              </a:ln>
            </p:spPr>
            <p:txBody>
              <a:bodyPr/>
              <a:lstStyle/>
              <a:p>
                <a:endParaRPr lang="zh-CN" altLang="en-US"/>
              </a:p>
            </p:txBody>
          </p:sp>
          <p:sp>
            <p:nvSpPr>
              <p:cNvPr id="11532" name="Line 83"/>
              <p:cNvSpPr>
                <a:spLocks noChangeShapeType="1"/>
              </p:cNvSpPr>
              <p:nvPr/>
            </p:nvSpPr>
            <p:spPr bwMode="auto">
              <a:xfrm>
                <a:off x="2989" y="1750"/>
                <a:ext cx="13" cy="2"/>
              </a:xfrm>
              <a:prstGeom prst="line">
                <a:avLst/>
              </a:prstGeom>
              <a:noFill/>
              <a:ln w="12700">
                <a:solidFill>
                  <a:srgbClr val="FF0000"/>
                </a:solidFill>
                <a:round/>
                <a:headEnd/>
                <a:tailEnd/>
              </a:ln>
            </p:spPr>
            <p:txBody>
              <a:bodyPr/>
              <a:lstStyle/>
              <a:p>
                <a:endParaRPr lang="zh-CN" altLang="en-US"/>
              </a:p>
            </p:txBody>
          </p:sp>
          <p:sp>
            <p:nvSpPr>
              <p:cNvPr id="11533" name="Line 84"/>
              <p:cNvSpPr>
                <a:spLocks noChangeShapeType="1"/>
              </p:cNvSpPr>
              <p:nvPr/>
            </p:nvSpPr>
            <p:spPr bwMode="auto">
              <a:xfrm flipV="1">
                <a:off x="3002" y="1750"/>
                <a:ext cx="14" cy="2"/>
              </a:xfrm>
              <a:prstGeom prst="line">
                <a:avLst/>
              </a:prstGeom>
              <a:noFill/>
              <a:ln w="12700">
                <a:solidFill>
                  <a:srgbClr val="FF0000"/>
                </a:solidFill>
                <a:round/>
                <a:headEnd/>
                <a:tailEnd/>
              </a:ln>
            </p:spPr>
            <p:txBody>
              <a:bodyPr/>
              <a:lstStyle/>
              <a:p>
                <a:endParaRPr lang="zh-CN" altLang="en-US"/>
              </a:p>
            </p:txBody>
          </p:sp>
          <p:sp>
            <p:nvSpPr>
              <p:cNvPr id="11534" name="Line 85"/>
              <p:cNvSpPr>
                <a:spLocks noChangeShapeType="1"/>
              </p:cNvSpPr>
              <p:nvPr/>
            </p:nvSpPr>
            <p:spPr bwMode="auto">
              <a:xfrm flipV="1">
                <a:off x="3016" y="1747"/>
                <a:ext cx="14" cy="3"/>
              </a:xfrm>
              <a:prstGeom prst="line">
                <a:avLst/>
              </a:prstGeom>
              <a:noFill/>
              <a:ln w="12700">
                <a:solidFill>
                  <a:srgbClr val="FF0000"/>
                </a:solidFill>
                <a:round/>
                <a:headEnd/>
                <a:tailEnd/>
              </a:ln>
            </p:spPr>
            <p:txBody>
              <a:bodyPr/>
              <a:lstStyle/>
              <a:p>
                <a:endParaRPr lang="zh-CN" altLang="en-US"/>
              </a:p>
            </p:txBody>
          </p:sp>
          <p:sp>
            <p:nvSpPr>
              <p:cNvPr id="11535" name="Line 86"/>
              <p:cNvSpPr>
                <a:spLocks noChangeShapeType="1"/>
              </p:cNvSpPr>
              <p:nvPr/>
            </p:nvSpPr>
            <p:spPr bwMode="auto">
              <a:xfrm flipV="1">
                <a:off x="3030" y="1740"/>
                <a:ext cx="15" cy="7"/>
              </a:xfrm>
              <a:prstGeom prst="line">
                <a:avLst/>
              </a:prstGeom>
              <a:noFill/>
              <a:ln w="12700">
                <a:solidFill>
                  <a:srgbClr val="FF0000"/>
                </a:solidFill>
                <a:round/>
                <a:headEnd/>
                <a:tailEnd/>
              </a:ln>
            </p:spPr>
            <p:txBody>
              <a:bodyPr/>
              <a:lstStyle/>
              <a:p>
                <a:endParaRPr lang="zh-CN" altLang="en-US"/>
              </a:p>
            </p:txBody>
          </p:sp>
          <p:sp>
            <p:nvSpPr>
              <p:cNvPr id="11536" name="Line 87"/>
              <p:cNvSpPr>
                <a:spLocks noChangeShapeType="1"/>
              </p:cNvSpPr>
              <p:nvPr/>
            </p:nvSpPr>
            <p:spPr bwMode="auto">
              <a:xfrm flipV="1">
                <a:off x="3045" y="1731"/>
                <a:ext cx="12" cy="9"/>
              </a:xfrm>
              <a:prstGeom prst="line">
                <a:avLst/>
              </a:prstGeom>
              <a:noFill/>
              <a:ln w="12700">
                <a:solidFill>
                  <a:srgbClr val="FF0000"/>
                </a:solidFill>
                <a:round/>
                <a:headEnd/>
                <a:tailEnd/>
              </a:ln>
            </p:spPr>
            <p:txBody>
              <a:bodyPr/>
              <a:lstStyle/>
              <a:p>
                <a:endParaRPr lang="zh-CN" altLang="en-US"/>
              </a:p>
            </p:txBody>
          </p:sp>
          <p:sp>
            <p:nvSpPr>
              <p:cNvPr id="11537" name="Freeform 88"/>
              <p:cNvSpPr>
                <a:spLocks/>
              </p:cNvSpPr>
              <p:nvPr/>
            </p:nvSpPr>
            <p:spPr bwMode="auto">
              <a:xfrm>
                <a:off x="3057" y="1718"/>
                <a:ext cx="15" cy="13"/>
              </a:xfrm>
              <a:custGeom>
                <a:avLst/>
                <a:gdLst>
                  <a:gd name="T0" fmla="*/ 0 w 15"/>
                  <a:gd name="T1" fmla="*/ 13 h 13"/>
                  <a:gd name="T2" fmla="*/ 7 w 15"/>
                  <a:gd name="T3" fmla="*/ 7 h 13"/>
                  <a:gd name="T4" fmla="*/ 15 w 15"/>
                  <a:gd name="T5" fmla="*/ 0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13"/>
                    </a:moveTo>
                    <a:lnTo>
                      <a:pt x="7" y="7"/>
                    </a:lnTo>
                    <a:lnTo>
                      <a:pt x="15"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38" name="Freeform 89"/>
              <p:cNvSpPr>
                <a:spLocks/>
              </p:cNvSpPr>
              <p:nvPr/>
            </p:nvSpPr>
            <p:spPr bwMode="auto">
              <a:xfrm>
                <a:off x="3072" y="1705"/>
                <a:ext cx="14" cy="13"/>
              </a:xfrm>
              <a:custGeom>
                <a:avLst/>
                <a:gdLst>
                  <a:gd name="T0" fmla="*/ 0 w 14"/>
                  <a:gd name="T1" fmla="*/ 13 h 13"/>
                  <a:gd name="T2" fmla="*/ 7 w 14"/>
                  <a:gd name="T3" fmla="*/ 8 h 13"/>
                  <a:gd name="T4" fmla="*/ 14 w 14"/>
                  <a:gd name="T5" fmla="*/ 0 h 13"/>
                  <a:gd name="T6" fmla="*/ 0 60000 65536"/>
                  <a:gd name="T7" fmla="*/ 0 60000 65536"/>
                  <a:gd name="T8" fmla="*/ 0 60000 65536"/>
                  <a:gd name="T9" fmla="*/ 0 w 14"/>
                  <a:gd name="T10" fmla="*/ 0 h 13"/>
                  <a:gd name="T11" fmla="*/ 14 w 14"/>
                  <a:gd name="T12" fmla="*/ 13 h 13"/>
                </a:gdLst>
                <a:ahLst/>
                <a:cxnLst>
                  <a:cxn ang="T6">
                    <a:pos x="T0" y="T1"/>
                  </a:cxn>
                  <a:cxn ang="T7">
                    <a:pos x="T2" y="T3"/>
                  </a:cxn>
                  <a:cxn ang="T8">
                    <a:pos x="T4" y="T5"/>
                  </a:cxn>
                </a:cxnLst>
                <a:rect l="T9" t="T10" r="T11" b="T12"/>
                <a:pathLst>
                  <a:path w="14" h="13">
                    <a:moveTo>
                      <a:pt x="0" y="13"/>
                    </a:moveTo>
                    <a:lnTo>
                      <a:pt x="7" y="8"/>
                    </a:lnTo>
                    <a:lnTo>
                      <a:pt x="14"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39" name="Freeform 90"/>
              <p:cNvSpPr>
                <a:spLocks/>
              </p:cNvSpPr>
              <p:nvPr/>
            </p:nvSpPr>
            <p:spPr bwMode="auto">
              <a:xfrm>
                <a:off x="3086" y="1689"/>
                <a:ext cx="12" cy="16"/>
              </a:xfrm>
              <a:custGeom>
                <a:avLst/>
                <a:gdLst>
                  <a:gd name="T0" fmla="*/ 0 w 12"/>
                  <a:gd name="T1" fmla="*/ 16 h 16"/>
                  <a:gd name="T2" fmla="*/ 5 w 12"/>
                  <a:gd name="T3" fmla="*/ 9 h 16"/>
                  <a:gd name="T4" fmla="*/ 12 w 12"/>
                  <a:gd name="T5" fmla="*/ 0 h 16"/>
                  <a:gd name="T6" fmla="*/ 0 60000 65536"/>
                  <a:gd name="T7" fmla="*/ 0 60000 65536"/>
                  <a:gd name="T8" fmla="*/ 0 60000 65536"/>
                  <a:gd name="T9" fmla="*/ 0 w 12"/>
                  <a:gd name="T10" fmla="*/ 0 h 16"/>
                  <a:gd name="T11" fmla="*/ 12 w 12"/>
                  <a:gd name="T12" fmla="*/ 16 h 16"/>
                </a:gdLst>
                <a:ahLst/>
                <a:cxnLst>
                  <a:cxn ang="T6">
                    <a:pos x="T0" y="T1"/>
                  </a:cxn>
                  <a:cxn ang="T7">
                    <a:pos x="T2" y="T3"/>
                  </a:cxn>
                  <a:cxn ang="T8">
                    <a:pos x="T4" y="T5"/>
                  </a:cxn>
                </a:cxnLst>
                <a:rect l="T9" t="T10" r="T11" b="T12"/>
                <a:pathLst>
                  <a:path w="12" h="16">
                    <a:moveTo>
                      <a:pt x="0" y="16"/>
                    </a:moveTo>
                    <a:lnTo>
                      <a:pt x="5" y="9"/>
                    </a:lnTo>
                    <a:lnTo>
                      <a:pt x="12"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40" name="Line 91"/>
              <p:cNvSpPr>
                <a:spLocks noChangeShapeType="1"/>
              </p:cNvSpPr>
              <p:nvPr/>
            </p:nvSpPr>
            <p:spPr bwMode="auto">
              <a:xfrm flipV="1">
                <a:off x="3098" y="1673"/>
                <a:ext cx="15" cy="16"/>
              </a:xfrm>
              <a:prstGeom prst="line">
                <a:avLst/>
              </a:prstGeom>
              <a:noFill/>
              <a:ln w="12700">
                <a:solidFill>
                  <a:srgbClr val="FF0000"/>
                </a:solidFill>
                <a:round/>
                <a:headEnd/>
                <a:tailEnd/>
              </a:ln>
            </p:spPr>
            <p:txBody>
              <a:bodyPr/>
              <a:lstStyle/>
              <a:p>
                <a:endParaRPr lang="zh-CN" altLang="en-US"/>
              </a:p>
            </p:txBody>
          </p:sp>
          <p:sp>
            <p:nvSpPr>
              <p:cNvPr id="11541" name="Line 92"/>
              <p:cNvSpPr>
                <a:spLocks noChangeShapeType="1"/>
              </p:cNvSpPr>
              <p:nvPr/>
            </p:nvSpPr>
            <p:spPr bwMode="auto">
              <a:xfrm flipV="1">
                <a:off x="3113" y="1655"/>
                <a:ext cx="14" cy="18"/>
              </a:xfrm>
              <a:prstGeom prst="line">
                <a:avLst/>
              </a:prstGeom>
              <a:noFill/>
              <a:ln w="12700">
                <a:solidFill>
                  <a:srgbClr val="FF0000"/>
                </a:solidFill>
                <a:round/>
                <a:headEnd/>
                <a:tailEnd/>
              </a:ln>
            </p:spPr>
            <p:txBody>
              <a:bodyPr/>
              <a:lstStyle/>
              <a:p>
                <a:endParaRPr lang="zh-CN" altLang="en-US"/>
              </a:p>
            </p:txBody>
          </p:sp>
          <p:sp>
            <p:nvSpPr>
              <p:cNvPr id="11542" name="Line 93"/>
              <p:cNvSpPr>
                <a:spLocks noChangeShapeType="1"/>
              </p:cNvSpPr>
              <p:nvPr/>
            </p:nvSpPr>
            <p:spPr bwMode="auto">
              <a:xfrm flipV="1">
                <a:off x="3127" y="1637"/>
                <a:ext cx="14" cy="18"/>
              </a:xfrm>
              <a:prstGeom prst="line">
                <a:avLst/>
              </a:prstGeom>
              <a:noFill/>
              <a:ln w="12700">
                <a:solidFill>
                  <a:srgbClr val="FF0000"/>
                </a:solidFill>
                <a:round/>
                <a:headEnd/>
                <a:tailEnd/>
              </a:ln>
            </p:spPr>
            <p:txBody>
              <a:bodyPr/>
              <a:lstStyle/>
              <a:p>
                <a:endParaRPr lang="zh-CN" altLang="en-US"/>
              </a:p>
            </p:txBody>
          </p:sp>
          <p:sp>
            <p:nvSpPr>
              <p:cNvPr id="11543" name="Line 94"/>
              <p:cNvSpPr>
                <a:spLocks noChangeShapeType="1"/>
              </p:cNvSpPr>
              <p:nvPr/>
            </p:nvSpPr>
            <p:spPr bwMode="auto">
              <a:xfrm flipV="1">
                <a:off x="3141" y="1619"/>
                <a:ext cx="13" cy="18"/>
              </a:xfrm>
              <a:prstGeom prst="line">
                <a:avLst/>
              </a:prstGeom>
              <a:noFill/>
              <a:ln w="12700">
                <a:solidFill>
                  <a:srgbClr val="FF0000"/>
                </a:solidFill>
                <a:round/>
                <a:headEnd/>
                <a:tailEnd/>
              </a:ln>
            </p:spPr>
            <p:txBody>
              <a:bodyPr/>
              <a:lstStyle/>
              <a:p>
                <a:endParaRPr lang="zh-CN" altLang="en-US"/>
              </a:p>
            </p:txBody>
          </p:sp>
          <p:sp>
            <p:nvSpPr>
              <p:cNvPr id="11544" name="Line 95"/>
              <p:cNvSpPr>
                <a:spLocks noChangeShapeType="1"/>
              </p:cNvSpPr>
              <p:nvPr/>
            </p:nvSpPr>
            <p:spPr bwMode="auto">
              <a:xfrm flipV="1">
                <a:off x="3154" y="1601"/>
                <a:ext cx="14" cy="18"/>
              </a:xfrm>
              <a:prstGeom prst="line">
                <a:avLst/>
              </a:prstGeom>
              <a:noFill/>
              <a:ln w="12700">
                <a:solidFill>
                  <a:srgbClr val="FF0000"/>
                </a:solidFill>
                <a:round/>
                <a:headEnd/>
                <a:tailEnd/>
              </a:ln>
            </p:spPr>
            <p:txBody>
              <a:bodyPr/>
              <a:lstStyle/>
              <a:p>
                <a:endParaRPr lang="zh-CN" altLang="en-US"/>
              </a:p>
            </p:txBody>
          </p:sp>
          <p:sp>
            <p:nvSpPr>
              <p:cNvPr id="11545" name="Line 96"/>
              <p:cNvSpPr>
                <a:spLocks noChangeShapeType="1"/>
              </p:cNvSpPr>
              <p:nvPr/>
            </p:nvSpPr>
            <p:spPr bwMode="auto">
              <a:xfrm flipV="1">
                <a:off x="3168" y="1585"/>
                <a:ext cx="15" cy="16"/>
              </a:xfrm>
              <a:prstGeom prst="line">
                <a:avLst/>
              </a:prstGeom>
              <a:noFill/>
              <a:ln w="12700">
                <a:solidFill>
                  <a:srgbClr val="FF0000"/>
                </a:solidFill>
                <a:round/>
                <a:headEnd/>
                <a:tailEnd/>
              </a:ln>
            </p:spPr>
            <p:txBody>
              <a:bodyPr/>
              <a:lstStyle/>
              <a:p>
                <a:endParaRPr lang="zh-CN" altLang="en-US"/>
              </a:p>
            </p:txBody>
          </p:sp>
          <p:sp>
            <p:nvSpPr>
              <p:cNvPr id="11546" name="Freeform 97"/>
              <p:cNvSpPr>
                <a:spLocks/>
              </p:cNvSpPr>
              <p:nvPr/>
            </p:nvSpPr>
            <p:spPr bwMode="auto">
              <a:xfrm>
                <a:off x="3183" y="1569"/>
                <a:ext cx="12" cy="16"/>
              </a:xfrm>
              <a:custGeom>
                <a:avLst/>
                <a:gdLst>
                  <a:gd name="T0" fmla="*/ 0 w 12"/>
                  <a:gd name="T1" fmla="*/ 16 h 16"/>
                  <a:gd name="T2" fmla="*/ 5 w 12"/>
                  <a:gd name="T3" fmla="*/ 7 h 16"/>
                  <a:gd name="T4" fmla="*/ 12 w 12"/>
                  <a:gd name="T5" fmla="*/ 0 h 16"/>
                  <a:gd name="T6" fmla="*/ 0 60000 65536"/>
                  <a:gd name="T7" fmla="*/ 0 60000 65536"/>
                  <a:gd name="T8" fmla="*/ 0 60000 65536"/>
                  <a:gd name="T9" fmla="*/ 0 w 12"/>
                  <a:gd name="T10" fmla="*/ 0 h 16"/>
                  <a:gd name="T11" fmla="*/ 12 w 12"/>
                  <a:gd name="T12" fmla="*/ 16 h 16"/>
                </a:gdLst>
                <a:ahLst/>
                <a:cxnLst>
                  <a:cxn ang="T6">
                    <a:pos x="T0" y="T1"/>
                  </a:cxn>
                  <a:cxn ang="T7">
                    <a:pos x="T2" y="T3"/>
                  </a:cxn>
                  <a:cxn ang="T8">
                    <a:pos x="T4" y="T5"/>
                  </a:cxn>
                </a:cxnLst>
                <a:rect l="T9" t="T10" r="T11" b="T12"/>
                <a:pathLst>
                  <a:path w="12" h="16">
                    <a:moveTo>
                      <a:pt x="0" y="16"/>
                    </a:moveTo>
                    <a:lnTo>
                      <a:pt x="5" y="7"/>
                    </a:lnTo>
                    <a:lnTo>
                      <a:pt x="12"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47" name="Freeform 98"/>
              <p:cNvSpPr>
                <a:spLocks/>
              </p:cNvSpPr>
              <p:nvPr/>
            </p:nvSpPr>
            <p:spPr bwMode="auto">
              <a:xfrm>
                <a:off x="3195" y="1557"/>
                <a:ext cx="14" cy="12"/>
              </a:xfrm>
              <a:custGeom>
                <a:avLst/>
                <a:gdLst>
                  <a:gd name="T0" fmla="*/ 0 w 14"/>
                  <a:gd name="T1" fmla="*/ 12 h 12"/>
                  <a:gd name="T2" fmla="*/ 7 w 14"/>
                  <a:gd name="T3" fmla="*/ 5 h 12"/>
                  <a:gd name="T4" fmla="*/ 14 w 14"/>
                  <a:gd name="T5" fmla="*/ 0 h 12"/>
                  <a:gd name="T6" fmla="*/ 0 60000 65536"/>
                  <a:gd name="T7" fmla="*/ 0 60000 65536"/>
                  <a:gd name="T8" fmla="*/ 0 60000 65536"/>
                  <a:gd name="T9" fmla="*/ 0 w 14"/>
                  <a:gd name="T10" fmla="*/ 0 h 12"/>
                  <a:gd name="T11" fmla="*/ 14 w 14"/>
                  <a:gd name="T12" fmla="*/ 12 h 12"/>
                </a:gdLst>
                <a:ahLst/>
                <a:cxnLst>
                  <a:cxn ang="T6">
                    <a:pos x="T0" y="T1"/>
                  </a:cxn>
                  <a:cxn ang="T7">
                    <a:pos x="T2" y="T3"/>
                  </a:cxn>
                  <a:cxn ang="T8">
                    <a:pos x="T4" y="T5"/>
                  </a:cxn>
                </a:cxnLst>
                <a:rect l="T9" t="T10" r="T11" b="T12"/>
                <a:pathLst>
                  <a:path w="14" h="12">
                    <a:moveTo>
                      <a:pt x="0" y="12"/>
                    </a:moveTo>
                    <a:lnTo>
                      <a:pt x="7" y="5"/>
                    </a:lnTo>
                    <a:lnTo>
                      <a:pt x="14"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48" name="Freeform 99"/>
              <p:cNvSpPr>
                <a:spLocks/>
              </p:cNvSpPr>
              <p:nvPr/>
            </p:nvSpPr>
            <p:spPr bwMode="auto">
              <a:xfrm>
                <a:off x="3209" y="1544"/>
                <a:ext cx="15" cy="13"/>
              </a:xfrm>
              <a:custGeom>
                <a:avLst/>
                <a:gdLst>
                  <a:gd name="T0" fmla="*/ 0 w 15"/>
                  <a:gd name="T1" fmla="*/ 13 h 13"/>
                  <a:gd name="T2" fmla="*/ 8 w 15"/>
                  <a:gd name="T3" fmla="*/ 5 h 13"/>
                  <a:gd name="T4" fmla="*/ 15 w 15"/>
                  <a:gd name="T5" fmla="*/ 0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13"/>
                    </a:moveTo>
                    <a:lnTo>
                      <a:pt x="8" y="5"/>
                    </a:lnTo>
                    <a:lnTo>
                      <a:pt x="15"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11549" name="Line 100"/>
              <p:cNvSpPr>
                <a:spLocks noChangeShapeType="1"/>
              </p:cNvSpPr>
              <p:nvPr/>
            </p:nvSpPr>
            <p:spPr bwMode="auto">
              <a:xfrm flipV="1">
                <a:off x="3224" y="1535"/>
                <a:ext cx="14" cy="9"/>
              </a:xfrm>
              <a:prstGeom prst="line">
                <a:avLst/>
              </a:prstGeom>
              <a:noFill/>
              <a:ln w="12700">
                <a:solidFill>
                  <a:srgbClr val="FF0000"/>
                </a:solidFill>
                <a:round/>
                <a:headEnd/>
                <a:tailEnd/>
              </a:ln>
            </p:spPr>
            <p:txBody>
              <a:bodyPr/>
              <a:lstStyle/>
              <a:p>
                <a:endParaRPr lang="zh-CN" altLang="en-US"/>
              </a:p>
            </p:txBody>
          </p:sp>
          <p:sp>
            <p:nvSpPr>
              <p:cNvPr id="11550" name="Line 101"/>
              <p:cNvSpPr>
                <a:spLocks noChangeShapeType="1"/>
              </p:cNvSpPr>
              <p:nvPr/>
            </p:nvSpPr>
            <p:spPr bwMode="auto">
              <a:xfrm flipV="1">
                <a:off x="3238" y="1528"/>
                <a:ext cx="13" cy="7"/>
              </a:xfrm>
              <a:prstGeom prst="line">
                <a:avLst/>
              </a:prstGeom>
              <a:noFill/>
              <a:ln w="12700">
                <a:solidFill>
                  <a:srgbClr val="FF0000"/>
                </a:solidFill>
                <a:round/>
                <a:headEnd/>
                <a:tailEnd/>
              </a:ln>
            </p:spPr>
            <p:txBody>
              <a:bodyPr/>
              <a:lstStyle/>
              <a:p>
                <a:endParaRPr lang="zh-CN" altLang="en-US"/>
              </a:p>
            </p:txBody>
          </p:sp>
          <p:sp>
            <p:nvSpPr>
              <p:cNvPr id="11551" name="Line 102"/>
              <p:cNvSpPr>
                <a:spLocks noChangeShapeType="1"/>
              </p:cNvSpPr>
              <p:nvPr/>
            </p:nvSpPr>
            <p:spPr bwMode="auto">
              <a:xfrm flipV="1">
                <a:off x="3251" y="1524"/>
                <a:ext cx="14" cy="4"/>
              </a:xfrm>
              <a:prstGeom prst="line">
                <a:avLst/>
              </a:prstGeom>
              <a:noFill/>
              <a:ln w="12700">
                <a:solidFill>
                  <a:srgbClr val="FF0000"/>
                </a:solidFill>
                <a:round/>
                <a:headEnd/>
                <a:tailEnd/>
              </a:ln>
            </p:spPr>
            <p:txBody>
              <a:bodyPr/>
              <a:lstStyle/>
              <a:p>
                <a:endParaRPr lang="zh-CN" altLang="en-US"/>
              </a:p>
            </p:txBody>
          </p:sp>
          <p:sp>
            <p:nvSpPr>
              <p:cNvPr id="11552" name="Line 103"/>
              <p:cNvSpPr>
                <a:spLocks noChangeShapeType="1"/>
              </p:cNvSpPr>
              <p:nvPr/>
            </p:nvSpPr>
            <p:spPr bwMode="auto">
              <a:xfrm flipV="1">
                <a:off x="3265" y="1523"/>
                <a:ext cx="14" cy="1"/>
              </a:xfrm>
              <a:prstGeom prst="line">
                <a:avLst/>
              </a:prstGeom>
              <a:noFill/>
              <a:ln w="12700">
                <a:solidFill>
                  <a:srgbClr val="FF0000"/>
                </a:solidFill>
                <a:round/>
                <a:headEnd/>
                <a:tailEnd/>
              </a:ln>
            </p:spPr>
            <p:txBody>
              <a:bodyPr/>
              <a:lstStyle/>
              <a:p>
                <a:endParaRPr lang="zh-CN" altLang="en-US"/>
              </a:p>
            </p:txBody>
          </p:sp>
        </p:grpSp>
        <p:sp>
          <p:nvSpPr>
            <p:cNvPr id="11473" name="Line 104"/>
            <p:cNvSpPr>
              <a:spLocks noChangeShapeType="1"/>
            </p:cNvSpPr>
            <p:nvPr/>
          </p:nvSpPr>
          <p:spPr bwMode="auto">
            <a:xfrm>
              <a:off x="2680" y="1639"/>
              <a:ext cx="666" cy="0"/>
            </a:xfrm>
            <a:prstGeom prst="line">
              <a:avLst/>
            </a:prstGeom>
            <a:noFill/>
            <a:ln w="19050">
              <a:solidFill>
                <a:schemeClr val="tx1"/>
              </a:solidFill>
              <a:round/>
              <a:headEnd/>
              <a:tailEnd/>
            </a:ln>
          </p:spPr>
          <p:txBody>
            <a:bodyPr>
              <a:spAutoFit/>
            </a:bodyPr>
            <a:lstStyle/>
            <a:p>
              <a:endParaRPr lang="zh-CN" altLang="en-US"/>
            </a:p>
          </p:txBody>
        </p:sp>
        <p:sp>
          <p:nvSpPr>
            <p:cNvPr id="11474" name="Line 105"/>
            <p:cNvSpPr>
              <a:spLocks noChangeShapeType="1"/>
            </p:cNvSpPr>
            <p:nvPr/>
          </p:nvSpPr>
          <p:spPr bwMode="auto">
            <a:xfrm>
              <a:off x="2719" y="1488"/>
              <a:ext cx="0" cy="296"/>
            </a:xfrm>
            <a:prstGeom prst="line">
              <a:avLst/>
            </a:prstGeom>
            <a:noFill/>
            <a:ln w="19050">
              <a:solidFill>
                <a:schemeClr val="tx1"/>
              </a:solidFill>
              <a:round/>
              <a:headEnd/>
              <a:tailEnd/>
            </a:ln>
          </p:spPr>
          <p:txBody>
            <a:bodyPr>
              <a:spAutoFit/>
            </a:bodyPr>
            <a:lstStyle/>
            <a:p>
              <a:endParaRPr lang="zh-CN" altLang="en-US"/>
            </a:p>
          </p:txBody>
        </p:sp>
      </p:grpSp>
      <p:sp>
        <p:nvSpPr>
          <p:cNvPr id="11446" name="Line 107"/>
          <p:cNvSpPr>
            <a:spLocks noChangeShapeType="1"/>
          </p:cNvSpPr>
          <p:nvPr/>
        </p:nvSpPr>
        <p:spPr bwMode="auto">
          <a:xfrm>
            <a:off x="6931025" y="6057900"/>
            <a:ext cx="2068513" cy="0"/>
          </a:xfrm>
          <a:prstGeom prst="line">
            <a:avLst/>
          </a:prstGeom>
          <a:noFill/>
          <a:ln w="19050">
            <a:solidFill>
              <a:schemeClr val="tx1"/>
            </a:solidFill>
            <a:round/>
            <a:headEnd/>
            <a:tailEnd/>
          </a:ln>
        </p:spPr>
        <p:txBody>
          <a:bodyPr>
            <a:spAutoFit/>
          </a:bodyPr>
          <a:lstStyle/>
          <a:p>
            <a:endParaRPr lang="zh-CN" altLang="en-US"/>
          </a:p>
        </p:txBody>
      </p:sp>
      <p:sp>
        <p:nvSpPr>
          <p:cNvPr id="11447" name="Line 108"/>
          <p:cNvSpPr>
            <a:spLocks noChangeShapeType="1"/>
          </p:cNvSpPr>
          <p:nvPr/>
        </p:nvSpPr>
        <p:spPr bwMode="auto">
          <a:xfrm>
            <a:off x="7051675" y="5367338"/>
            <a:ext cx="0" cy="919162"/>
          </a:xfrm>
          <a:prstGeom prst="line">
            <a:avLst/>
          </a:prstGeom>
          <a:noFill/>
          <a:ln w="19050">
            <a:solidFill>
              <a:schemeClr val="tx1"/>
            </a:solidFill>
            <a:round/>
            <a:headEnd/>
            <a:tailEnd/>
          </a:ln>
        </p:spPr>
        <p:txBody>
          <a:bodyPr>
            <a:spAutoFit/>
          </a:bodyPr>
          <a:lstStyle/>
          <a:p>
            <a:endParaRPr lang="zh-CN" altLang="en-US"/>
          </a:p>
        </p:txBody>
      </p:sp>
      <p:sp>
        <p:nvSpPr>
          <p:cNvPr id="11448" name="Line 109"/>
          <p:cNvSpPr>
            <a:spLocks noChangeShapeType="1"/>
          </p:cNvSpPr>
          <p:nvPr/>
        </p:nvSpPr>
        <p:spPr bwMode="auto">
          <a:xfrm>
            <a:off x="7061200" y="5640388"/>
            <a:ext cx="1639888" cy="0"/>
          </a:xfrm>
          <a:prstGeom prst="line">
            <a:avLst/>
          </a:prstGeom>
          <a:noFill/>
          <a:ln w="19050">
            <a:solidFill>
              <a:srgbClr val="CC0000"/>
            </a:solidFill>
            <a:round/>
            <a:headEnd/>
            <a:tailEnd/>
          </a:ln>
        </p:spPr>
        <p:txBody>
          <a:bodyPr>
            <a:spAutoFit/>
          </a:bodyPr>
          <a:lstStyle/>
          <a:p>
            <a:endParaRPr lang="zh-CN" altLang="en-US"/>
          </a:p>
        </p:txBody>
      </p:sp>
      <p:sp>
        <p:nvSpPr>
          <p:cNvPr id="11449" name="Line 110"/>
          <p:cNvSpPr>
            <a:spLocks noChangeShapeType="1"/>
          </p:cNvSpPr>
          <p:nvPr/>
        </p:nvSpPr>
        <p:spPr bwMode="auto">
          <a:xfrm>
            <a:off x="7059613" y="5916613"/>
            <a:ext cx="1639887" cy="0"/>
          </a:xfrm>
          <a:prstGeom prst="line">
            <a:avLst/>
          </a:prstGeom>
          <a:noFill/>
          <a:ln w="19050">
            <a:solidFill>
              <a:srgbClr val="070098"/>
            </a:solidFill>
            <a:round/>
            <a:headEnd/>
            <a:tailEnd/>
          </a:ln>
        </p:spPr>
        <p:txBody>
          <a:bodyPr>
            <a:spAutoFit/>
          </a:bodyPr>
          <a:lstStyle/>
          <a:p>
            <a:endParaRPr lang="zh-CN" altLang="en-US"/>
          </a:p>
        </p:txBody>
      </p:sp>
      <p:sp>
        <p:nvSpPr>
          <p:cNvPr id="11450" name="AutoShape 111"/>
          <p:cNvSpPr>
            <a:spLocks noChangeArrowheads="1"/>
          </p:cNvSpPr>
          <p:nvPr/>
        </p:nvSpPr>
        <p:spPr bwMode="auto">
          <a:xfrm>
            <a:off x="6153150" y="5783263"/>
            <a:ext cx="604838" cy="182562"/>
          </a:xfrm>
          <a:prstGeom prst="notchedRightArrow">
            <a:avLst>
              <a:gd name="adj1" fmla="val 50000"/>
              <a:gd name="adj2" fmla="val 82826"/>
            </a:avLst>
          </a:prstGeom>
          <a:solidFill>
            <a:srgbClr val="0000CC"/>
          </a:solidFill>
          <a:ln w="12700">
            <a:solidFill>
              <a:srgbClr val="0000CC"/>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11451" name="Text Box 125"/>
          <p:cNvSpPr txBox="1">
            <a:spLocks noChangeArrowheads="1"/>
          </p:cNvSpPr>
          <p:nvPr/>
        </p:nvSpPr>
        <p:spPr bwMode="auto">
          <a:xfrm rot="-489691">
            <a:off x="7004050" y="3121025"/>
            <a:ext cx="1530350" cy="322263"/>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1600" b="1">
                <a:cs typeface="Arial" charset="0"/>
              </a:rPr>
              <a:t>rotor flux axis</a:t>
            </a:r>
          </a:p>
        </p:txBody>
      </p:sp>
      <p:sp>
        <p:nvSpPr>
          <p:cNvPr id="11452" name="Arc 132"/>
          <p:cNvSpPr>
            <a:spLocks/>
          </p:cNvSpPr>
          <p:nvPr/>
        </p:nvSpPr>
        <p:spPr bwMode="auto">
          <a:xfrm rot="17827237" flipV="1">
            <a:off x="6639719" y="2274094"/>
            <a:ext cx="1760538" cy="2051050"/>
          </a:xfrm>
          <a:custGeom>
            <a:avLst/>
            <a:gdLst>
              <a:gd name="T0" fmla="*/ 2147483647 w 16473"/>
              <a:gd name="T1" fmla="*/ 0 h 19186"/>
              <a:gd name="T2" fmla="*/ 2147483647 w 16473"/>
              <a:gd name="T3" fmla="*/ 2147483647 h 19186"/>
              <a:gd name="T4" fmla="*/ 0 w 16473"/>
              <a:gd name="T5" fmla="*/ 2147483647 h 19186"/>
              <a:gd name="T6" fmla="*/ 0 60000 65536"/>
              <a:gd name="T7" fmla="*/ 0 60000 65536"/>
              <a:gd name="T8" fmla="*/ 0 60000 65536"/>
              <a:gd name="T9" fmla="*/ 0 w 16473"/>
              <a:gd name="T10" fmla="*/ 0 h 19186"/>
              <a:gd name="T11" fmla="*/ 16473 w 16473"/>
              <a:gd name="T12" fmla="*/ 19186 h 19186"/>
            </a:gdLst>
            <a:ahLst/>
            <a:cxnLst>
              <a:cxn ang="T6">
                <a:pos x="T0" y="T1"/>
              </a:cxn>
              <a:cxn ang="T7">
                <a:pos x="T2" y="T3"/>
              </a:cxn>
              <a:cxn ang="T8">
                <a:pos x="T4" y="T5"/>
              </a:cxn>
            </a:cxnLst>
            <a:rect l="T9" t="T10" r="T11" b="T12"/>
            <a:pathLst>
              <a:path w="16473" h="19186" fill="none" extrusionOk="0">
                <a:moveTo>
                  <a:pt x="9922" y="0"/>
                </a:moveTo>
                <a:cubicBezTo>
                  <a:pt x="12425" y="1294"/>
                  <a:pt x="14650" y="3065"/>
                  <a:pt x="16472" y="5214"/>
                </a:cubicBezTo>
              </a:path>
              <a:path w="16473" h="19186" stroke="0" extrusionOk="0">
                <a:moveTo>
                  <a:pt x="9922" y="0"/>
                </a:moveTo>
                <a:cubicBezTo>
                  <a:pt x="12425" y="1294"/>
                  <a:pt x="14650" y="3065"/>
                  <a:pt x="16472" y="5214"/>
                </a:cubicBezTo>
                <a:lnTo>
                  <a:pt x="0" y="19186"/>
                </a:lnTo>
                <a:close/>
              </a:path>
            </a:pathLst>
          </a:custGeom>
          <a:noFill/>
          <a:ln w="12700">
            <a:solidFill>
              <a:schemeClr val="tx1"/>
            </a:solidFill>
            <a:round/>
            <a:headEnd type="triangle" w="med" len="med"/>
            <a:tailEnd type="triangle" w="med" len="med"/>
          </a:ln>
        </p:spPr>
        <p:txBody>
          <a:bodyPr wrap="none" anchor="ctr"/>
          <a:lstStyle/>
          <a:p>
            <a:endParaRPr lang="zh-CN" altLang="en-US">
              <a:latin typeface="Calibri" pitchFamily="34" charset="0"/>
            </a:endParaRPr>
          </a:p>
        </p:txBody>
      </p:sp>
      <p:grpSp>
        <p:nvGrpSpPr>
          <p:cNvPr id="107" name="Group 141"/>
          <p:cNvGrpSpPr>
            <a:grpSpLocks/>
          </p:cNvGrpSpPr>
          <p:nvPr/>
        </p:nvGrpSpPr>
        <p:grpSpPr bwMode="auto">
          <a:xfrm>
            <a:off x="4152900" y="1689100"/>
            <a:ext cx="2051050" cy="2109788"/>
            <a:chOff x="3448" y="238"/>
            <a:chExt cx="1292" cy="1329"/>
          </a:xfrm>
        </p:grpSpPr>
        <p:sp>
          <p:nvSpPr>
            <p:cNvPr id="11460" name="Rectangle 9"/>
            <p:cNvSpPr>
              <a:spLocks noChangeArrowheads="1"/>
            </p:cNvSpPr>
            <p:nvPr/>
          </p:nvSpPr>
          <p:spPr bwMode="auto">
            <a:xfrm rot="-585810">
              <a:off x="3792" y="307"/>
              <a:ext cx="647" cy="1212"/>
            </a:xfrm>
            <a:prstGeom prst="rect">
              <a:avLst/>
            </a:prstGeom>
            <a:solidFill>
              <a:srgbClr val="00FF00">
                <a:alpha val="34901"/>
              </a:srgbClr>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11461" name="Rectangle 113"/>
            <p:cNvSpPr>
              <a:spLocks noChangeArrowheads="1"/>
            </p:cNvSpPr>
            <p:nvPr/>
          </p:nvSpPr>
          <p:spPr bwMode="auto">
            <a:xfrm rot="-608434">
              <a:off x="3785" y="302"/>
              <a:ext cx="656" cy="1222"/>
            </a:xfrm>
            <a:prstGeom prst="rect">
              <a:avLst/>
            </a:prstGeom>
            <a:noFill/>
            <a:ln w="12700">
              <a:solidFill>
                <a:schemeClr val="tx1"/>
              </a:solidFill>
              <a:prstDash val="sysDot"/>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11462" name="Freeform 114"/>
            <p:cNvSpPr>
              <a:spLocks/>
            </p:cNvSpPr>
            <p:nvPr/>
          </p:nvSpPr>
          <p:spPr bwMode="auto">
            <a:xfrm>
              <a:off x="3663" y="364"/>
              <a:ext cx="95" cy="176"/>
            </a:xfrm>
            <a:custGeom>
              <a:avLst/>
              <a:gdLst>
                <a:gd name="T0" fmla="*/ 1 w 189"/>
                <a:gd name="T1" fmla="*/ 0 h 352"/>
                <a:gd name="T2" fmla="*/ 0 w 189"/>
                <a:gd name="T3" fmla="*/ 1 h 352"/>
                <a:gd name="T4" fmla="*/ 1 w 189"/>
                <a:gd name="T5" fmla="*/ 1 h 352"/>
                <a:gd name="T6" fmla="*/ 1 w 189"/>
                <a:gd name="T7" fmla="*/ 0 h 352"/>
                <a:gd name="T8" fmla="*/ 1 w 189"/>
                <a:gd name="T9" fmla="*/ 0 h 352"/>
                <a:gd name="T10" fmla="*/ 1 w 189"/>
                <a:gd name="T11" fmla="*/ 0 h 352"/>
                <a:gd name="T12" fmla="*/ 0 60000 65536"/>
                <a:gd name="T13" fmla="*/ 0 60000 65536"/>
                <a:gd name="T14" fmla="*/ 0 60000 65536"/>
                <a:gd name="T15" fmla="*/ 0 60000 65536"/>
                <a:gd name="T16" fmla="*/ 0 60000 65536"/>
                <a:gd name="T17" fmla="*/ 0 60000 65536"/>
                <a:gd name="T18" fmla="*/ 0 w 189"/>
                <a:gd name="T19" fmla="*/ 0 h 352"/>
                <a:gd name="T20" fmla="*/ 189 w 189"/>
                <a:gd name="T21" fmla="*/ 352 h 352"/>
              </a:gdLst>
              <a:ahLst/>
              <a:cxnLst>
                <a:cxn ang="T12">
                  <a:pos x="T0" y="T1"/>
                </a:cxn>
                <a:cxn ang="T13">
                  <a:pos x="T2" y="T3"/>
                </a:cxn>
                <a:cxn ang="T14">
                  <a:pos x="T4" y="T5"/>
                </a:cxn>
                <a:cxn ang="T15">
                  <a:pos x="T6" y="T7"/>
                </a:cxn>
                <a:cxn ang="T16">
                  <a:pos x="T8" y="T9"/>
                </a:cxn>
                <a:cxn ang="T17">
                  <a:pos x="T10" y="T11"/>
                </a:cxn>
              </a:cxnLst>
              <a:rect l="T18" t="T19" r="T20" b="T21"/>
              <a:pathLst>
                <a:path w="189" h="352">
                  <a:moveTo>
                    <a:pt x="40" y="0"/>
                  </a:moveTo>
                  <a:lnTo>
                    <a:pt x="0" y="352"/>
                  </a:lnTo>
                  <a:lnTo>
                    <a:pt x="189" y="320"/>
                  </a:lnTo>
                  <a:lnTo>
                    <a:pt x="40" y="0"/>
                  </a:lnTo>
                  <a:close/>
                </a:path>
              </a:pathLst>
            </a:custGeom>
            <a:solidFill>
              <a:srgbClr val="00FF00"/>
            </a:solidFill>
            <a:ln w="9525">
              <a:noFill/>
              <a:miter lim="800000"/>
              <a:headEnd/>
              <a:tailEnd/>
            </a:ln>
          </p:spPr>
          <p:txBody>
            <a:bodyPr/>
            <a:lstStyle/>
            <a:p>
              <a:endParaRPr lang="zh-CN" altLang="en-US">
                <a:latin typeface="Calibri" pitchFamily="34" charset="0"/>
              </a:endParaRPr>
            </a:p>
          </p:txBody>
        </p:sp>
        <p:sp>
          <p:nvSpPr>
            <p:cNvPr id="11463" name="Freeform 115"/>
            <p:cNvSpPr>
              <a:spLocks/>
            </p:cNvSpPr>
            <p:nvPr/>
          </p:nvSpPr>
          <p:spPr bwMode="auto">
            <a:xfrm>
              <a:off x="4379" y="1434"/>
              <a:ext cx="176" cy="94"/>
            </a:xfrm>
            <a:custGeom>
              <a:avLst/>
              <a:gdLst>
                <a:gd name="T0" fmla="*/ 0 w 353"/>
                <a:gd name="T1" fmla="*/ 0 h 189"/>
                <a:gd name="T2" fmla="*/ 0 w 353"/>
                <a:gd name="T3" fmla="*/ 0 h 189"/>
                <a:gd name="T4" fmla="*/ 0 w 353"/>
                <a:gd name="T5" fmla="*/ 0 h 189"/>
                <a:gd name="T6" fmla="*/ 0 w 353"/>
                <a:gd name="T7" fmla="*/ 0 h 189"/>
                <a:gd name="T8" fmla="*/ 0 w 353"/>
                <a:gd name="T9" fmla="*/ 0 h 189"/>
                <a:gd name="T10" fmla="*/ 0 w 353"/>
                <a:gd name="T11" fmla="*/ 0 h 189"/>
                <a:gd name="T12" fmla="*/ 0 60000 65536"/>
                <a:gd name="T13" fmla="*/ 0 60000 65536"/>
                <a:gd name="T14" fmla="*/ 0 60000 65536"/>
                <a:gd name="T15" fmla="*/ 0 60000 65536"/>
                <a:gd name="T16" fmla="*/ 0 60000 65536"/>
                <a:gd name="T17" fmla="*/ 0 60000 65536"/>
                <a:gd name="T18" fmla="*/ 0 w 353"/>
                <a:gd name="T19" fmla="*/ 0 h 189"/>
                <a:gd name="T20" fmla="*/ 353 w 353"/>
                <a:gd name="T21" fmla="*/ 189 h 189"/>
              </a:gdLst>
              <a:ahLst/>
              <a:cxnLst>
                <a:cxn ang="T12">
                  <a:pos x="T0" y="T1"/>
                </a:cxn>
                <a:cxn ang="T13">
                  <a:pos x="T2" y="T3"/>
                </a:cxn>
                <a:cxn ang="T14">
                  <a:pos x="T4" y="T5"/>
                </a:cxn>
                <a:cxn ang="T15">
                  <a:pos x="T6" y="T7"/>
                </a:cxn>
                <a:cxn ang="T16">
                  <a:pos x="T8" y="T9"/>
                </a:cxn>
                <a:cxn ang="T17">
                  <a:pos x="T10" y="T11"/>
                </a:cxn>
              </a:cxnLst>
              <a:rect l="T18" t="T19" r="T20" b="T21"/>
              <a:pathLst>
                <a:path w="353" h="189">
                  <a:moveTo>
                    <a:pt x="353" y="33"/>
                  </a:moveTo>
                  <a:lnTo>
                    <a:pt x="0" y="0"/>
                  </a:lnTo>
                  <a:lnTo>
                    <a:pt x="39" y="189"/>
                  </a:lnTo>
                  <a:lnTo>
                    <a:pt x="353" y="33"/>
                  </a:lnTo>
                  <a:close/>
                </a:path>
              </a:pathLst>
            </a:custGeom>
            <a:solidFill>
              <a:srgbClr val="00FF00"/>
            </a:solidFill>
            <a:ln w="9525">
              <a:noFill/>
              <a:miter lim="800000"/>
              <a:headEnd/>
              <a:tailEnd/>
            </a:ln>
          </p:spPr>
          <p:txBody>
            <a:bodyPr/>
            <a:lstStyle/>
            <a:p>
              <a:endParaRPr lang="zh-CN" altLang="en-US">
                <a:latin typeface="Calibri" pitchFamily="34" charset="0"/>
              </a:endParaRPr>
            </a:p>
          </p:txBody>
        </p:sp>
        <p:sp>
          <p:nvSpPr>
            <p:cNvPr id="11464" name="Line 116"/>
            <p:cNvSpPr>
              <a:spLocks noChangeShapeType="1"/>
            </p:cNvSpPr>
            <p:nvPr/>
          </p:nvSpPr>
          <p:spPr bwMode="auto">
            <a:xfrm flipH="1" flipV="1">
              <a:off x="3693" y="430"/>
              <a:ext cx="202" cy="1128"/>
            </a:xfrm>
            <a:prstGeom prst="line">
              <a:avLst/>
            </a:prstGeom>
            <a:noFill/>
            <a:ln w="46038">
              <a:solidFill>
                <a:srgbClr val="00FF00"/>
              </a:solidFill>
              <a:round/>
              <a:headEnd/>
              <a:tailEnd/>
            </a:ln>
          </p:spPr>
          <p:txBody>
            <a:bodyPr/>
            <a:lstStyle/>
            <a:p>
              <a:endParaRPr lang="zh-CN" altLang="en-US"/>
            </a:p>
          </p:txBody>
        </p:sp>
        <p:sp>
          <p:nvSpPr>
            <p:cNvPr id="11465" name="Line 117"/>
            <p:cNvSpPr>
              <a:spLocks noChangeShapeType="1"/>
            </p:cNvSpPr>
            <p:nvPr/>
          </p:nvSpPr>
          <p:spPr bwMode="auto">
            <a:xfrm flipV="1">
              <a:off x="3884" y="1461"/>
              <a:ext cx="587" cy="106"/>
            </a:xfrm>
            <a:prstGeom prst="line">
              <a:avLst/>
            </a:prstGeom>
            <a:noFill/>
            <a:ln w="46038">
              <a:solidFill>
                <a:srgbClr val="00FF00"/>
              </a:solidFill>
              <a:round/>
              <a:headEnd/>
              <a:tailEnd/>
            </a:ln>
          </p:spPr>
          <p:txBody>
            <a:bodyPr/>
            <a:lstStyle/>
            <a:p>
              <a:endParaRPr lang="zh-CN" altLang="en-US"/>
            </a:p>
          </p:txBody>
        </p:sp>
        <p:grpSp>
          <p:nvGrpSpPr>
            <p:cNvPr id="11466" name="Group 126"/>
            <p:cNvGrpSpPr>
              <a:grpSpLocks/>
            </p:cNvGrpSpPr>
            <p:nvPr/>
          </p:nvGrpSpPr>
          <p:grpSpPr bwMode="auto">
            <a:xfrm>
              <a:off x="3448" y="238"/>
              <a:ext cx="257" cy="313"/>
              <a:chOff x="3995" y="90"/>
              <a:chExt cx="257" cy="313"/>
            </a:xfrm>
          </p:grpSpPr>
          <p:sp>
            <p:nvSpPr>
              <p:cNvPr id="11470" name="Rectangle 127"/>
              <p:cNvSpPr>
                <a:spLocks noChangeArrowheads="1"/>
              </p:cNvSpPr>
              <p:nvPr/>
            </p:nvSpPr>
            <p:spPr bwMode="auto">
              <a:xfrm>
                <a:off x="3995" y="90"/>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rgbClr val="008000"/>
                    </a:solidFill>
                    <a:latin typeface="Monotype Corsiva"/>
                  </a:rPr>
                  <a:t>i</a:t>
                </a:r>
              </a:p>
            </p:txBody>
          </p:sp>
          <p:sp>
            <p:nvSpPr>
              <p:cNvPr id="11471" name="Rectangle 128"/>
              <p:cNvSpPr>
                <a:spLocks noChangeArrowheads="1"/>
              </p:cNvSpPr>
              <p:nvPr/>
            </p:nvSpPr>
            <p:spPr bwMode="auto">
              <a:xfrm>
                <a:off x="4076" y="221"/>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rgbClr val="008000"/>
                    </a:solidFill>
                    <a:latin typeface="Calibri" pitchFamily="34" charset="0"/>
                  </a:rPr>
                  <a:t>q</a:t>
                </a:r>
              </a:p>
            </p:txBody>
          </p:sp>
        </p:grpSp>
        <p:grpSp>
          <p:nvGrpSpPr>
            <p:cNvPr id="11467" name="Group 129"/>
            <p:cNvGrpSpPr>
              <a:grpSpLocks/>
            </p:cNvGrpSpPr>
            <p:nvPr/>
          </p:nvGrpSpPr>
          <p:grpSpPr bwMode="auto">
            <a:xfrm>
              <a:off x="4483" y="1155"/>
              <a:ext cx="257" cy="313"/>
              <a:chOff x="4577" y="1095"/>
              <a:chExt cx="257" cy="313"/>
            </a:xfrm>
          </p:grpSpPr>
          <p:sp>
            <p:nvSpPr>
              <p:cNvPr id="11468" name="Rectangle 130"/>
              <p:cNvSpPr>
                <a:spLocks noChangeArrowheads="1"/>
              </p:cNvSpPr>
              <p:nvPr/>
            </p:nvSpPr>
            <p:spPr bwMode="auto">
              <a:xfrm>
                <a:off x="4577" y="1095"/>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rgbClr val="008000"/>
                    </a:solidFill>
                    <a:latin typeface="Monotype Corsiva"/>
                  </a:rPr>
                  <a:t>i</a:t>
                </a:r>
              </a:p>
            </p:txBody>
          </p:sp>
          <p:sp>
            <p:nvSpPr>
              <p:cNvPr id="11469" name="Rectangle 131"/>
              <p:cNvSpPr>
                <a:spLocks noChangeArrowheads="1"/>
              </p:cNvSpPr>
              <p:nvPr/>
            </p:nvSpPr>
            <p:spPr bwMode="auto">
              <a:xfrm>
                <a:off x="4658" y="1226"/>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rgbClr val="008000"/>
                    </a:solidFill>
                    <a:latin typeface="Calibri" pitchFamily="34" charset="0"/>
                  </a:rPr>
                  <a:t>d</a:t>
                </a:r>
              </a:p>
            </p:txBody>
          </p:sp>
        </p:grpSp>
      </p:grpSp>
      <p:graphicFrame>
        <p:nvGraphicFramePr>
          <p:cNvPr id="11437" name="Object 173"/>
          <p:cNvGraphicFramePr>
            <a:graphicFrameLocks noChangeAspect="1"/>
          </p:cNvGraphicFramePr>
          <p:nvPr/>
        </p:nvGraphicFramePr>
        <p:xfrm>
          <a:off x="5675313" y="1577975"/>
          <a:ext cx="322262" cy="527050"/>
        </p:xfrm>
        <a:graphic>
          <a:graphicData uri="http://schemas.openxmlformats.org/presentationml/2006/ole">
            <p:oleObj spid="_x0000_s11437" name="Equation" r:id="rId7" imgW="177840" imgH="292320" progId="Equation.3">
              <p:embed/>
            </p:oleObj>
          </a:graphicData>
        </a:graphic>
      </p:graphicFrame>
      <p:sp>
        <p:nvSpPr>
          <p:cNvPr id="11454" name="Line 10"/>
          <p:cNvSpPr>
            <a:spLocks noChangeShapeType="1"/>
          </p:cNvSpPr>
          <p:nvPr/>
        </p:nvSpPr>
        <p:spPr bwMode="auto">
          <a:xfrm flipV="1">
            <a:off x="4883150" y="1712913"/>
            <a:ext cx="666750" cy="2087562"/>
          </a:xfrm>
          <a:prstGeom prst="line">
            <a:avLst/>
          </a:prstGeom>
          <a:noFill/>
          <a:ln w="57150">
            <a:solidFill>
              <a:srgbClr val="0033CC"/>
            </a:solidFill>
            <a:round/>
            <a:headEnd/>
            <a:tailEnd type="triangle" w="med" len="med"/>
          </a:ln>
        </p:spPr>
        <p:txBody>
          <a:bodyPr wrap="none" anchor="ctr"/>
          <a:lstStyle/>
          <a:p>
            <a:endParaRPr lang="zh-CN" altLang="en-US"/>
          </a:p>
        </p:txBody>
      </p:sp>
      <p:grpSp>
        <p:nvGrpSpPr>
          <p:cNvPr id="11455" name="Group 120"/>
          <p:cNvGrpSpPr>
            <a:grpSpLocks/>
          </p:cNvGrpSpPr>
          <p:nvPr/>
        </p:nvGrpSpPr>
        <p:grpSpPr bwMode="auto">
          <a:xfrm>
            <a:off x="5694363" y="3533775"/>
            <a:ext cx="395287" cy="363538"/>
            <a:chOff x="5403" y="1255"/>
            <a:chExt cx="249" cy="229"/>
          </a:xfrm>
        </p:grpSpPr>
        <p:sp>
          <p:nvSpPr>
            <p:cNvPr id="11458" name="Rectangle 121"/>
            <p:cNvSpPr>
              <a:spLocks noChangeArrowheads="1"/>
            </p:cNvSpPr>
            <p:nvPr/>
          </p:nvSpPr>
          <p:spPr bwMode="auto">
            <a:xfrm>
              <a:off x="5403" y="1255"/>
              <a:ext cx="189" cy="219"/>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a:latin typeface="Symbol" pitchFamily="18" charset="2"/>
                </a:rPr>
                <a:t></a:t>
              </a:r>
            </a:p>
          </p:txBody>
        </p:sp>
        <p:sp>
          <p:nvSpPr>
            <p:cNvPr id="11459" name="Rectangle 122"/>
            <p:cNvSpPr>
              <a:spLocks noChangeArrowheads="1"/>
            </p:cNvSpPr>
            <p:nvPr/>
          </p:nvSpPr>
          <p:spPr bwMode="auto">
            <a:xfrm>
              <a:off x="5485" y="1320"/>
              <a:ext cx="167" cy="164"/>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sz="1200">
                  <a:latin typeface="Calibri" pitchFamily="34" charset="0"/>
                </a:rPr>
                <a:t>d</a:t>
              </a:r>
            </a:p>
          </p:txBody>
        </p:sp>
      </p:grpSp>
      <p:sp>
        <p:nvSpPr>
          <p:cNvPr id="11456" name="Rectangle 123"/>
          <p:cNvSpPr>
            <a:spLocks noChangeArrowheads="1"/>
          </p:cNvSpPr>
          <p:nvPr/>
        </p:nvSpPr>
        <p:spPr bwMode="auto">
          <a:xfrm rot="-600000">
            <a:off x="6351588" y="3138488"/>
            <a:ext cx="711200" cy="319087"/>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sz="1600" i="1">
                <a:solidFill>
                  <a:schemeClr val="folHlink"/>
                </a:solidFill>
                <a:latin typeface="Calibri" pitchFamily="34" charset="0"/>
              </a:rPr>
              <a:t>d axis</a:t>
            </a:r>
          </a:p>
        </p:txBody>
      </p:sp>
      <p:sp>
        <p:nvSpPr>
          <p:cNvPr id="11457" name="Freeform 119"/>
          <p:cNvSpPr>
            <a:spLocks/>
          </p:cNvSpPr>
          <p:nvPr/>
        </p:nvSpPr>
        <p:spPr bwMode="auto">
          <a:xfrm>
            <a:off x="4886325" y="3390900"/>
            <a:ext cx="2198688" cy="387350"/>
          </a:xfrm>
          <a:custGeom>
            <a:avLst/>
            <a:gdLst>
              <a:gd name="T0" fmla="*/ 0 w 2771"/>
              <a:gd name="T1" fmla="*/ 2147483647 h 489"/>
              <a:gd name="T2" fmla="*/ 2147483647 w 2771"/>
              <a:gd name="T3" fmla="*/ 0 h 489"/>
              <a:gd name="T4" fmla="*/ 2147483647 w 2771"/>
              <a:gd name="T5" fmla="*/ 2147483647 h 489"/>
              <a:gd name="T6" fmla="*/ 0 60000 65536"/>
              <a:gd name="T7" fmla="*/ 0 60000 65536"/>
              <a:gd name="T8" fmla="*/ 0 60000 65536"/>
              <a:gd name="T9" fmla="*/ 0 w 2771"/>
              <a:gd name="T10" fmla="*/ 0 h 489"/>
              <a:gd name="T11" fmla="*/ 2771 w 2771"/>
              <a:gd name="T12" fmla="*/ 489 h 489"/>
            </a:gdLst>
            <a:ahLst/>
            <a:cxnLst>
              <a:cxn ang="T6">
                <a:pos x="T0" y="T1"/>
              </a:cxn>
              <a:cxn ang="T7">
                <a:pos x="T2" y="T3"/>
              </a:cxn>
              <a:cxn ang="T8">
                <a:pos x="T4" y="T5"/>
              </a:cxn>
            </a:cxnLst>
            <a:rect l="T9" t="T10" r="T11" b="T12"/>
            <a:pathLst>
              <a:path w="2771" h="489">
                <a:moveTo>
                  <a:pt x="0" y="489"/>
                </a:moveTo>
                <a:lnTo>
                  <a:pt x="2771" y="0"/>
                </a:lnTo>
                <a:lnTo>
                  <a:pt x="2771" y="7"/>
                </a:lnTo>
              </a:path>
            </a:pathLst>
          </a:custGeom>
          <a:noFill/>
          <a:ln w="1588">
            <a:solidFill>
              <a:srgbClr val="0000FF"/>
            </a:solidFill>
            <a:round/>
            <a:headEnd/>
            <a:tailEnd/>
          </a:ln>
        </p:spPr>
        <p:txBody>
          <a:bodyPr/>
          <a:lstStyle/>
          <a:p>
            <a:endParaRPr lang="zh-CN" altLang="en-US">
              <a:latin typeface="Calibri"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6" descr="spavecab"/>
          <p:cNvPicPr>
            <a:picLocks noChangeAspect="1" noChangeArrowheads="1" noCrop="1"/>
          </p:cNvPicPr>
          <p:nvPr/>
        </p:nvPicPr>
        <p:blipFill>
          <a:blip r:embed="rId3"/>
          <a:srcRect/>
          <a:stretch>
            <a:fillRect/>
          </a:stretch>
        </p:blipFill>
        <p:spPr bwMode="auto">
          <a:xfrm>
            <a:off x="1412875" y="836613"/>
            <a:ext cx="6083300" cy="3284537"/>
          </a:xfrm>
          <a:prstGeom prst="rect">
            <a:avLst/>
          </a:prstGeom>
          <a:noFill/>
          <a:ln w="9525">
            <a:noFill/>
            <a:miter lim="800000"/>
            <a:headEnd/>
            <a:tailEnd/>
          </a:ln>
        </p:spPr>
      </p:pic>
      <p:sp>
        <p:nvSpPr>
          <p:cNvPr id="2" name="标题 1"/>
          <p:cNvSpPr>
            <a:spLocks noGrp="1"/>
          </p:cNvSpPr>
          <p:nvPr>
            <p:ph type="title"/>
          </p:nvPr>
        </p:nvSpPr>
        <p:spPr>
          <a:xfrm>
            <a:off x="468313" y="188913"/>
            <a:ext cx="8229600" cy="706437"/>
          </a:xfrm>
        </p:spPr>
        <p:txBody>
          <a:bodyPr rtlCol="0">
            <a:normAutofit fontScale="90000"/>
          </a:bodyPr>
          <a:lstStyle/>
          <a:p>
            <a:pPr fontAlgn="auto">
              <a:spcAft>
                <a:spcPts val="0"/>
              </a:spcAft>
              <a:defRPr/>
            </a:pPr>
            <a:r>
              <a:rPr lang="en-US" altLang="zh-CN" dirty="0"/>
              <a:t>2.1   </a:t>
            </a:r>
            <a:r>
              <a:rPr lang="zh-CN" altLang="en-US" dirty="0"/>
              <a:t>永磁同步电机的</a:t>
            </a:r>
            <a:r>
              <a:rPr lang="en-US" altLang="zh-CN" dirty="0"/>
              <a:t>FOC </a:t>
            </a:r>
            <a:endParaRPr lang="zh-CN" altLang="en-US" dirty="0"/>
          </a:p>
        </p:txBody>
      </p:sp>
      <p:sp>
        <p:nvSpPr>
          <p:cNvPr id="60419" name="内容占位符 2"/>
          <p:cNvSpPr>
            <a:spLocks noGrp="1"/>
          </p:cNvSpPr>
          <p:nvPr>
            <p:ph idx="1"/>
          </p:nvPr>
        </p:nvSpPr>
        <p:spPr>
          <a:xfrm>
            <a:off x="473075" y="4005263"/>
            <a:ext cx="8229600" cy="1295400"/>
          </a:xfrm>
        </p:spPr>
        <p:txBody>
          <a:bodyPr/>
          <a:lstStyle/>
          <a:p>
            <a:r>
              <a:rPr lang="zh-CN" altLang="en-US" sz="2000" smtClean="0"/>
              <a:t>如上图所示，经过</a:t>
            </a:r>
            <a:r>
              <a:rPr lang="en-US" altLang="zh-CN" sz="2000" smtClean="0"/>
              <a:t>park</a:t>
            </a:r>
            <a:r>
              <a:rPr lang="zh-CN" altLang="en-US" sz="2000" smtClean="0"/>
              <a:t>变换之后，以正弦波变化的</a:t>
            </a:r>
            <a:r>
              <a:rPr lang="en-US" altLang="zh-CN" sz="2000" smtClean="0"/>
              <a:t>I</a:t>
            </a:r>
            <a:r>
              <a:rPr lang="el-GR" altLang="zh-CN" sz="2000" smtClean="0"/>
              <a:t>α</a:t>
            </a:r>
            <a:r>
              <a:rPr lang="zh-CN" altLang="en-US" sz="2000" smtClean="0"/>
              <a:t>与</a:t>
            </a:r>
            <a:r>
              <a:rPr lang="en-US" altLang="zh-CN" sz="2000" smtClean="0"/>
              <a:t>I</a:t>
            </a:r>
            <a:r>
              <a:rPr lang="el-GR" altLang="zh-CN" sz="2000" smtClean="0"/>
              <a:t>β</a:t>
            </a:r>
            <a:r>
              <a:rPr lang="zh-CN" altLang="en-US" sz="2000" smtClean="0"/>
              <a:t>变成了直流形式的</a:t>
            </a:r>
            <a:r>
              <a:rPr lang="en-US" altLang="zh-CN" sz="2000" smtClean="0"/>
              <a:t>Id</a:t>
            </a:r>
            <a:r>
              <a:rPr lang="zh-CN" altLang="en-US" sz="2000" smtClean="0"/>
              <a:t>和</a:t>
            </a:r>
            <a:r>
              <a:rPr lang="en-US" altLang="zh-CN" sz="2000" smtClean="0"/>
              <a:t>Iq</a:t>
            </a:r>
            <a:r>
              <a:rPr lang="zh-CN" altLang="en-US" sz="2000" smtClean="0"/>
              <a:t>。</a:t>
            </a:r>
            <a:endParaRPr lang="en-US" altLang="zh-CN" sz="2000" smtClean="0"/>
          </a:p>
          <a:p>
            <a:r>
              <a:rPr lang="zh-CN" altLang="en-US" sz="2000" smtClean="0"/>
              <a:t>这样，我们就可以用控制直流电机的方式来控制交流电机了。</a:t>
            </a:r>
            <a:endParaRPr lang="en-US" altLang="zh-CN" sz="2000" smtClean="0"/>
          </a:p>
        </p:txBody>
      </p:sp>
      <p:grpSp>
        <p:nvGrpSpPr>
          <p:cNvPr id="60420" name="Group 24"/>
          <p:cNvGrpSpPr>
            <a:grpSpLocks/>
          </p:cNvGrpSpPr>
          <p:nvPr/>
        </p:nvGrpSpPr>
        <p:grpSpPr bwMode="auto">
          <a:xfrm>
            <a:off x="2306638" y="5541963"/>
            <a:ext cx="2139950" cy="950912"/>
            <a:chOff x="2680" y="1488"/>
            <a:chExt cx="666" cy="296"/>
          </a:xfrm>
        </p:grpSpPr>
        <p:grpSp>
          <p:nvGrpSpPr>
            <p:cNvPr id="60426" name="Group 25"/>
            <p:cNvGrpSpPr>
              <a:grpSpLocks/>
            </p:cNvGrpSpPr>
            <p:nvPr/>
          </p:nvGrpSpPr>
          <p:grpSpPr bwMode="auto">
            <a:xfrm>
              <a:off x="2726" y="1523"/>
              <a:ext cx="553" cy="229"/>
              <a:chOff x="2726" y="1523"/>
              <a:chExt cx="553" cy="229"/>
            </a:xfrm>
          </p:grpSpPr>
          <p:sp>
            <p:nvSpPr>
              <p:cNvPr id="60429" name="Freeform 26"/>
              <p:cNvSpPr>
                <a:spLocks/>
              </p:cNvSpPr>
              <p:nvPr/>
            </p:nvSpPr>
            <p:spPr bwMode="auto">
              <a:xfrm>
                <a:off x="2726" y="1601"/>
                <a:ext cx="27" cy="36"/>
              </a:xfrm>
              <a:custGeom>
                <a:avLst/>
                <a:gdLst>
                  <a:gd name="T0" fmla="*/ 0 w 27"/>
                  <a:gd name="T1" fmla="*/ 36 h 36"/>
                  <a:gd name="T2" fmla="*/ 14 w 27"/>
                  <a:gd name="T3" fmla="*/ 17 h 36"/>
                  <a:gd name="T4" fmla="*/ 21 w 27"/>
                  <a:gd name="T5" fmla="*/ 8 h 36"/>
                  <a:gd name="T6" fmla="*/ 27 w 27"/>
                  <a:gd name="T7" fmla="*/ 0 h 36"/>
                  <a:gd name="T8" fmla="*/ 0 60000 65536"/>
                  <a:gd name="T9" fmla="*/ 0 60000 65536"/>
                  <a:gd name="T10" fmla="*/ 0 60000 65536"/>
                  <a:gd name="T11" fmla="*/ 0 60000 65536"/>
                  <a:gd name="T12" fmla="*/ 0 w 27"/>
                  <a:gd name="T13" fmla="*/ 0 h 36"/>
                  <a:gd name="T14" fmla="*/ 27 w 27"/>
                  <a:gd name="T15" fmla="*/ 36 h 36"/>
                </a:gdLst>
                <a:ahLst/>
                <a:cxnLst>
                  <a:cxn ang="T8">
                    <a:pos x="T0" y="T1"/>
                  </a:cxn>
                  <a:cxn ang="T9">
                    <a:pos x="T2" y="T3"/>
                  </a:cxn>
                  <a:cxn ang="T10">
                    <a:pos x="T4" y="T5"/>
                  </a:cxn>
                  <a:cxn ang="T11">
                    <a:pos x="T6" y="T7"/>
                  </a:cxn>
                </a:cxnLst>
                <a:rect l="T12" t="T13" r="T14" b="T15"/>
                <a:pathLst>
                  <a:path w="27" h="36">
                    <a:moveTo>
                      <a:pt x="0" y="36"/>
                    </a:moveTo>
                    <a:lnTo>
                      <a:pt x="14" y="17"/>
                    </a:lnTo>
                    <a:lnTo>
                      <a:pt x="21" y="8"/>
                    </a:lnTo>
                    <a:lnTo>
                      <a:pt x="27"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30" name="Freeform 27"/>
              <p:cNvSpPr>
                <a:spLocks/>
              </p:cNvSpPr>
              <p:nvPr/>
            </p:nvSpPr>
            <p:spPr bwMode="auto">
              <a:xfrm>
                <a:off x="2753" y="1585"/>
                <a:ext cx="14" cy="16"/>
              </a:xfrm>
              <a:custGeom>
                <a:avLst/>
                <a:gdLst>
                  <a:gd name="T0" fmla="*/ 0 w 14"/>
                  <a:gd name="T1" fmla="*/ 16 h 16"/>
                  <a:gd name="T2" fmla="*/ 3 w 14"/>
                  <a:gd name="T3" fmla="*/ 11 h 16"/>
                  <a:gd name="T4" fmla="*/ 7 w 14"/>
                  <a:gd name="T5" fmla="*/ 7 h 16"/>
                  <a:gd name="T6" fmla="*/ 14 w 14"/>
                  <a:gd name="T7" fmla="*/ 0 h 16"/>
                  <a:gd name="T8" fmla="*/ 0 60000 65536"/>
                  <a:gd name="T9" fmla="*/ 0 60000 65536"/>
                  <a:gd name="T10" fmla="*/ 0 60000 65536"/>
                  <a:gd name="T11" fmla="*/ 0 60000 65536"/>
                  <a:gd name="T12" fmla="*/ 0 w 14"/>
                  <a:gd name="T13" fmla="*/ 0 h 16"/>
                  <a:gd name="T14" fmla="*/ 14 w 14"/>
                  <a:gd name="T15" fmla="*/ 16 h 16"/>
                </a:gdLst>
                <a:ahLst/>
                <a:cxnLst>
                  <a:cxn ang="T8">
                    <a:pos x="T0" y="T1"/>
                  </a:cxn>
                  <a:cxn ang="T9">
                    <a:pos x="T2" y="T3"/>
                  </a:cxn>
                  <a:cxn ang="T10">
                    <a:pos x="T4" y="T5"/>
                  </a:cxn>
                  <a:cxn ang="T11">
                    <a:pos x="T6" y="T7"/>
                  </a:cxn>
                </a:cxnLst>
                <a:rect l="T12" t="T13" r="T14" b="T15"/>
                <a:pathLst>
                  <a:path w="14" h="16">
                    <a:moveTo>
                      <a:pt x="0" y="16"/>
                    </a:moveTo>
                    <a:lnTo>
                      <a:pt x="3" y="11"/>
                    </a:lnTo>
                    <a:lnTo>
                      <a:pt x="7" y="7"/>
                    </a:lnTo>
                    <a:lnTo>
                      <a:pt x="14"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31" name="Freeform 28"/>
              <p:cNvSpPr>
                <a:spLocks/>
              </p:cNvSpPr>
              <p:nvPr/>
            </p:nvSpPr>
            <p:spPr bwMode="auto">
              <a:xfrm>
                <a:off x="2767" y="1569"/>
                <a:ext cx="14" cy="16"/>
              </a:xfrm>
              <a:custGeom>
                <a:avLst/>
                <a:gdLst>
                  <a:gd name="T0" fmla="*/ 0 w 14"/>
                  <a:gd name="T1" fmla="*/ 16 h 16"/>
                  <a:gd name="T2" fmla="*/ 7 w 14"/>
                  <a:gd name="T3" fmla="*/ 7 h 16"/>
                  <a:gd name="T4" fmla="*/ 14 w 14"/>
                  <a:gd name="T5" fmla="*/ 0 h 16"/>
                  <a:gd name="T6" fmla="*/ 0 60000 65536"/>
                  <a:gd name="T7" fmla="*/ 0 60000 65536"/>
                  <a:gd name="T8" fmla="*/ 0 60000 65536"/>
                  <a:gd name="T9" fmla="*/ 0 w 14"/>
                  <a:gd name="T10" fmla="*/ 0 h 16"/>
                  <a:gd name="T11" fmla="*/ 14 w 14"/>
                  <a:gd name="T12" fmla="*/ 16 h 16"/>
                </a:gdLst>
                <a:ahLst/>
                <a:cxnLst>
                  <a:cxn ang="T6">
                    <a:pos x="T0" y="T1"/>
                  </a:cxn>
                  <a:cxn ang="T7">
                    <a:pos x="T2" y="T3"/>
                  </a:cxn>
                  <a:cxn ang="T8">
                    <a:pos x="T4" y="T5"/>
                  </a:cxn>
                </a:cxnLst>
                <a:rect l="T9" t="T10" r="T11" b="T12"/>
                <a:pathLst>
                  <a:path w="14" h="16">
                    <a:moveTo>
                      <a:pt x="0" y="16"/>
                    </a:moveTo>
                    <a:lnTo>
                      <a:pt x="7" y="7"/>
                    </a:lnTo>
                    <a:lnTo>
                      <a:pt x="14"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32" name="Freeform 29"/>
              <p:cNvSpPr>
                <a:spLocks/>
              </p:cNvSpPr>
              <p:nvPr/>
            </p:nvSpPr>
            <p:spPr bwMode="auto">
              <a:xfrm>
                <a:off x="2781" y="1557"/>
                <a:ext cx="15" cy="12"/>
              </a:xfrm>
              <a:custGeom>
                <a:avLst/>
                <a:gdLst>
                  <a:gd name="T0" fmla="*/ 0 w 15"/>
                  <a:gd name="T1" fmla="*/ 12 h 12"/>
                  <a:gd name="T2" fmla="*/ 7 w 15"/>
                  <a:gd name="T3" fmla="*/ 5 h 12"/>
                  <a:gd name="T4" fmla="*/ 15 w 15"/>
                  <a:gd name="T5" fmla="*/ 0 h 12"/>
                  <a:gd name="T6" fmla="*/ 0 60000 65536"/>
                  <a:gd name="T7" fmla="*/ 0 60000 65536"/>
                  <a:gd name="T8" fmla="*/ 0 60000 65536"/>
                  <a:gd name="T9" fmla="*/ 0 w 15"/>
                  <a:gd name="T10" fmla="*/ 0 h 12"/>
                  <a:gd name="T11" fmla="*/ 15 w 15"/>
                  <a:gd name="T12" fmla="*/ 12 h 12"/>
                </a:gdLst>
                <a:ahLst/>
                <a:cxnLst>
                  <a:cxn ang="T6">
                    <a:pos x="T0" y="T1"/>
                  </a:cxn>
                  <a:cxn ang="T7">
                    <a:pos x="T2" y="T3"/>
                  </a:cxn>
                  <a:cxn ang="T8">
                    <a:pos x="T4" y="T5"/>
                  </a:cxn>
                </a:cxnLst>
                <a:rect l="T9" t="T10" r="T11" b="T12"/>
                <a:pathLst>
                  <a:path w="15" h="12">
                    <a:moveTo>
                      <a:pt x="0" y="12"/>
                    </a:moveTo>
                    <a:lnTo>
                      <a:pt x="7" y="5"/>
                    </a:lnTo>
                    <a:lnTo>
                      <a:pt x="15"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33" name="Freeform 30"/>
              <p:cNvSpPr>
                <a:spLocks/>
              </p:cNvSpPr>
              <p:nvPr/>
            </p:nvSpPr>
            <p:spPr bwMode="auto">
              <a:xfrm>
                <a:off x="2796" y="1544"/>
                <a:ext cx="12" cy="13"/>
              </a:xfrm>
              <a:custGeom>
                <a:avLst/>
                <a:gdLst>
                  <a:gd name="T0" fmla="*/ 0 w 12"/>
                  <a:gd name="T1" fmla="*/ 13 h 13"/>
                  <a:gd name="T2" fmla="*/ 5 w 12"/>
                  <a:gd name="T3" fmla="*/ 5 h 13"/>
                  <a:gd name="T4" fmla="*/ 12 w 12"/>
                  <a:gd name="T5" fmla="*/ 0 h 13"/>
                  <a:gd name="T6" fmla="*/ 0 60000 65536"/>
                  <a:gd name="T7" fmla="*/ 0 60000 65536"/>
                  <a:gd name="T8" fmla="*/ 0 60000 65536"/>
                  <a:gd name="T9" fmla="*/ 0 w 12"/>
                  <a:gd name="T10" fmla="*/ 0 h 13"/>
                  <a:gd name="T11" fmla="*/ 12 w 12"/>
                  <a:gd name="T12" fmla="*/ 13 h 13"/>
                </a:gdLst>
                <a:ahLst/>
                <a:cxnLst>
                  <a:cxn ang="T6">
                    <a:pos x="T0" y="T1"/>
                  </a:cxn>
                  <a:cxn ang="T7">
                    <a:pos x="T2" y="T3"/>
                  </a:cxn>
                  <a:cxn ang="T8">
                    <a:pos x="T4" y="T5"/>
                  </a:cxn>
                </a:cxnLst>
                <a:rect l="T9" t="T10" r="T11" b="T12"/>
                <a:pathLst>
                  <a:path w="12" h="13">
                    <a:moveTo>
                      <a:pt x="0" y="13"/>
                    </a:moveTo>
                    <a:lnTo>
                      <a:pt x="5" y="5"/>
                    </a:lnTo>
                    <a:lnTo>
                      <a:pt x="12"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34" name="Line 31"/>
              <p:cNvSpPr>
                <a:spLocks noChangeShapeType="1"/>
              </p:cNvSpPr>
              <p:nvPr/>
            </p:nvSpPr>
            <p:spPr bwMode="auto">
              <a:xfrm flipV="1">
                <a:off x="2808" y="1535"/>
                <a:ext cx="14" cy="9"/>
              </a:xfrm>
              <a:prstGeom prst="line">
                <a:avLst/>
              </a:prstGeom>
              <a:noFill/>
              <a:ln w="12700">
                <a:solidFill>
                  <a:srgbClr val="000080"/>
                </a:solidFill>
                <a:round/>
                <a:headEnd/>
                <a:tailEnd/>
              </a:ln>
            </p:spPr>
            <p:txBody>
              <a:bodyPr/>
              <a:lstStyle/>
              <a:p>
                <a:endParaRPr lang="zh-CN" altLang="en-US"/>
              </a:p>
            </p:txBody>
          </p:sp>
          <p:sp>
            <p:nvSpPr>
              <p:cNvPr id="60435" name="Line 32"/>
              <p:cNvSpPr>
                <a:spLocks noChangeShapeType="1"/>
              </p:cNvSpPr>
              <p:nvPr/>
            </p:nvSpPr>
            <p:spPr bwMode="auto">
              <a:xfrm flipV="1">
                <a:off x="2822" y="1528"/>
                <a:ext cx="15" cy="7"/>
              </a:xfrm>
              <a:prstGeom prst="line">
                <a:avLst/>
              </a:prstGeom>
              <a:noFill/>
              <a:ln w="12700">
                <a:solidFill>
                  <a:srgbClr val="000080"/>
                </a:solidFill>
                <a:round/>
                <a:headEnd/>
                <a:tailEnd/>
              </a:ln>
            </p:spPr>
            <p:txBody>
              <a:bodyPr/>
              <a:lstStyle/>
              <a:p>
                <a:endParaRPr lang="zh-CN" altLang="en-US"/>
              </a:p>
            </p:txBody>
          </p:sp>
          <p:sp>
            <p:nvSpPr>
              <p:cNvPr id="60436" name="Line 33"/>
              <p:cNvSpPr>
                <a:spLocks noChangeShapeType="1"/>
              </p:cNvSpPr>
              <p:nvPr/>
            </p:nvSpPr>
            <p:spPr bwMode="auto">
              <a:xfrm flipV="1">
                <a:off x="2837" y="1524"/>
                <a:ext cx="12" cy="4"/>
              </a:xfrm>
              <a:prstGeom prst="line">
                <a:avLst/>
              </a:prstGeom>
              <a:noFill/>
              <a:ln w="12700">
                <a:solidFill>
                  <a:srgbClr val="000080"/>
                </a:solidFill>
                <a:round/>
                <a:headEnd/>
                <a:tailEnd/>
              </a:ln>
            </p:spPr>
            <p:txBody>
              <a:bodyPr/>
              <a:lstStyle/>
              <a:p>
                <a:endParaRPr lang="zh-CN" altLang="en-US"/>
              </a:p>
            </p:txBody>
          </p:sp>
          <p:sp>
            <p:nvSpPr>
              <p:cNvPr id="60437" name="Line 34"/>
              <p:cNvSpPr>
                <a:spLocks noChangeShapeType="1"/>
              </p:cNvSpPr>
              <p:nvPr/>
            </p:nvSpPr>
            <p:spPr bwMode="auto">
              <a:xfrm flipV="1">
                <a:off x="2849" y="1523"/>
                <a:ext cx="15" cy="1"/>
              </a:xfrm>
              <a:prstGeom prst="line">
                <a:avLst/>
              </a:prstGeom>
              <a:noFill/>
              <a:ln w="12700">
                <a:solidFill>
                  <a:srgbClr val="000080"/>
                </a:solidFill>
                <a:round/>
                <a:headEnd/>
                <a:tailEnd/>
              </a:ln>
            </p:spPr>
            <p:txBody>
              <a:bodyPr/>
              <a:lstStyle/>
              <a:p>
                <a:endParaRPr lang="zh-CN" altLang="en-US"/>
              </a:p>
            </p:txBody>
          </p:sp>
          <p:sp>
            <p:nvSpPr>
              <p:cNvPr id="60438" name="Line 35"/>
              <p:cNvSpPr>
                <a:spLocks noChangeShapeType="1"/>
              </p:cNvSpPr>
              <p:nvPr/>
            </p:nvSpPr>
            <p:spPr bwMode="auto">
              <a:xfrm>
                <a:off x="2864" y="1523"/>
                <a:ext cx="14" cy="1"/>
              </a:xfrm>
              <a:prstGeom prst="line">
                <a:avLst/>
              </a:prstGeom>
              <a:noFill/>
              <a:ln w="12700">
                <a:solidFill>
                  <a:srgbClr val="000080"/>
                </a:solidFill>
                <a:round/>
                <a:headEnd/>
                <a:tailEnd/>
              </a:ln>
            </p:spPr>
            <p:txBody>
              <a:bodyPr/>
              <a:lstStyle/>
              <a:p>
                <a:endParaRPr lang="zh-CN" altLang="en-US"/>
              </a:p>
            </p:txBody>
          </p:sp>
          <p:sp>
            <p:nvSpPr>
              <p:cNvPr id="60439" name="Line 36"/>
              <p:cNvSpPr>
                <a:spLocks noChangeShapeType="1"/>
              </p:cNvSpPr>
              <p:nvPr/>
            </p:nvSpPr>
            <p:spPr bwMode="auto">
              <a:xfrm>
                <a:off x="2878" y="1524"/>
                <a:ext cx="14" cy="4"/>
              </a:xfrm>
              <a:prstGeom prst="line">
                <a:avLst/>
              </a:prstGeom>
              <a:noFill/>
              <a:ln w="12700">
                <a:solidFill>
                  <a:srgbClr val="000080"/>
                </a:solidFill>
                <a:round/>
                <a:headEnd/>
                <a:tailEnd/>
              </a:ln>
            </p:spPr>
            <p:txBody>
              <a:bodyPr/>
              <a:lstStyle/>
              <a:p>
                <a:endParaRPr lang="zh-CN" altLang="en-US"/>
              </a:p>
            </p:txBody>
          </p:sp>
          <p:sp>
            <p:nvSpPr>
              <p:cNvPr id="60440" name="Line 37"/>
              <p:cNvSpPr>
                <a:spLocks noChangeShapeType="1"/>
              </p:cNvSpPr>
              <p:nvPr/>
            </p:nvSpPr>
            <p:spPr bwMode="auto">
              <a:xfrm>
                <a:off x="2892" y="1528"/>
                <a:ext cx="13" cy="7"/>
              </a:xfrm>
              <a:prstGeom prst="line">
                <a:avLst/>
              </a:prstGeom>
              <a:noFill/>
              <a:ln w="12700">
                <a:solidFill>
                  <a:srgbClr val="000080"/>
                </a:solidFill>
                <a:round/>
                <a:headEnd/>
                <a:tailEnd/>
              </a:ln>
            </p:spPr>
            <p:txBody>
              <a:bodyPr/>
              <a:lstStyle/>
              <a:p>
                <a:endParaRPr lang="zh-CN" altLang="en-US"/>
              </a:p>
            </p:txBody>
          </p:sp>
          <p:sp>
            <p:nvSpPr>
              <p:cNvPr id="60441" name="Line 38"/>
              <p:cNvSpPr>
                <a:spLocks noChangeShapeType="1"/>
              </p:cNvSpPr>
              <p:nvPr/>
            </p:nvSpPr>
            <p:spPr bwMode="auto">
              <a:xfrm>
                <a:off x="2905" y="1535"/>
                <a:ext cx="14" cy="9"/>
              </a:xfrm>
              <a:prstGeom prst="line">
                <a:avLst/>
              </a:prstGeom>
              <a:noFill/>
              <a:ln w="12700">
                <a:solidFill>
                  <a:srgbClr val="000080"/>
                </a:solidFill>
                <a:round/>
                <a:headEnd/>
                <a:tailEnd/>
              </a:ln>
            </p:spPr>
            <p:txBody>
              <a:bodyPr/>
              <a:lstStyle/>
              <a:p>
                <a:endParaRPr lang="zh-CN" altLang="en-US"/>
              </a:p>
            </p:txBody>
          </p:sp>
          <p:sp>
            <p:nvSpPr>
              <p:cNvPr id="60442" name="Freeform 39"/>
              <p:cNvSpPr>
                <a:spLocks/>
              </p:cNvSpPr>
              <p:nvPr/>
            </p:nvSpPr>
            <p:spPr bwMode="auto">
              <a:xfrm>
                <a:off x="2919" y="1544"/>
                <a:ext cx="15" cy="13"/>
              </a:xfrm>
              <a:custGeom>
                <a:avLst/>
                <a:gdLst>
                  <a:gd name="T0" fmla="*/ 0 w 15"/>
                  <a:gd name="T1" fmla="*/ 0 h 13"/>
                  <a:gd name="T2" fmla="*/ 7 w 15"/>
                  <a:gd name="T3" fmla="*/ 5 h 13"/>
                  <a:gd name="T4" fmla="*/ 15 w 15"/>
                  <a:gd name="T5" fmla="*/ 13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0"/>
                    </a:moveTo>
                    <a:lnTo>
                      <a:pt x="7" y="5"/>
                    </a:lnTo>
                    <a:lnTo>
                      <a:pt x="15" y="13"/>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43" name="Freeform 40"/>
              <p:cNvSpPr>
                <a:spLocks/>
              </p:cNvSpPr>
              <p:nvPr/>
            </p:nvSpPr>
            <p:spPr bwMode="auto">
              <a:xfrm>
                <a:off x="2934" y="1557"/>
                <a:ext cx="14" cy="12"/>
              </a:xfrm>
              <a:custGeom>
                <a:avLst/>
                <a:gdLst>
                  <a:gd name="T0" fmla="*/ 0 w 14"/>
                  <a:gd name="T1" fmla="*/ 0 h 12"/>
                  <a:gd name="T2" fmla="*/ 7 w 14"/>
                  <a:gd name="T3" fmla="*/ 5 h 12"/>
                  <a:gd name="T4" fmla="*/ 14 w 14"/>
                  <a:gd name="T5" fmla="*/ 12 h 12"/>
                  <a:gd name="T6" fmla="*/ 0 60000 65536"/>
                  <a:gd name="T7" fmla="*/ 0 60000 65536"/>
                  <a:gd name="T8" fmla="*/ 0 60000 65536"/>
                  <a:gd name="T9" fmla="*/ 0 w 14"/>
                  <a:gd name="T10" fmla="*/ 0 h 12"/>
                  <a:gd name="T11" fmla="*/ 14 w 14"/>
                  <a:gd name="T12" fmla="*/ 12 h 12"/>
                </a:gdLst>
                <a:ahLst/>
                <a:cxnLst>
                  <a:cxn ang="T6">
                    <a:pos x="T0" y="T1"/>
                  </a:cxn>
                  <a:cxn ang="T7">
                    <a:pos x="T2" y="T3"/>
                  </a:cxn>
                  <a:cxn ang="T8">
                    <a:pos x="T4" y="T5"/>
                  </a:cxn>
                </a:cxnLst>
                <a:rect l="T9" t="T10" r="T11" b="T12"/>
                <a:pathLst>
                  <a:path w="14" h="12">
                    <a:moveTo>
                      <a:pt x="0" y="0"/>
                    </a:moveTo>
                    <a:lnTo>
                      <a:pt x="7" y="5"/>
                    </a:lnTo>
                    <a:lnTo>
                      <a:pt x="14" y="12"/>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44" name="Freeform 41"/>
              <p:cNvSpPr>
                <a:spLocks/>
              </p:cNvSpPr>
              <p:nvPr/>
            </p:nvSpPr>
            <p:spPr bwMode="auto">
              <a:xfrm>
                <a:off x="2948" y="1569"/>
                <a:ext cx="12" cy="16"/>
              </a:xfrm>
              <a:custGeom>
                <a:avLst/>
                <a:gdLst>
                  <a:gd name="T0" fmla="*/ 0 w 12"/>
                  <a:gd name="T1" fmla="*/ 0 h 16"/>
                  <a:gd name="T2" fmla="*/ 5 w 12"/>
                  <a:gd name="T3" fmla="*/ 7 h 16"/>
                  <a:gd name="T4" fmla="*/ 12 w 12"/>
                  <a:gd name="T5" fmla="*/ 16 h 16"/>
                  <a:gd name="T6" fmla="*/ 0 60000 65536"/>
                  <a:gd name="T7" fmla="*/ 0 60000 65536"/>
                  <a:gd name="T8" fmla="*/ 0 60000 65536"/>
                  <a:gd name="T9" fmla="*/ 0 w 12"/>
                  <a:gd name="T10" fmla="*/ 0 h 16"/>
                  <a:gd name="T11" fmla="*/ 12 w 12"/>
                  <a:gd name="T12" fmla="*/ 16 h 16"/>
                </a:gdLst>
                <a:ahLst/>
                <a:cxnLst>
                  <a:cxn ang="T6">
                    <a:pos x="T0" y="T1"/>
                  </a:cxn>
                  <a:cxn ang="T7">
                    <a:pos x="T2" y="T3"/>
                  </a:cxn>
                  <a:cxn ang="T8">
                    <a:pos x="T4" y="T5"/>
                  </a:cxn>
                </a:cxnLst>
                <a:rect l="T9" t="T10" r="T11" b="T12"/>
                <a:pathLst>
                  <a:path w="12" h="16">
                    <a:moveTo>
                      <a:pt x="0" y="0"/>
                    </a:moveTo>
                    <a:lnTo>
                      <a:pt x="5" y="7"/>
                    </a:lnTo>
                    <a:lnTo>
                      <a:pt x="12" y="16"/>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45" name="Line 42"/>
              <p:cNvSpPr>
                <a:spLocks noChangeShapeType="1"/>
              </p:cNvSpPr>
              <p:nvPr/>
            </p:nvSpPr>
            <p:spPr bwMode="auto">
              <a:xfrm>
                <a:off x="2960" y="1585"/>
                <a:ext cx="15" cy="16"/>
              </a:xfrm>
              <a:prstGeom prst="line">
                <a:avLst/>
              </a:prstGeom>
              <a:noFill/>
              <a:ln w="12700">
                <a:solidFill>
                  <a:srgbClr val="000080"/>
                </a:solidFill>
                <a:round/>
                <a:headEnd/>
                <a:tailEnd/>
              </a:ln>
            </p:spPr>
            <p:txBody>
              <a:bodyPr/>
              <a:lstStyle/>
              <a:p>
                <a:endParaRPr lang="zh-CN" altLang="en-US"/>
              </a:p>
            </p:txBody>
          </p:sp>
          <p:sp>
            <p:nvSpPr>
              <p:cNvPr id="60446" name="Line 43"/>
              <p:cNvSpPr>
                <a:spLocks noChangeShapeType="1"/>
              </p:cNvSpPr>
              <p:nvPr/>
            </p:nvSpPr>
            <p:spPr bwMode="auto">
              <a:xfrm>
                <a:off x="2975" y="1601"/>
                <a:ext cx="14" cy="18"/>
              </a:xfrm>
              <a:prstGeom prst="line">
                <a:avLst/>
              </a:prstGeom>
              <a:noFill/>
              <a:ln w="12700">
                <a:solidFill>
                  <a:srgbClr val="000080"/>
                </a:solidFill>
                <a:round/>
                <a:headEnd/>
                <a:tailEnd/>
              </a:ln>
            </p:spPr>
            <p:txBody>
              <a:bodyPr/>
              <a:lstStyle/>
              <a:p>
                <a:endParaRPr lang="zh-CN" altLang="en-US"/>
              </a:p>
            </p:txBody>
          </p:sp>
          <p:sp>
            <p:nvSpPr>
              <p:cNvPr id="60447" name="Line 44"/>
              <p:cNvSpPr>
                <a:spLocks noChangeShapeType="1"/>
              </p:cNvSpPr>
              <p:nvPr/>
            </p:nvSpPr>
            <p:spPr bwMode="auto">
              <a:xfrm>
                <a:off x="2989" y="1619"/>
                <a:ext cx="13" cy="18"/>
              </a:xfrm>
              <a:prstGeom prst="line">
                <a:avLst/>
              </a:prstGeom>
              <a:noFill/>
              <a:ln w="12700">
                <a:solidFill>
                  <a:srgbClr val="000080"/>
                </a:solidFill>
                <a:round/>
                <a:headEnd/>
                <a:tailEnd/>
              </a:ln>
            </p:spPr>
            <p:txBody>
              <a:bodyPr/>
              <a:lstStyle/>
              <a:p>
                <a:endParaRPr lang="zh-CN" altLang="en-US"/>
              </a:p>
            </p:txBody>
          </p:sp>
          <p:sp>
            <p:nvSpPr>
              <p:cNvPr id="60448" name="Line 45"/>
              <p:cNvSpPr>
                <a:spLocks noChangeShapeType="1"/>
              </p:cNvSpPr>
              <p:nvPr/>
            </p:nvSpPr>
            <p:spPr bwMode="auto">
              <a:xfrm>
                <a:off x="3002" y="1637"/>
                <a:ext cx="14" cy="18"/>
              </a:xfrm>
              <a:prstGeom prst="line">
                <a:avLst/>
              </a:prstGeom>
              <a:noFill/>
              <a:ln w="12700">
                <a:solidFill>
                  <a:srgbClr val="000080"/>
                </a:solidFill>
                <a:round/>
                <a:headEnd/>
                <a:tailEnd/>
              </a:ln>
            </p:spPr>
            <p:txBody>
              <a:bodyPr/>
              <a:lstStyle/>
              <a:p>
                <a:endParaRPr lang="zh-CN" altLang="en-US"/>
              </a:p>
            </p:txBody>
          </p:sp>
          <p:sp>
            <p:nvSpPr>
              <p:cNvPr id="60449" name="Line 46"/>
              <p:cNvSpPr>
                <a:spLocks noChangeShapeType="1"/>
              </p:cNvSpPr>
              <p:nvPr/>
            </p:nvSpPr>
            <p:spPr bwMode="auto">
              <a:xfrm>
                <a:off x="3016" y="1655"/>
                <a:ext cx="14" cy="18"/>
              </a:xfrm>
              <a:prstGeom prst="line">
                <a:avLst/>
              </a:prstGeom>
              <a:noFill/>
              <a:ln w="12700">
                <a:solidFill>
                  <a:srgbClr val="000080"/>
                </a:solidFill>
                <a:round/>
                <a:headEnd/>
                <a:tailEnd/>
              </a:ln>
            </p:spPr>
            <p:txBody>
              <a:bodyPr/>
              <a:lstStyle/>
              <a:p>
                <a:endParaRPr lang="zh-CN" altLang="en-US"/>
              </a:p>
            </p:txBody>
          </p:sp>
          <p:sp>
            <p:nvSpPr>
              <p:cNvPr id="60450" name="Line 47"/>
              <p:cNvSpPr>
                <a:spLocks noChangeShapeType="1"/>
              </p:cNvSpPr>
              <p:nvPr/>
            </p:nvSpPr>
            <p:spPr bwMode="auto">
              <a:xfrm>
                <a:off x="3030" y="1673"/>
                <a:ext cx="15" cy="16"/>
              </a:xfrm>
              <a:prstGeom prst="line">
                <a:avLst/>
              </a:prstGeom>
              <a:noFill/>
              <a:ln w="12700">
                <a:solidFill>
                  <a:srgbClr val="000080"/>
                </a:solidFill>
                <a:round/>
                <a:headEnd/>
                <a:tailEnd/>
              </a:ln>
            </p:spPr>
            <p:txBody>
              <a:bodyPr/>
              <a:lstStyle/>
              <a:p>
                <a:endParaRPr lang="zh-CN" altLang="en-US"/>
              </a:p>
            </p:txBody>
          </p:sp>
          <p:sp>
            <p:nvSpPr>
              <p:cNvPr id="60451" name="Freeform 48"/>
              <p:cNvSpPr>
                <a:spLocks/>
              </p:cNvSpPr>
              <p:nvPr/>
            </p:nvSpPr>
            <p:spPr bwMode="auto">
              <a:xfrm>
                <a:off x="3045" y="1689"/>
                <a:ext cx="12" cy="16"/>
              </a:xfrm>
              <a:custGeom>
                <a:avLst/>
                <a:gdLst>
                  <a:gd name="T0" fmla="*/ 0 w 12"/>
                  <a:gd name="T1" fmla="*/ 0 h 16"/>
                  <a:gd name="T2" fmla="*/ 5 w 12"/>
                  <a:gd name="T3" fmla="*/ 9 h 16"/>
                  <a:gd name="T4" fmla="*/ 12 w 12"/>
                  <a:gd name="T5" fmla="*/ 16 h 16"/>
                  <a:gd name="T6" fmla="*/ 0 60000 65536"/>
                  <a:gd name="T7" fmla="*/ 0 60000 65536"/>
                  <a:gd name="T8" fmla="*/ 0 60000 65536"/>
                  <a:gd name="T9" fmla="*/ 0 w 12"/>
                  <a:gd name="T10" fmla="*/ 0 h 16"/>
                  <a:gd name="T11" fmla="*/ 12 w 12"/>
                  <a:gd name="T12" fmla="*/ 16 h 16"/>
                </a:gdLst>
                <a:ahLst/>
                <a:cxnLst>
                  <a:cxn ang="T6">
                    <a:pos x="T0" y="T1"/>
                  </a:cxn>
                  <a:cxn ang="T7">
                    <a:pos x="T2" y="T3"/>
                  </a:cxn>
                  <a:cxn ang="T8">
                    <a:pos x="T4" y="T5"/>
                  </a:cxn>
                </a:cxnLst>
                <a:rect l="T9" t="T10" r="T11" b="T12"/>
                <a:pathLst>
                  <a:path w="12" h="16">
                    <a:moveTo>
                      <a:pt x="0" y="0"/>
                    </a:moveTo>
                    <a:lnTo>
                      <a:pt x="5" y="9"/>
                    </a:lnTo>
                    <a:lnTo>
                      <a:pt x="12" y="16"/>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52" name="Freeform 49"/>
              <p:cNvSpPr>
                <a:spLocks/>
              </p:cNvSpPr>
              <p:nvPr/>
            </p:nvSpPr>
            <p:spPr bwMode="auto">
              <a:xfrm>
                <a:off x="3057" y="1705"/>
                <a:ext cx="15" cy="13"/>
              </a:xfrm>
              <a:custGeom>
                <a:avLst/>
                <a:gdLst>
                  <a:gd name="T0" fmla="*/ 0 w 15"/>
                  <a:gd name="T1" fmla="*/ 0 h 13"/>
                  <a:gd name="T2" fmla="*/ 7 w 15"/>
                  <a:gd name="T3" fmla="*/ 8 h 13"/>
                  <a:gd name="T4" fmla="*/ 15 w 15"/>
                  <a:gd name="T5" fmla="*/ 13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0"/>
                    </a:moveTo>
                    <a:lnTo>
                      <a:pt x="7" y="8"/>
                    </a:lnTo>
                    <a:lnTo>
                      <a:pt x="15" y="13"/>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53" name="Freeform 50"/>
              <p:cNvSpPr>
                <a:spLocks/>
              </p:cNvSpPr>
              <p:nvPr/>
            </p:nvSpPr>
            <p:spPr bwMode="auto">
              <a:xfrm>
                <a:off x="3072" y="1718"/>
                <a:ext cx="14" cy="13"/>
              </a:xfrm>
              <a:custGeom>
                <a:avLst/>
                <a:gdLst>
                  <a:gd name="T0" fmla="*/ 0 w 14"/>
                  <a:gd name="T1" fmla="*/ 0 h 13"/>
                  <a:gd name="T2" fmla="*/ 7 w 14"/>
                  <a:gd name="T3" fmla="*/ 7 h 13"/>
                  <a:gd name="T4" fmla="*/ 14 w 14"/>
                  <a:gd name="T5" fmla="*/ 13 h 13"/>
                  <a:gd name="T6" fmla="*/ 0 60000 65536"/>
                  <a:gd name="T7" fmla="*/ 0 60000 65536"/>
                  <a:gd name="T8" fmla="*/ 0 60000 65536"/>
                  <a:gd name="T9" fmla="*/ 0 w 14"/>
                  <a:gd name="T10" fmla="*/ 0 h 13"/>
                  <a:gd name="T11" fmla="*/ 14 w 14"/>
                  <a:gd name="T12" fmla="*/ 13 h 13"/>
                </a:gdLst>
                <a:ahLst/>
                <a:cxnLst>
                  <a:cxn ang="T6">
                    <a:pos x="T0" y="T1"/>
                  </a:cxn>
                  <a:cxn ang="T7">
                    <a:pos x="T2" y="T3"/>
                  </a:cxn>
                  <a:cxn ang="T8">
                    <a:pos x="T4" y="T5"/>
                  </a:cxn>
                </a:cxnLst>
                <a:rect l="T9" t="T10" r="T11" b="T12"/>
                <a:pathLst>
                  <a:path w="14" h="13">
                    <a:moveTo>
                      <a:pt x="0" y="0"/>
                    </a:moveTo>
                    <a:lnTo>
                      <a:pt x="7" y="7"/>
                    </a:lnTo>
                    <a:lnTo>
                      <a:pt x="14" y="13"/>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54" name="Line 51"/>
              <p:cNvSpPr>
                <a:spLocks noChangeShapeType="1"/>
              </p:cNvSpPr>
              <p:nvPr/>
            </p:nvSpPr>
            <p:spPr bwMode="auto">
              <a:xfrm>
                <a:off x="3086" y="1731"/>
                <a:ext cx="12" cy="9"/>
              </a:xfrm>
              <a:prstGeom prst="line">
                <a:avLst/>
              </a:prstGeom>
              <a:noFill/>
              <a:ln w="12700">
                <a:solidFill>
                  <a:srgbClr val="000080"/>
                </a:solidFill>
                <a:round/>
                <a:headEnd/>
                <a:tailEnd/>
              </a:ln>
            </p:spPr>
            <p:txBody>
              <a:bodyPr/>
              <a:lstStyle/>
              <a:p>
                <a:endParaRPr lang="zh-CN" altLang="en-US"/>
              </a:p>
            </p:txBody>
          </p:sp>
          <p:sp>
            <p:nvSpPr>
              <p:cNvPr id="60455" name="Line 52"/>
              <p:cNvSpPr>
                <a:spLocks noChangeShapeType="1"/>
              </p:cNvSpPr>
              <p:nvPr/>
            </p:nvSpPr>
            <p:spPr bwMode="auto">
              <a:xfrm>
                <a:off x="3098" y="1740"/>
                <a:ext cx="15" cy="7"/>
              </a:xfrm>
              <a:prstGeom prst="line">
                <a:avLst/>
              </a:prstGeom>
              <a:noFill/>
              <a:ln w="12700">
                <a:solidFill>
                  <a:srgbClr val="000080"/>
                </a:solidFill>
                <a:round/>
                <a:headEnd/>
                <a:tailEnd/>
              </a:ln>
            </p:spPr>
            <p:txBody>
              <a:bodyPr/>
              <a:lstStyle/>
              <a:p>
                <a:endParaRPr lang="zh-CN" altLang="en-US"/>
              </a:p>
            </p:txBody>
          </p:sp>
          <p:sp>
            <p:nvSpPr>
              <p:cNvPr id="60456" name="Line 53"/>
              <p:cNvSpPr>
                <a:spLocks noChangeShapeType="1"/>
              </p:cNvSpPr>
              <p:nvPr/>
            </p:nvSpPr>
            <p:spPr bwMode="auto">
              <a:xfrm>
                <a:off x="3113" y="1747"/>
                <a:ext cx="14" cy="3"/>
              </a:xfrm>
              <a:prstGeom prst="line">
                <a:avLst/>
              </a:prstGeom>
              <a:noFill/>
              <a:ln w="12700">
                <a:solidFill>
                  <a:srgbClr val="000080"/>
                </a:solidFill>
                <a:round/>
                <a:headEnd/>
                <a:tailEnd/>
              </a:ln>
            </p:spPr>
            <p:txBody>
              <a:bodyPr/>
              <a:lstStyle/>
              <a:p>
                <a:endParaRPr lang="zh-CN" altLang="en-US"/>
              </a:p>
            </p:txBody>
          </p:sp>
          <p:sp>
            <p:nvSpPr>
              <p:cNvPr id="60457" name="Line 54"/>
              <p:cNvSpPr>
                <a:spLocks noChangeShapeType="1"/>
              </p:cNvSpPr>
              <p:nvPr/>
            </p:nvSpPr>
            <p:spPr bwMode="auto">
              <a:xfrm>
                <a:off x="3127" y="1750"/>
                <a:ext cx="14" cy="2"/>
              </a:xfrm>
              <a:prstGeom prst="line">
                <a:avLst/>
              </a:prstGeom>
              <a:noFill/>
              <a:ln w="12700">
                <a:solidFill>
                  <a:srgbClr val="000080"/>
                </a:solidFill>
                <a:round/>
                <a:headEnd/>
                <a:tailEnd/>
              </a:ln>
            </p:spPr>
            <p:txBody>
              <a:bodyPr/>
              <a:lstStyle/>
              <a:p>
                <a:endParaRPr lang="zh-CN" altLang="en-US"/>
              </a:p>
            </p:txBody>
          </p:sp>
          <p:sp>
            <p:nvSpPr>
              <p:cNvPr id="60458" name="Line 55"/>
              <p:cNvSpPr>
                <a:spLocks noChangeShapeType="1"/>
              </p:cNvSpPr>
              <p:nvPr/>
            </p:nvSpPr>
            <p:spPr bwMode="auto">
              <a:xfrm flipV="1">
                <a:off x="3141" y="1750"/>
                <a:ext cx="13" cy="2"/>
              </a:xfrm>
              <a:prstGeom prst="line">
                <a:avLst/>
              </a:prstGeom>
              <a:noFill/>
              <a:ln w="12700">
                <a:solidFill>
                  <a:srgbClr val="000080"/>
                </a:solidFill>
                <a:round/>
                <a:headEnd/>
                <a:tailEnd/>
              </a:ln>
            </p:spPr>
            <p:txBody>
              <a:bodyPr/>
              <a:lstStyle/>
              <a:p>
                <a:endParaRPr lang="zh-CN" altLang="en-US"/>
              </a:p>
            </p:txBody>
          </p:sp>
          <p:sp>
            <p:nvSpPr>
              <p:cNvPr id="60459" name="Line 56"/>
              <p:cNvSpPr>
                <a:spLocks noChangeShapeType="1"/>
              </p:cNvSpPr>
              <p:nvPr/>
            </p:nvSpPr>
            <p:spPr bwMode="auto">
              <a:xfrm flipV="1">
                <a:off x="3154" y="1747"/>
                <a:ext cx="14" cy="3"/>
              </a:xfrm>
              <a:prstGeom prst="line">
                <a:avLst/>
              </a:prstGeom>
              <a:noFill/>
              <a:ln w="12700">
                <a:solidFill>
                  <a:srgbClr val="000080"/>
                </a:solidFill>
                <a:round/>
                <a:headEnd/>
                <a:tailEnd/>
              </a:ln>
            </p:spPr>
            <p:txBody>
              <a:bodyPr/>
              <a:lstStyle/>
              <a:p>
                <a:endParaRPr lang="zh-CN" altLang="en-US"/>
              </a:p>
            </p:txBody>
          </p:sp>
          <p:sp>
            <p:nvSpPr>
              <p:cNvPr id="60460" name="Line 57"/>
              <p:cNvSpPr>
                <a:spLocks noChangeShapeType="1"/>
              </p:cNvSpPr>
              <p:nvPr/>
            </p:nvSpPr>
            <p:spPr bwMode="auto">
              <a:xfrm flipV="1">
                <a:off x="3168" y="1740"/>
                <a:ext cx="15" cy="7"/>
              </a:xfrm>
              <a:prstGeom prst="line">
                <a:avLst/>
              </a:prstGeom>
              <a:noFill/>
              <a:ln w="12700">
                <a:solidFill>
                  <a:srgbClr val="000080"/>
                </a:solidFill>
                <a:round/>
                <a:headEnd/>
                <a:tailEnd/>
              </a:ln>
            </p:spPr>
            <p:txBody>
              <a:bodyPr/>
              <a:lstStyle/>
              <a:p>
                <a:endParaRPr lang="zh-CN" altLang="en-US"/>
              </a:p>
            </p:txBody>
          </p:sp>
          <p:sp>
            <p:nvSpPr>
              <p:cNvPr id="60461" name="Line 58"/>
              <p:cNvSpPr>
                <a:spLocks noChangeShapeType="1"/>
              </p:cNvSpPr>
              <p:nvPr/>
            </p:nvSpPr>
            <p:spPr bwMode="auto">
              <a:xfrm flipV="1">
                <a:off x="3183" y="1731"/>
                <a:ext cx="12" cy="9"/>
              </a:xfrm>
              <a:prstGeom prst="line">
                <a:avLst/>
              </a:prstGeom>
              <a:noFill/>
              <a:ln w="12700">
                <a:solidFill>
                  <a:srgbClr val="000080"/>
                </a:solidFill>
                <a:round/>
                <a:headEnd/>
                <a:tailEnd/>
              </a:ln>
            </p:spPr>
            <p:txBody>
              <a:bodyPr/>
              <a:lstStyle/>
              <a:p>
                <a:endParaRPr lang="zh-CN" altLang="en-US"/>
              </a:p>
            </p:txBody>
          </p:sp>
          <p:sp>
            <p:nvSpPr>
              <p:cNvPr id="60462" name="Freeform 59"/>
              <p:cNvSpPr>
                <a:spLocks/>
              </p:cNvSpPr>
              <p:nvPr/>
            </p:nvSpPr>
            <p:spPr bwMode="auto">
              <a:xfrm>
                <a:off x="3195" y="1718"/>
                <a:ext cx="14" cy="13"/>
              </a:xfrm>
              <a:custGeom>
                <a:avLst/>
                <a:gdLst>
                  <a:gd name="T0" fmla="*/ 0 w 14"/>
                  <a:gd name="T1" fmla="*/ 13 h 13"/>
                  <a:gd name="T2" fmla="*/ 7 w 14"/>
                  <a:gd name="T3" fmla="*/ 7 h 13"/>
                  <a:gd name="T4" fmla="*/ 14 w 14"/>
                  <a:gd name="T5" fmla="*/ 0 h 13"/>
                  <a:gd name="T6" fmla="*/ 0 60000 65536"/>
                  <a:gd name="T7" fmla="*/ 0 60000 65536"/>
                  <a:gd name="T8" fmla="*/ 0 60000 65536"/>
                  <a:gd name="T9" fmla="*/ 0 w 14"/>
                  <a:gd name="T10" fmla="*/ 0 h 13"/>
                  <a:gd name="T11" fmla="*/ 14 w 14"/>
                  <a:gd name="T12" fmla="*/ 13 h 13"/>
                </a:gdLst>
                <a:ahLst/>
                <a:cxnLst>
                  <a:cxn ang="T6">
                    <a:pos x="T0" y="T1"/>
                  </a:cxn>
                  <a:cxn ang="T7">
                    <a:pos x="T2" y="T3"/>
                  </a:cxn>
                  <a:cxn ang="T8">
                    <a:pos x="T4" y="T5"/>
                  </a:cxn>
                </a:cxnLst>
                <a:rect l="T9" t="T10" r="T11" b="T12"/>
                <a:pathLst>
                  <a:path w="14" h="13">
                    <a:moveTo>
                      <a:pt x="0" y="13"/>
                    </a:moveTo>
                    <a:lnTo>
                      <a:pt x="7" y="7"/>
                    </a:lnTo>
                    <a:lnTo>
                      <a:pt x="14"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63" name="Freeform 60"/>
              <p:cNvSpPr>
                <a:spLocks/>
              </p:cNvSpPr>
              <p:nvPr/>
            </p:nvSpPr>
            <p:spPr bwMode="auto">
              <a:xfrm>
                <a:off x="3209" y="1705"/>
                <a:ext cx="15" cy="13"/>
              </a:xfrm>
              <a:custGeom>
                <a:avLst/>
                <a:gdLst>
                  <a:gd name="T0" fmla="*/ 0 w 15"/>
                  <a:gd name="T1" fmla="*/ 13 h 13"/>
                  <a:gd name="T2" fmla="*/ 8 w 15"/>
                  <a:gd name="T3" fmla="*/ 8 h 13"/>
                  <a:gd name="T4" fmla="*/ 15 w 15"/>
                  <a:gd name="T5" fmla="*/ 0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13"/>
                    </a:moveTo>
                    <a:lnTo>
                      <a:pt x="8" y="8"/>
                    </a:lnTo>
                    <a:lnTo>
                      <a:pt x="15"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64" name="Freeform 61"/>
              <p:cNvSpPr>
                <a:spLocks/>
              </p:cNvSpPr>
              <p:nvPr/>
            </p:nvSpPr>
            <p:spPr bwMode="auto">
              <a:xfrm>
                <a:off x="3224" y="1689"/>
                <a:ext cx="14" cy="16"/>
              </a:xfrm>
              <a:custGeom>
                <a:avLst/>
                <a:gdLst>
                  <a:gd name="T0" fmla="*/ 0 w 14"/>
                  <a:gd name="T1" fmla="*/ 16 h 16"/>
                  <a:gd name="T2" fmla="*/ 7 w 14"/>
                  <a:gd name="T3" fmla="*/ 9 h 16"/>
                  <a:gd name="T4" fmla="*/ 14 w 14"/>
                  <a:gd name="T5" fmla="*/ 0 h 16"/>
                  <a:gd name="T6" fmla="*/ 0 60000 65536"/>
                  <a:gd name="T7" fmla="*/ 0 60000 65536"/>
                  <a:gd name="T8" fmla="*/ 0 60000 65536"/>
                  <a:gd name="T9" fmla="*/ 0 w 14"/>
                  <a:gd name="T10" fmla="*/ 0 h 16"/>
                  <a:gd name="T11" fmla="*/ 14 w 14"/>
                  <a:gd name="T12" fmla="*/ 16 h 16"/>
                </a:gdLst>
                <a:ahLst/>
                <a:cxnLst>
                  <a:cxn ang="T6">
                    <a:pos x="T0" y="T1"/>
                  </a:cxn>
                  <a:cxn ang="T7">
                    <a:pos x="T2" y="T3"/>
                  </a:cxn>
                  <a:cxn ang="T8">
                    <a:pos x="T4" y="T5"/>
                  </a:cxn>
                </a:cxnLst>
                <a:rect l="T9" t="T10" r="T11" b="T12"/>
                <a:pathLst>
                  <a:path w="14" h="16">
                    <a:moveTo>
                      <a:pt x="0" y="16"/>
                    </a:moveTo>
                    <a:lnTo>
                      <a:pt x="7" y="9"/>
                    </a:lnTo>
                    <a:lnTo>
                      <a:pt x="14" y="0"/>
                    </a:lnTo>
                  </a:path>
                </a:pathLst>
              </a:custGeom>
              <a:noFill/>
              <a:ln w="12700">
                <a:solidFill>
                  <a:srgbClr val="000080"/>
                </a:solidFill>
                <a:round/>
                <a:headEnd/>
                <a:tailEnd/>
              </a:ln>
            </p:spPr>
            <p:txBody>
              <a:bodyPr/>
              <a:lstStyle/>
              <a:p>
                <a:endParaRPr lang="zh-CN" altLang="en-US">
                  <a:latin typeface="Calibri" pitchFamily="34" charset="0"/>
                </a:endParaRPr>
              </a:p>
            </p:txBody>
          </p:sp>
          <p:sp>
            <p:nvSpPr>
              <p:cNvPr id="60465" name="Line 62"/>
              <p:cNvSpPr>
                <a:spLocks noChangeShapeType="1"/>
              </p:cNvSpPr>
              <p:nvPr/>
            </p:nvSpPr>
            <p:spPr bwMode="auto">
              <a:xfrm flipV="1">
                <a:off x="3238" y="1673"/>
                <a:ext cx="13" cy="16"/>
              </a:xfrm>
              <a:prstGeom prst="line">
                <a:avLst/>
              </a:prstGeom>
              <a:noFill/>
              <a:ln w="12700">
                <a:solidFill>
                  <a:srgbClr val="000080"/>
                </a:solidFill>
                <a:round/>
                <a:headEnd/>
                <a:tailEnd/>
              </a:ln>
            </p:spPr>
            <p:txBody>
              <a:bodyPr/>
              <a:lstStyle/>
              <a:p>
                <a:endParaRPr lang="zh-CN" altLang="en-US"/>
              </a:p>
            </p:txBody>
          </p:sp>
          <p:sp>
            <p:nvSpPr>
              <p:cNvPr id="60466" name="Line 63"/>
              <p:cNvSpPr>
                <a:spLocks noChangeShapeType="1"/>
              </p:cNvSpPr>
              <p:nvPr/>
            </p:nvSpPr>
            <p:spPr bwMode="auto">
              <a:xfrm flipV="1">
                <a:off x="3251" y="1655"/>
                <a:ext cx="14" cy="18"/>
              </a:xfrm>
              <a:prstGeom prst="line">
                <a:avLst/>
              </a:prstGeom>
              <a:noFill/>
              <a:ln w="12700">
                <a:solidFill>
                  <a:srgbClr val="000080"/>
                </a:solidFill>
                <a:round/>
                <a:headEnd/>
                <a:tailEnd/>
              </a:ln>
            </p:spPr>
            <p:txBody>
              <a:bodyPr/>
              <a:lstStyle/>
              <a:p>
                <a:endParaRPr lang="zh-CN" altLang="en-US"/>
              </a:p>
            </p:txBody>
          </p:sp>
          <p:sp>
            <p:nvSpPr>
              <p:cNvPr id="60467" name="Line 64"/>
              <p:cNvSpPr>
                <a:spLocks noChangeShapeType="1"/>
              </p:cNvSpPr>
              <p:nvPr/>
            </p:nvSpPr>
            <p:spPr bwMode="auto">
              <a:xfrm flipV="1">
                <a:off x="3265" y="1637"/>
                <a:ext cx="14" cy="18"/>
              </a:xfrm>
              <a:prstGeom prst="line">
                <a:avLst/>
              </a:prstGeom>
              <a:noFill/>
              <a:ln w="12700">
                <a:solidFill>
                  <a:srgbClr val="000080"/>
                </a:solidFill>
                <a:round/>
                <a:headEnd/>
                <a:tailEnd/>
              </a:ln>
            </p:spPr>
            <p:txBody>
              <a:bodyPr/>
              <a:lstStyle/>
              <a:p>
                <a:endParaRPr lang="zh-CN" altLang="en-US"/>
              </a:p>
            </p:txBody>
          </p:sp>
          <p:sp>
            <p:nvSpPr>
              <p:cNvPr id="60468" name="Freeform 65"/>
              <p:cNvSpPr>
                <a:spLocks/>
              </p:cNvSpPr>
              <p:nvPr/>
            </p:nvSpPr>
            <p:spPr bwMode="auto">
              <a:xfrm>
                <a:off x="2726" y="1523"/>
                <a:ext cx="27" cy="5"/>
              </a:xfrm>
              <a:custGeom>
                <a:avLst/>
                <a:gdLst>
                  <a:gd name="T0" fmla="*/ 0 w 27"/>
                  <a:gd name="T1" fmla="*/ 0 h 5"/>
                  <a:gd name="T2" fmla="*/ 14 w 27"/>
                  <a:gd name="T3" fmla="*/ 1 h 5"/>
                  <a:gd name="T4" fmla="*/ 21 w 27"/>
                  <a:gd name="T5" fmla="*/ 3 h 5"/>
                  <a:gd name="T6" fmla="*/ 27 w 27"/>
                  <a:gd name="T7" fmla="*/ 5 h 5"/>
                  <a:gd name="T8" fmla="*/ 0 60000 65536"/>
                  <a:gd name="T9" fmla="*/ 0 60000 65536"/>
                  <a:gd name="T10" fmla="*/ 0 60000 65536"/>
                  <a:gd name="T11" fmla="*/ 0 60000 65536"/>
                  <a:gd name="T12" fmla="*/ 0 w 27"/>
                  <a:gd name="T13" fmla="*/ 0 h 5"/>
                  <a:gd name="T14" fmla="*/ 27 w 27"/>
                  <a:gd name="T15" fmla="*/ 5 h 5"/>
                </a:gdLst>
                <a:ahLst/>
                <a:cxnLst>
                  <a:cxn ang="T8">
                    <a:pos x="T0" y="T1"/>
                  </a:cxn>
                  <a:cxn ang="T9">
                    <a:pos x="T2" y="T3"/>
                  </a:cxn>
                  <a:cxn ang="T10">
                    <a:pos x="T4" y="T5"/>
                  </a:cxn>
                  <a:cxn ang="T11">
                    <a:pos x="T6" y="T7"/>
                  </a:cxn>
                </a:cxnLst>
                <a:rect l="T12" t="T13" r="T14" b="T15"/>
                <a:pathLst>
                  <a:path w="27" h="5">
                    <a:moveTo>
                      <a:pt x="0" y="0"/>
                    </a:moveTo>
                    <a:lnTo>
                      <a:pt x="14" y="1"/>
                    </a:lnTo>
                    <a:lnTo>
                      <a:pt x="21" y="3"/>
                    </a:lnTo>
                    <a:lnTo>
                      <a:pt x="27" y="5"/>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469" name="Freeform 66"/>
              <p:cNvSpPr>
                <a:spLocks/>
              </p:cNvSpPr>
              <p:nvPr/>
            </p:nvSpPr>
            <p:spPr bwMode="auto">
              <a:xfrm>
                <a:off x="2753" y="1528"/>
                <a:ext cx="14" cy="7"/>
              </a:xfrm>
              <a:custGeom>
                <a:avLst/>
                <a:gdLst>
                  <a:gd name="T0" fmla="*/ 0 w 14"/>
                  <a:gd name="T1" fmla="*/ 0 h 7"/>
                  <a:gd name="T2" fmla="*/ 3 w 14"/>
                  <a:gd name="T3" fmla="*/ 2 h 7"/>
                  <a:gd name="T4" fmla="*/ 7 w 14"/>
                  <a:gd name="T5" fmla="*/ 4 h 7"/>
                  <a:gd name="T6" fmla="*/ 14 w 14"/>
                  <a:gd name="T7" fmla="*/ 7 h 7"/>
                  <a:gd name="T8" fmla="*/ 0 60000 65536"/>
                  <a:gd name="T9" fmla="*/ 0 60000 65536"/>
                  <a:gd name="T10" fmla="*/ 0 60000 65536"/>
                  <a:gd name="T11" fmla="*/ 0 60000 65536"/>
                  <a:gd name="T12" fmla="*/ 0 w 14"/>
                  <a:gd name="T13" fmla="*/ 0 h 7"/>
                  <a:gd name="T14" fmla="*/ 14 w 14"/>
                  <a:gd name="T15" fmla="*/ 7 h 7"/>
                </a:gdLst>
                <a:ahLst/>
                <a:cxnLst>
                  <a:cxn ang="T8">
                    <a:pos x="T0" y="T1"/>
                  </a:cxn>
                  <a:cxn ang="T9">
                    <a:pos x="T2" y="T3"/>
                  </a:cxn>
                  <a:cxn ang="T10">
                    <a:pos x="T4" y="T5"/>
                  </a:cxn>
                  <a:cxn ang="T11">
                    <a:pos x="T6" y="T7"/>
                  </a:cxn>
                </a:cxnLst>
                <a:rect l="T12" t="T13" r="T14" b="T15"/>
                <a:pathLst>
                  <a:path w="14" h="7">
                    <a:moveTo>
                      <a:pt x="0" y="0"/>
                    </a:moveTo>
                    <a:lnTo>
                      <a:pt x="3" y="2"/>
                    </a:lnTo>
                    <a:lnTo>
                      <a:pt x="7" y="4"/>
                    </a:lnTo>
                    <a:lnTo>
                      <a:pt x="14" y="7"/>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470" name="Line 67"/>
              <p:cNvSpPr>
                <a:spLocks noChangeShapeType="1"/>
              </p:cNvSpPr>
              <p:nvPr/>
            </p:nvSpPr>
            <p:spPr bwMode="auto">
              <a:xfrm>
                <a:off x="2767" y="1535"/>
                <a:ext cx="14" cy="9"/>
              </a:xfrm>
              <a:prstGeom prst="line">
                <a:avLst/>
              </a:prstGeom>
              <a:noFill/>
              <a:ln w="12700">
                <a:solidFill>
                  <a:srgbClr val="FF0000"/>
                </a:solidFill>
                <a:round/>
                <a:headEnd/>
                <a:tailEnd/>
              </a:ln>
            </p:spPr>
            <p:txBody>
              <a:bodyPr/>
              <a:lstStyle/>
              <a:p>
                <a:endParaRPr lang="zh-CN" altLang="en-US"/>
              </a:p>
            </p:txBody>
          </p:sp>
          <p:sp>
            <p:nvSpPr>
              <p:cNvPr id="60471" name="Freeform 68"/>
              <p:cNvSpPr>
                <a:spLocks/>
              </p:cNvSpPr>
              <p:nvPr/>
            </p:nvSpPr>
            <p:spPr bwMode="auto">
              <a:xfrm>
                <a:off x="2781" y="1544"/>
                <a:ext cx="15" cy="13"/>
              </a:xfrm>
              <a:custGeom>
                <a:avLst/>
                <a:gdLst>
                  <a:gd name="T0" fmla="*/ 0 w 15"/>
                  <a:gd name="T1" fmla="*/ 0 h 13"/>
                  <a:gd name="T2" fmla="*/ 7 w 15"/>
                  <a:gd name="T3" fmla="*/ 5 h 13"/>
                  <a:gd name="T4" fmla="*/ 15 w 15"/>
                  <a:gd name="T5" fmla="*/ 13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0"/>
                    </a:moveTo>
                    <a:lnTo>
                      <a:pt x="7" y="5"/>
                    </a:lnTo>
                    <a:lnTo>
                      <a:pt x="15" y="13"/>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472" name="Freeform 69"/>
              <p:cNvSpPr>
                <a:spLocks/>
              </p:cNvSpPr>
              <p:nvPr/>
            </p:nvSpPr>
            <p:spPr bwMode="auto">
              <a:xfrm>
                <a:off x="2796" y="1557"/>
                <a:ext cx="12" cy="12"/>
              </a:xfrm>
              <a:custGeom>
                <a:avLst/>
                <a:gdLst>
                  <a:gd name="T0" fmla="*/ 0 w 12"/>
                  <a:gd name="T1" fmla="*/ 0 h 12"/>
                  <a:gd name="T2" fmla="*/ 5 w 12"/>
                  <a:gd name="T3" fmla="*/ 5 h 12"/>
                  <a:gd name="T4" fmla="*/ 12 w 12"/>
                  <a:gd name="T5" fmla="*/ 12 h 12"/>
                  <a:gd name="T6" fmla="*/ 0 60000 65536"/>
                  <a:gd name="T7" fmla="*/ 0 60000 65536"/>
                  <a:gd name="T8" fmla="*/ 0 60000 65536"/>
                  <a:gd name="T9" fmla="*/ 0 w 12"/>
                  <a:gd name="T10" fmla="*/ 0 h 12"/>
                  <a:gd name="T11" fmla="*/ 12 w 12"/>
                  <a:gd name="T12" fmla="*/ 12 h 12"/>
                </a:gdLst>
                <a:ahLst/>
                <a:cxnLst>
                  <a:cxn ang="T6">
                    <a:pos x="T0" y="T1"/>
                  </a:cxn>
                  <a:cxn ang="T7">
                    <a:pos x="T2" y="T3"/>
                  </a:cxn>
                  <a:cxn ang="T8">
                    <a:pos x="T4" y="T5"/>
                  </a:cxn>
                </a:cxnLst>
                <a:rect l="T9" t="T10" r="T11" b="T12"/>
                <a:pathLst>
                  <a:path w="12" h="12">
                    <a:moveTo>
                      <a:pt x="0" y="0"/>
                    </a:moveTo>
                    <a:lnTo>
                      <a:pt x="5" y="5"/>
                    </a:lnTo>
                    <a:lnTo>
                      <a:pt x="12" y="12"/>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473" name="Freeform 70"/>
              <p:cNvSpPr>
                <a:spLocks/>
              </p:cNvSpPr>
              <p:nvPr/>
            </p:nvSpPr>
            <p:spPr bwMode="auto">
              <a:xfrm>
                <a:off x="2808" y="1569"/>
                <a:ext cx="14" cy="16"/>
              </a:xfrm>
              <a:custGeom>
                <a:avLst/>
                <a:gdLst>
                  <a:gd name="T0" fmla="*/ 0 w 14"/>
                  <a:gd name="T1" fmla="*/ 0 h 16"/>
                  <a:gd name="T2" fmla="*/ 7 w 14"/>
                  <a:gd name="T3" fmla="*/ 7 h 16"/>
                  <a:gd name="T4" fmla="*/ 14 w 14"/>
                  <a:gd name="T5" fmla="*/ 16 h 16"/>
                  <a:gd name="T6" fmla="*/ 0 60000 65536"/>
                  <a:gd name="T7" fmla="*/ 0 60000 65536"/>
                  <a:gd name="T8" fmla="*/ 0 60000 65536"/>
                  <a:gd name="T9" fmla="*/ 0 w 14"/>
                  <a:gd name="T10" fmla="*/ 0 h 16"/>
                  <a:gd name="T11" fmla="*/ 14 w 14"/>
                  <a:gd name="T12" fmla="*/ 16 h 16"/>
                </a:gdLst>
                <a:ahLst/>
                <a:cxnLst>
                  <a:cxn ang="T6">
                    <a:pos x="T0" y="T1"/>
                  </a:cxn>
                  <a:cxn ang="T7">
                    <a:pos x="T2" y="T3"/>
                  </a:cxn>
                  <a:cxn ang="T8">
                    <a:pos x="T4" y="T5"/>
                  </a:cxn>
                </a:cxnLst>
                <a:rect l="T9" t="T10" r="T11" b="T12"/>
                <a:pathLst>
                  <a:path w="14" h="16">
                    <a:moveTo>
                      <a:pt x="0" y="0"/>
                    </a:moveTo>
                    <a:lnTo>
                      <a:pt x="7" y="7"/>
                    </a:lnTo>
                    <a:lnTo>
                      <a:pt x="14" y="16"/>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474" name="Line 71"/>
              <p:cNvSpPr>
                <a:spLocks noChangeShapeType="1"/>
              </p:cNvSpPr>
              <p:nvPr/>
            </p:nvSpPr>
            <p:spPr bwMode="auto">
              <a:xfrm>
                <a:off x="2822" y="1585"/>
                <a:ext cx="15" cy="16"/>
              </a:xfrm>
              <a:prstGeom prst="line">
                <a:avLst/>
              </a:prstGeom>
              <a:noFill/>
              <a:ln w="12700">
                <a:solidFill>
                  <a:srgbClr val="FF0000"/>
                </a:solidFill>
                <a:round/>
                <a:headEnd/>
                <a:tailEnd/>
              </a:ln>
            </p:spPr>
            <p:txBody>
              <a:bodyPr/>
              <a:lstStyle/>
              <a:p>
                <a:endParaRPr lang="zh-CN" altLang="en-US"/>
              </a:p>
            </p:txBody>
          </p:sp>
          <p:sp>
            <p:nvSpPr>
              <p:cNvPr id="60475" name="Line 72"/>
              <p:cNvSpPr>
                <a:spLocks noChangeShapeType="1"/>
              </p:cNvSpPr>
              <p:nvPr/>
            </p:nvSpPr>
            <p:spPr bwMode="auto">
              <a:xfrm>
                <a:off x="2837" y="1601"/>
                <a:ext cx="12" cy="18"/>
              </a:xfrm>
              <a:prstGeom prst="line">
                <a:avLst/>
              </a:prstGeom>
              <a:noFill/>
              <a:ln w="12700">
                <a:solidFill>
                  <a:srgbClr val="FF0000"/>
                </a:solidFill>
                <a:round/>
                <a:headEnd/>
                <a:tailEnd/>
              </a:ln>
            </p:spPr>
            <p:txBody>
              <a:bodyPr/>
              <a:lstStyle/>
              <a:p>
                <a:endParaRPr lang="zh-CN" altLang="en-US"/>
              </a:p>
            </p:txBody>
          </p:sp>
          <p:sp>
            <p:nvSpPr>
              <p:cNvPr id="60476" name="Line 73"/>
              <p:cNvSpPr>
                <a:spLocks noChangeShapeType="1"/>
              </p:cNvSpPr>
              <p:nvPr/>
            </p:nvSpPr>
            <p:spPr bwMode="auto">
              <a:xfrm>
                <a:off x="2849" y="1619"/>
                <a:ext cx="15" cy="18"/>
              </a:xfrm>
              <a:prstGeom prst="line">
                <a:avLst/>
              </a:prstGeom>
              <a:noFill/>
              <a:ln w="12700">
                <a:solidFill>
                  <a:srgbClr val="FF0000"/>
                </a:solidFill>
                <a:round/>
                <a:headEnd/>
                <a:tailEnd/>
              </a:ln>
            </p:spPr>
            <p:txBody>
              <a:bodyPr/>
              <a:lstStyle/>
              <a:p>
                <a:endParaRPr lang="zh-CN" altLang="en-US"/>
              </a:p>
            </p:txBody>
          </p:sp>
          <p:sp>
            <p:nvSpPr>
              <p:cNvPr id="60477" name="Line 74"/>
              <p:cNvSpPr>
                <a:spLocks noChangeShapeType="1"/>
              </p:cNvSpPr>
              <p:nvPr/>
            </p:nvSpPr>
            <p:spPr bwMode="auto">
              <a:xfrm>
                <a:off x="2864" y="1637"/>
                <a:ext cx="14" cy="18"/>
              </a:xfrm>
              <a:prstGeom prst="line">
                <a:avLst/>
              </a:prstGeom>
              <a:noFill/>
              <a:ln w="12700">
                <a:solidFill>
                  <a:srgbClr val="FF0000"/>
                </a:solidFill>
                <a:round/>
                <a:headEnd/>
                <a:tailEnd/>
              </a:ln>
            </p:spPr>
            <p:txBody>
              <a:bodyPr/>
              <a:lstStyle/>
              <a:p>
                <a:endParaRPr lang="zh-CN" altLang="en-US"/>
              </a:p>
            </p:txBody>
          </p:sp>
          <p:sp>
            <p:nvSpPr>
              <p:cNvPr id="60478" name="Line 75"/>
              <p:cNvSpPr>
                <a:spLocks noChangeShapeType="1"/>
              </p:cNvSpPr>
              <p:nvPr/>
            </p:nvSpPr>
            <p:spPr bwMode="auto">
              <a:xfrm>
                <a:off x="2878" y="1655"/>
                <a:ext cx="14" cy="18"/>
              </a:xfrm>
              <a:prstGeom prst="line">
                <a:avLst/>
              </a:prstGeom>
              <a:noFill/>
              <a:ln w="12700">
                <a:solidFill>
                  <a:srgbClr val="FF0000"/>
                </a:solidFill>
                <a:round/>
                <a:headEnd/>
                <a:tailEnd/>
              </a:ln>
            </p:spPr>
            <p:txBody>
              <a:bodyPr/>
              <a:lstStyle/>
              <a:p>
                <a:endParaRPr lang="zh-CN" altLang="en-US"/>
              </a:p>
            </p:txBody>
          </p:sp>
          <p:sp>
            <p:nvSpPr>
              <p:cNvPr id="60479" name="Line 76"/>
              <p:cNvSpPr>
                <a:spLocks noChangeShapeType="1"/>
              </p:cNvSpPr>
              <p:nvPr/>
            </p:nvSpPr>
            <p:spPr bwMode="auto">
              <a:xfrm>
                <a:off x="2892" y="1673"/>
                <a:ext cx="13" cy="16"/>
              </a:xfrm>
              <a:prstGeom prst="line">
                <a:avLst/>
              </a:prstGeom>
              <a:noFill/>
              <a:ln w="12700">
                <a:solidFill>
                  <a:srgbClr val="FF0000"/>
                </a:solidFill>
                <a:round/>
                <a:headEnd/>
                <a:tailEnd/>
              </a:ln>
            </p:spPr>
            <p:txBody>
              <a:bodyPr/>
              <a:lstStyle/>
              <a:p>
                <a:endParaRPr lang="zh-CN" altLang="en-US"/>
              </a:p>
            </p:txBody>
          </p:sp>
          <p:sp>
            <p:nvSpPr>
              <p:cNvPr id="60480" name="Freeform 77"/>
              <p:cNvSpPr>
                <a:spLocks/>
              </p:cNvSpPr>
              <p:nvPr/>
            </p:nvSpPr>
            <p:spPr bwMode="auto">
              <a:xfrm>
                <a:off x="2905" y="1689"/>
                <a:ext cx="14" cy="16"/>
              </a:xfrm>
              <a:custGeom>
                <a:avLst/>
                <a:gdLst>
                  <a:gd name="T0" fmla="*/ 0 w 14"/>
                  <a:gd name="T1" fmla="*/ 0 h 16"/>
                  <a:gd name="T2" fmla="*/ 7 w 14"/>
                  <a:gd name="T3" fmla="*/ 9 h 16"/>
                  <a:gd name="T4" fmla="*/ 14 w 14"/>
                  <a:gd name="T5" fmla="*/ 16 h 16"/>
                  <a:gd name="T6" fmla="*/ 0 60000 65536"/>
                  <a:gd name="T7" fmla="*/ 0 60000 65536"/>
                  <a:gd name="T8" fmla="*/ 0 60000 65536"/>
                  <a:gd name="T9" fmla="*/ 0 w 14"/>
                  <a:gd name="T10" fmla="*/ 0 h 16"/>
                  <a:gd name="T11" fmla="*/ 14 w 14"/>
                  <a:gd name="T12" fmla="*/ 16 h 16"/>
                </a:gdLst>
                <a:ahLst/>
                <a:cxnLst>
                  <a:cxn ang="T6">
                    <a:pos x="T0" y="T1"/>
                  </a:cxn>
                  <a:cxn ang="T7">
                    <a:pos x="T2" y="T3"/>
                  </a:cxn>
                  <a:cxn ang="T8">
                    <a:pos x="T4" y="T5"/>
                  </a:cxn>
                </a:cxnLst>
                <a:rect l="T9" t="T10" r="T11" b="T12"/>
                <a:pathLst>
                  <a:path w="14" h="16">
                    <a:moveTo>
                      <a:pt x="0" y="0"/>
                    </a:moveTo>
                    <a:lnTo>
                      <a:pt x="7" y="9"/>
                    </a:lnTo>
                    <a:lnTo>
                      <a:pt x="14" y="16"/>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481" name="Freeform 78"/>
              <p:cNvSpPr>
                <a:spLocks/>
              </p:cNvSpPr>
              <p:nvPr/>
            </p:nvSpPr>
            <p:spPr bwMode="auto">
              <a:xfrm>
                <a:off x="2919" y="1705"/>
                <a:ext cx="15" cy="13"/>
              </a:xfrm>
              <a:custGeom>
                <a:avLst/>
                <a:gdLst>
                  <a:gd name="T0" fmla="*/ 0 w 15"/>
                  <a:gd name="T1" fmla="*/ 0 h 13"/>
                  <a:gd name="T2" fmla="*/ 7 w 15"/>
                  <a:gd name="T3" fmla="*/ 8 h 13"/>
                  <a:gd name="T4" fmla="*/ 15 w 15"/>
                  <a:gd name="T5" fmla="*/ 13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0"/>
                    </a:moveTo>
                    <a:lnTo>
                      <a:pt x="7" y="8"/>
                    </a:lnTo>
                    <a:lnTo>
                      <a:pt x="15" y="13"/>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482" name="Freeform 79"/>
              <p:cNvSpPr>
                <a:spLocks/>
              </p:cNvSpPr>
              <p:nvPr/>
            </p:nvSpPr>
            <p:spPr bwMode="auto">
              <a:xfrm>
                <a:off x="2934" y="1718"/>
                <a:ext cx="14" cy="13"/>
              </a:xfrm>
              <a:custGeom>
                <a:avLst/>
                <a:gdLst>
                  <a:gd name="T0" fmla="*/ 0 w 14"/>
                  <a:gd name="T1" fmla="*/ 0 h 13"/>
                  <a:gd name="T2" fmla="*/ 7 w 14"/>
                  <a:gd name="T3" fmla="*/ 7 h 13"/>
                  <a:gd name="T4" fmla="*/ 14 w 14"/>
                  <a:gd name="T5" fmla="*/ 13 h 13"/>
                  <a:gd name="T6" fmla="*/ 0 60000 65536"/>
                  <a:gd name="T7" fmla="*/ 0 60000 65536"/>
                  <a:gd name="T8" fmla="*/ 0 60000 65536"/>
                  <a:gd name="T9" fmla="*/ 0 w 14"/>
                  <a:gd name="T10" fmla="*/ 0 h 13"/>
                  <a:gd name="T11" fmla="*/ 14 w 14"/>
                  <a:gd name="T12" fmla="*/ 13 h 13"/>
                </a:gdLst>
                <a:ahLst/>
                <a:cxnLst>
                  <a:cxn ang="T6">
                    <a:pos x="T0" y="T1"/>
                  </a:cxn>
                  <a:cxn ang="T7">
                    <a:pos x="T2" y="T3"/>
                  </a:cxn>
                  <a:cxn ang="T8">
                    <a:pos x="T4" y="T5"/>
                  </a:cxn>
                </a:cxnLst>
                <a:rect l="T9" t="T10" r="T11" b="T12"/>
                <a:pathLst>
                  <a:path w="14" h="13">
                    <a:moveTo>
                      <a:pt x="0" y="0"/>
                    </a:moveTo>
                    <a:lnTo>
                      <a:pt x="7" y="7"/>
                    </a:lnTo>
                    <a:lnTo>
                      <a:pt x="14" y="13"/>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483" name="Line 80"/>
              <p:cNvSpPr>
                <a:spLocks noChangeShapeType="1"/>
              </p:cNvSpPr>
              <p:nvPr/>
            </p:nvSpPr>
            <p:spPr bwMode="auto">
              <a:xfrm>
                <a:off x="2948" y="1731"/>
                <a:ext cx="12" cy="9"/>
              </a:xfrm>
              <a:prstGeom prst="line">
                <a:avLst/>
              </a:prstGeom>
              <a:noFill/>
              <a:ln w="12700">
                <a:solidFill>
                  <a:srgbClr val="FF0000"/>
                </a:solidFill>
                <a:round/>
                <a:headEnd/>
                <a:tailEnd/>
              </a:ln>
            </p:spPr>
            <p:txBody>
              <a:bodyPr/>
              <a:lstStyle/>
              <a:p>
                <a:endParaRPr lang="zh-CN" altLang="en-US"/>
              </a:p>
            </p:txBody>
          </p:sp>
          <p:sp>
            <p:nvSpPr>
              <p:cNvPr id="60484" name="Line 81"/>
              <p:cNvSpPr>
                <a:spLocks noChangeShapeType="1"/>
              </p:cNvSpPr>
              <p:nvPr/>
            </p:nvSpPr>
            <p:spPr bwMode="auto">
              <a:xfrm>
                <a:off x="2960" y="1740"/>
                <a:ext cx="15" cy="7"/>
              </a:xfrm>
              <a:prstGeom prst="line">
                <a:avLst/>
              </a:prstGeom>
              <a:noFill/>
              <a:ln w="12700">
                <a:solidFill>
                  <a:srgbClr val="FF0000"/>
                </a:solidFill>
                <a:round/>
                <a:headEnd/>
                <a:tailEnd/>
              </a:ln>
            </p:spPr>
            <p:txBody>
              <a:bodyPr/>
              <a:lstStyle/>
              <a:p>
                <a:endParaRPr lang="zh-CN" altLang="en-US"/>
              </a:p>
            </p:txBody>
          </p:sp>
          <p:sp>
            <p:nvSpPr>
              <p:cNvPr id="60485" name="Line 82"/>
              <p:cNvSpPr>
                <a:spLocks noChangeShapeType="1"/>
              </p:cNvSpPr>
              <p:nvPr/>
            </p:nvSpPr>
            <p:spPr bwMode="auto">
              <a:xfrm>
                <a:off x="2975" y="1747"/>
                <a:ext cx="14" cy="3"/>
              </a:xfrm>
              <a:prstGeom prst="line">
                <a:avLst/>
              </a:prstGeom>
              <a:noFill/>
              <a:ln w="12700">
                <a:solidFill>
                  <a:srgbClr val="FF0000"/>
                </a:solidFill>
                <a:round/>
                <a:headEnd/>
                <a:tailEnd/>
              </a:ln>
            </p:spPr>
            <p:txBody>
              <a:bodyPr/>
              <a:lstStyle/>
              <a:p>
                <a:endParaRPr lang="zh-CN" altLang="en-US"/>
              </a:p>
            </p:txBody>
          </p:sp>
          <p:sp>
            <p:nvSpPr>
              <p:cNvPr id="60486" name="Line 83"/>
              <p:cNvSpPr>
                <a:spLocks noChangeShapeType="1"/>
              </p:cNvSpPr>
              <p:nvPr/>
            </p:nvSpPr>
            <p:spPr bwMode="auto">
              <a:xfrm>
                <a:off x="2989" y="1750"/>
                <a:ext cx="13" cy="2"/>
              </a:xfrm>
              <a:prstGeom prst="line">
                <a:avLst/>
              </a:prstGeom>
              <a:noFill/>
              <a:ln w="12700">
                <a:solidFill>
                  <a:srgbClr val="FF0000"/>
                </a:solidFill>
                <a:round/>
                <a:headEnd/>
                <a:tailEnd/>
              </a:ln>
            </p:spPr>
            <p:txBody>
              <a:bodyPr/>
              <a:lstStyle/>
              <a:p>
                <a:endParaRPr lang="zh-CN" altLang="en-US"/>
              </a:p>
            </p:txBody>
          </p:sp>
          <p:sp>
            <p:nvSpPr>
              <p:cNvPr id="60487" name="Line 84"/>
              <p:cNvSpPr>
                <a:spLocks noChangeShapeType="1"/>
              </p:cNvSpPr>
              <p:nvPr/>
            </p:nvSpPr>
            <p:spPr bwMode="auto">
              <a:xfrm flipV="1">
                <a:off x="3002" y="1750"/>
                <a:ext cx="14" cy="2"/>
              </a:xfrm>
              <a:prstGeom prst="line">
                <a:avLst/>
              </a:prstGeom>
              <a:noFill/>
              <a:ln w="12700">
                <a:solidFill>
                  <a:srgbClr val="FF0000"/>
                </a:solidFill>
                <a:round/>
                <a:headEnd/>
                <a:tailEnd/>
              </a:ln>
            </p:spPr>
            <p:txBody>
              <a:bodyPr/>
              <a:lstStyle/>
              <a:p>
                <a:endParaRPr lang="zh-CN" altLang="en-US"/>
              </a:p>
            </p:txBody>
          </p:sp>
          <p:sp>
            <p:nvSpPr>
              <p:cNvPr id="60488" name="Line 85"/>
              <p:cNvSpPr>
                <a:spLocks noChangeShapeType="1"/>
              </p:cNvSpPr>
              <p:nvPr/>
            </p:nvSpPr>
            <p:spPr bwMode="auto">
              <a:xfrm flipV="1">
                <a:off x="3016" y="1747"/>
                <a:ext cx="14" cy="3"/>
              </a:xfrm>
              <a:prstGeom prst="line">
                <a:avLst/>
              </a:prstGeom>
              <a:noFill/>
              <a:ln w="12700">
                <a:solidFill>
                  <a:srgbClr val="FF0000"/>
                </a:solidFill>
                <a:round/>
                <a:headEnd/>
                <a:tailEnd/>
              </a:ln>
            </p:spPr>
            <p:txBody>
              <a:bodyPr/>
              <a:lstStyle/>
              <a:p>
                <a:endParaRPr lang="zh-CN" altLang="en-US"/>
              </a:p>
            </p:txBody>
          </p:sp>
          <p:sp>
            <p:nvSpPr>
              <p:cNvPr id="60489" name="Line 86"/>
              <p:cNvSpPr>
                <a:spLocks noChangeShapeType="1"/>
              </p:cNvSpPr>
              <p:nvPr/>
            </p:nvSpPr>
            <p:spPr bwMode="auto">
              <a:xfrm flipV="1">
                <a:off x="3030" y="1740"/>
                <a:ext cx="15" cy="7"/>
              </a:xfrm>
              <a:prstGeom prst="line">
                <a:avLst/>
              </a:prstGeom>
              <a:noFill/>
              <a:ln w="12700">
                <a:solidFill>
                  <a:srgbClr val="FF0000"/>
                </a:solidFill>
                <a:round/>
                <a:headEnd/>
                <a:tailEnd/>
              </a:ln>
            </p:spPr>
            <p:txBody>
              <a:bodyPr/>
              <a:lstStyle/>
              <a:p>
                <a:endParaRPr lang="zh-CN" altLang="en-US"/>
              </a:p>
            </p:txBody>
          </p:sp>
          <p:sp>
            <p:nvSpPr>
              <p:cNvPr id="60490" name="Line 87"/>
              <p:cNvSpPr>
                <a:spLocks noChangeShapeType="1"/>
              </p:cNvSpPr>
              <p:nvPr/>
            </p:nvSpPr>
            <p:spPr bwMode="auto">
              <a:xfrm flipV="1">
                <a:off x="3045" y="1731"/>
                <a:ext cx="12" cy="9"/>
              </a:xfrm>
              <a:prstGeom prst="line">
                <a:avLst/>
              </a:prstGeom>
              <a:noFill/>
              <a:ln w="12700">
                <a:solidFill>
                  <a:srgbClr val="FF0000"/>
                </a:solidFill>
                <a:round/>
                <a:headEnd/>
                <a:tailEnd/>
              </a:ln>
            </p:spPr>
            <p:txBody>
              <a:bodyPr/>
              <a:lstStyle/>
              <a:p>
                <a:endParaRPr lang="zh-CN" altLang="en-US"/>
              </a:p>
            </p:txBody>
          </p:sp>
          <p:sp>
            <p:nvSpPr>
              <p:cNvPr id="60491" name="Freeform 88"/>
              <p:cNvSpPr>
                <a:spLocks/>
              </p:cNvSpPr>
              <p:nvPr/>
            </p:nvSpPr>
            <p:spPr bwMode="auto">
              <a:xfrm>
                <a:off x="3057" y="1718"/>
                <a:ext cx="15" cy="13"/>
              </a:xfrm>
              <a:custGeom>
                <a:avLst/>
                <a:gdLst>
                  <a:gd name="T0" fmla="*/ 0 w 15"/>
                  <a:gd name="T1" fmla="*/ 13 h 13"/>
                  <a:gd name="T2" fmla="*/ 7 w 15"/>
                  <a:gd name="T3" fmla="*/ 7 h 13"/>
                  <a:gd name="T4" fmla="*/ 15 w 15"/>
                  <a:gd name="T5" fmla="*/ 0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13"/>
                    </a:moveTo>
                    <a:lnTo>
                      <a:pt x="7" y="7"/>
                    </a:lnTo>
                    <a:lnTo>
                      <a:pt x="15"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492" name="Freeform 89"/>
              <p:cNvSpPr>
                <a:spLocks/>
              </p:cNvSpPr>
              <p:nvPr/>
            </p:nvSpPr>
            <p:spPr bwMode="auto">
              <a:xfrm>
                <a:off x="3072" y="1705"/>
                <a:ext cx="14" cy="13"/>
              </a:xfrm>
              <a:custGeom>
                <a:avLst/>
                <a:gdLst>
                  <a:gd name="T0" fmla="*/ 0 w 14"/>
                  <a:gd name="T1" fmla="*/ 13 h 13"/>
                  <a:gd name="T2" fmla="*/ 7 w 14"/>
                  <a:gd name="T3" fmla="*/ 8 h 13"/>
                  <a:gd name="T4" fmla="*/ 14 w 14"/>
                  <a:gd name="T5" fmla="*/ 0 h 13"/>
                  <a:gd name="T6" fmla="*/ 0 60000 65536"/>
                  <a:gd name="T7" fmla="*/ 0 60000 65536"/>
                  <a:gd name="T8" fmla="*/ 0 60000 65536"/>
                  <a:gd name="T9" fmla="*/ 0 w 14"/>
                  <a:gd name="T10" fmla="*/ 0 h 13"/>
                  <a:gd name="T11" fmla="*/ 14 w 14"/>
                  <a:gd name="T12" fmla="*/ 13 h 13"/>
                </a:gdLst>
                <a:ahLst/>
                <a:cxnLst>
                  <a:cxn ang="T6">
                    <a:pos x="T0" y="T1"/>
                  </a:cxn>
                  <a:cxn ang="T7">
                    <a:pos x="T2" y="T3"/>
                  </a:cxn>
                  <a:cxn ang="T8">
                    <a:pos x="T4" y="T5"/>
                  </a:cxn>
                </a:cxnLst>
                <a:rect l="T9" t="T10" r="T11" b="T12"/>
                <a:pathLst>
                  <a:path w="14" h="13">
                    <a:moveTo>
                      <a:pt x="0" y="13"/>
                    </a:moveTo>
                    <a:lnTo>
                      <a:pt x="7" y="8"/>
                    </a:lnTo>
                    <a:lnTo>
                      <a:pt x="14"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493" name="Freeform 90"/>
              <p:cNvSpPr>
                <a:spLocks/>
              </p:cNvSpPr>
              <p:nvPr/>
            </p:nvSpPr>
            <p:spPr bwMode="auto">
              <a:xfrm>
                <a:off x="3086" y="1689"/>
                <a:ext cx="12" cy="16"/>
              </a:xfrm>
              <a:custGeom>
                <a:avLst/>
                <a:gdLst>
                  <a:gd name="T0" fmla="*/ 0 w 12"/>
                  <a:gd name="T1" fmla="*/ 16 h 16"/>
                  <a:gd name="T2" fmla="*/ 5 w 12"/>
                  <a:gd name="T3" fmla="*/ 9 h 16"/>
                  <a:gd name="T4" fmla="*/ 12 w 12"/>
                  <a:gd name="T5" fmla="*/ 0 h 16"/>
                  <a:gd name="T6" fmla="*/ 0 60000 65536"/>
                  <a:gd name="T7" fmla="*/ 0 60000 65536"/>
                  <a:gd name="T8" fmla="*/ 0 60000 65536"/>
                  <a:gd name="T9" fmla="*/ 0 w 12"/>
                  <a:gd name="T10" fmla="*/ 0 h 16"/>
                  <a:gd name="T11" fmla="*/ 12 w 12"/>
                  <a:gd name="T12" fmla="*/ 16 h 16"/>
                </a:gdLst>
                <a:ahLst/>
                <a:cxnLst>
                  <a:cxn ang="T6">
                    <a:pos x="T0" y="T1"/>
                  </a:cxn>
                  <a:cxn ang="T7">
                    <a:pos x="T2" y="T3"/>
                  </a:cxn>
                  <a:cxn ang="T8">
                    <a:pos x="T4" y="T5"/>
                  </a:cxn>
                </a:cxnLst>
                <a:rect l="T9" t="T10" r="T11" b="T12"/>
                <a:pathLst>
                  <a:path w="12" h="16">
                    <a:moveTo>
                      <a:pt x="0" y="16"/>
                    </a:moveTo>
                    <a:lnTo>
                      <a:pt x="5" y="9"/>
                    </a:lnTo>
                    <a:lnTo>
                      <a:pt x="12"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494" name="Line 91"/>
              <p:cNvSpPr>
                <a:spLocks noChangeShapeType="1"/>
              </p:cNvSpPr>
              <p:nvPr/>
            </p:nvSpPr>
            <p:spPr bwMode="auto">
              <a:xfrm flipV="1">
                <a:off x="3098" y="1673"/>
                <a:ext cx="15" cy="16"/>
              </a:xfrm>
              <a:prstGeom prst="line">
                <a:avLst/>
              </a:prstGeom>
              <a:noFill/>
              <a:ln w="12700">
                <a:solidFill>
                  <a:srgbClr val="FF0000"/>
                </a:solidFill>
                <a:round/>
                <a:headEnd/>
                <a:tailEnd/>
              </a:ln>
            </p:spPr>
            <p:txBody>
              <a:bodyPr/>
              <a:lstStyle/>
              <a:p>
                <a:endParaRPr lang="zh-CN" altLang="en-US"/>
              </a:p>
            </p:txBody>
          </p:sp>
          <p:sp>
            <p:nvSpPr>
              <p:cNvPr id="60495" name="Line 92"/>
              <p:cNvSpPr>
                <a:spLocks noChangeShapeType="1"/>
              </p:cNvSpPr>
              <p:nvPr/>
            </p:nvSpPr>
            <p:spPr bwMode="auto">
              <a:xfrm flipV="1">
                <a:off x="3113" y="1655"/>
                <a:ext cx="14" cy="18"/>
              </a:xfrm>
              <a:prstGeom prst="line">
                <a:avLst/>
              </a:prstGeom>
              <a:noFill/>
              <a:ln w="12700">
                <a:solidFill>
                  <a:srgbClr val="FF0000"/>
                </a:solidFill>
                <a:round/>
                <a:headEnd/>
                <a:tailEnd/>
              </a:ln>
            </p:spPr>
            <p:txBody>
              <a:bodyPr/>
              <a:lstStyle/>
              <a:p>
                <a:endParaRPr lang="zh-CN" altLang="en-US"/>
              </a:p>
            </p:txBody>
          </p:sp>
          <p:sp>
            <p:nvSpPr>
              <p:cNvPr id="60496" name="Line 93"/>
              <p:cNvSpPr>
                <a:spLocks noChangeShapeType="1"/>
              </p:cNvSpPr>
              <p:nvPr/>
            </p:nvSpPr>
            <p:spPr bwMode="auto">
              <a:xfrm flipV="1">
                <a:off x="3127" y="1637"/>
                <a:ext cx="14" cy="18"/>
              </a:xfrm>
              <a:prstGeom prst="line">
                <a:avLst/>
              </a:prstGeom>
              <a:noFill/>
              <a:ln w="12700">
                <a:solidFill>
                  <a:srgbClr val="FF0000"/>
                </a:solidFill>
                <a:round/>
                <a:headEnd/>
                <a:tailEnd/>
              </a:ln>
            </p:spPr>
            <p:txBody>
              <a:bodyPr/>
              <a:lstStyle/>
              <a:p>
                <a:endParaRPr lang="zh-CN" altLang="en-US"/>
              </a:p>
            </p:txBody>
          </p:sp>
          <p:sp>
            <p:nvSpPr>
              <p:cNvPr id="60497" name="Line 94"/>
              <p:cNvSpPr>
                <a:spLocks noChangeShapeType="1"/>
              </p:cNvSpPr>
              <p:nvPr/>
            </p:nvSpPr>
            <p:spPr bwMode="auto">
              <a:xfrm flipV="1">
                <a:off x="3141" y="1619"/>
                <a:ext cx="13" cy="18"/>
              </a:xfrm>
              <a:prstGeom prst="line">
                <a:avLst/>
              </a:prstGeom>
              <a:noFill/>
              <a:ln w="12700">
                <a:solidFill>
                  <a:srgbClr val="FF0000"/>
                </a:solidFill>
                <a:round/>
                <a:headEnd/>
                <a:tailEnd/>
              </a:ln>
            </p:spPr>
            <p:txBody>
              <a:bodyPr/>
              <a:lstStyle/>
              <a:p>
                <a:endParaRPr lang="zh-CN" altLang="en-US"/>
              </a:p>
            </p:txBody>
          </p:sp>
          <p:sp>
            <p:nvSpPr>
              <p:cNvPr id="60498" name="Line 95"/>
              <p:cNvSpPr>
                <a:spLocks noChangeShapeType="1"/>
              </p:cNvSpPr>
              <p:nvPr/>
            </p:nvSpPr>
            <p:spPr bwMode="auto">
              <a:xfrm flipV="1">
                <a:off x="3154" y="1601"/>
                <a:ext cx="14" cy="18"/>
              </a:xfrm>
              <a:prstGeom prst="line">
                <a:avLst/>
              </a:prstGeom>
              <a:noFill/>
              <a:ln w="12700">
                <a:solidFill>
                  <a:srgbClr val="FF0000"/>
                </a:solidFill>
                <a:round/>
                <a:headEnd/>
                <a:tailEnd/>
              </a:ln>
            </p:spPr>
            <p:txBody>
              <a:bodyPr/>
              <a:lstStyle/>
              <a:p>
                <a:endParaRPr lang="zh-CN" altLang="en-US"/>
              </a:p>
            </p:txBody>
          </p:sp>
          <p:sp>
            <p:nvSpPr>
              <p:cNvPr id="60499" name="Line 96"/>
              <p:cNvSpPr>
                <a:spLocks noChangeShapeType="1"/>
              </p:cNvSpPr>
              <p:nvPr/>
            </p:nvSpPr>
            <p:spPr bwMode="auto">
              <a:xfrm flipV="1">
                <a:off x="3168" y="1585"/>
                <a:ext cx="15" cy="16"/>
              </a:xfrm>
              <a:prstGeom prst="line">
                <a:avLst/>
              </a:prstGeom>
              <a:noFill/>
              <a:ln w="12700">
                <a:solidFill>
                  <a:srgbClr val="FF0000"/>
                </a:solidFill>
                <a:round/>
                <a:headEnd/>
                <a:tailEnd/>
              </a:ln>
            </p:spPr>
            <p:txBody>
              <a:bodyPr/>
              <a:lstStyle/>
              <a:p>
                <a:endParaRPr lang="zh-CN" altLang="en-US"/>
              </a:p>
            </p:txBody>
          </p:sp>
          <p:sp>
            <p:nvSpPr>
              <p:cNvPr id="60500" name="Freeform 97"/>
              <p:cNvSpPr>
                <a:spLocks/>
              </p:cNvSpPr>
              <p:nvPr/>
            </p:nvSpPr>
            <p:spPr bwMode="auto">
              <a:xfrm>
                <a:off x="3183" y="1569"/>
                <a:ext cx="12" cy="16"/>
              </a:xfrm>
              <a:custGeom>
                <a:avLst/>
                <a:gdLst>
                  <a:gd name="T0" fmla="*/ 0 w 12"/>
                  <a:gd name="T1" fmla="*/ 16 h 16"/>
                  <a:gd name="T2" fmla="*/ 5 w 12"/>
                  <a:gd name="T3" fmla="*/ 7 h 16"/>
                  <a:gd name="T4" fmla="*/ 12 w 12"/>
                  <a:gd name="T5" fmla="*/ 0 h 16"/>
                  <a:gd name="T6" fmla="*/ 0 60000 65536"/>
                  <a:gd name="T7" fmla="*/ 0 60000 65536"/>
                  <a:gd name="T8" fmla="*/ 0 60000 65536"/>
                  <a:gd name="T9" fmla="*/ 0 w 12"/>
                  <a:gd name="T10" fmla="*/ 0 h 16"/>
                  <a:gd name="T11" fmla="*/ 12 w 12"/>
                  <a:gd name="T12" fmla="*/ 16 h 16"/>
                </a:gdLst>
                <a:ahLst/>
                <a:cxnLst>
                  <a:cxn ang="T6">
                    <a:pos x="T0" y="T1"/>
                  </a:cxn>
                  <a:cxn ang="T7">
                    <a:pos x="T2" y="T3"/>
                  </a:cxn>
                  <a:cxn ang="T8">
                    <a:pos x="T4" y="T5"/>
                  </a:cxn>
                </a:cxnLst>
                <a:rect l="T9" t="T10" r="T11" b="T12"/>
                <a:pathLst>
                  <a:path w="12" h="16">
                    <a:moveTo>
                      <a:pt x="0" y="16"/>
                    </a:moveTo>
                    <a:lnTo>
                      <a:pt x="5" y="7"/>
                    </a:lnTo>
                    <a:lnTo>
                      <a:pt x="12"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501" name="Freeform 98"/>
              <p:cNvSpPr>
                <a:spLocks/>
              </p:cNvSpPr>
              <p:nvPr/>
            </p:nvSpPr>
            <p:spPr bwMode="auto">
              <a:xfrm>
                <a:off x="3195" y="1557"/>
                <a:ext cx="14" cy="12"/>
              </a:xfrm>
              <a:custGeom>
                <a:avLst/>
                <a:gdLst>
                  <a:gd name="T0" fmla="*/ 0 w 14"/>
                  <a:gd name="T1" fmla="*/ 12 h 12"/>
                  <a:gd name="T2" fmla="*/ 7 w 14"/>
                  <a:gd name="T3" fmla="*/ 5 h 12"/>
                  <a:gd name="T4" fmla="*/ 14 w 14"/>
                  <a:gd name="T5" fmla="*/ 0 h 12"/>
                  <a:gd name="T6" fmla="*/ 0 60000 65536"/>
                  <a:gd name="T7" fmla="*/ 0 60000 65536"/>
                  <a:gd name="T8" fmla="*/ 0 60000 65536"/>
                  <a:gd name="T9" fmla="*/ 0 w 14"/>
                  <a:gd name="T10" fmla="*/ 0 h 12"/>
                  <a:gd name="T11" fmla="*/ 14 w 14"/>
                  <a:gd name="T12" fmla="*/ 12 h 12"/>
                </a:gdLst>
                <a:ahLst/>
                <a:cxnLst>
                  <a:cxn ang="T6">
                    <a:pos x="T0" y="T1"/>
                  </a:cxn>
                  <a:cxn ang="T7">
                    <a:pos x="T2" y="T3"/>
                  </a:cxn>
                  <a:cxn ang="T8">
                    <a:pos x="T4" y="T5"/>
                  </a:cxn>
                </a:cxnLst>
                <a:rect l="T9" t="T10" r="T11" b="T12"/>
                <a:pathLst>
                  <a:path w="14" h="12">
                    <a:moveTo>
                      <a:pt x="0" y="12"/>
                    </a:moveTo>
                    <a:lnTo>
                      <a:pt x="7" y="5"/>
                    </a:lnTo>
                    <a:lnTo>
                      <a:pt x="14"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502" name="Freeform 99"/>
              <p:cNvSpPr>
                <a:spLocks/>
              </p:cNvSpPr>
              <p:nvPr/>
            </p:nvSpPr>
            <p:spPr bwMode="auto">
              <a:xfrm>
                <a:off x="3209" y="1544"/>
                <a:ext cx="15" cy="13"/>
              </a:xfrm>
              <a:custGeom>
                <a:avLst/>
                <a:gdLst>
                  <a:gd name="T0" fmla="*/ 0 w 15"/>
                  <a:gd name="T1" fmla="*/ 13 h 13"/>
                  <a:gd name="T2" fmla="*/ 8 w 15"/>
                  <a:gd name="T3" fmla="*/ 5 h 13"/>
                  <a:gd name="T4" fmla="*/ 15 w 15"/>
                  <a:gd name="T5" fmla="*/ 0 h 13"/>
                  <a:gd name="T6" fmla="*/ 0 60000 65536"/>
                  <a:gd name="T7" fmla="*/ 0 60000 65536"/>
                  <a:gd name="T8" fmla="*/ 0 60000 65536"/>
                  <a:gd name="T9" fmla="*/ 0 w 15"/>
                  <a:gd name="T10" fmla="*/ 0 h 13"/>
                  <a:gd name="T11" fmla="*/ 15 w 15"/>
                  <a:gd name="T12" fmla="*/ 13 h 13"/>
                </a:gdLst>
                <a:ahLst/>
                <a:cxnLst>
                  <a:cxn ang="T6">
                    <a:pos x="T0" y="T1"/>
                  </a:cxn>
                  <a:cxn ang="T7">
                    <a:pos x="T2" y="T3"/>
                  </a:cxn>
                  <a:cxn ang="T8">
                    <a:pos x="T4" y="T5"/>
                  </a:cxn>
                </a:cxnLst>
                <a:rect l="T9" t="T10" r="T11" b="T12"/>
                <a:pathLst>
                  <a:path w="15" h="13">
                    <a:moveTo>
                      <a:pt x="0" y="13"/>
                    </a:moveTo>
                    <a:lnTo>
                      <a:pt x="8" y="5"/>
                    </a:lnTo>
                    <a:lnTo>
                      <a:pt x="15" y="0"/>
                    </a:lnTo>
                  </a:path>
                </a:pathLst>
              </a:custGeom>
              <a:noFill/>
              <a:ln w="12700">
                <a:solidFill>
                  <a:srgbClr val="FF0000"/>
                </a:solidFill>
                <a:round/>
                <a:headEnd/>
                <a:tailEnd/>
              </a:ln>
            </p:spPr>
            <p:txBody>
              <a:bodyPr/>
              <a:lstStyle/>
              <a:p>
                <a:endParaRPr lang="zh-CN" altLang="en-US">
                  <a:latin typeface="Calibri" pitchFamily="34" charset="0"/>
                </a:endParaRPr>
              </a:p>
            </p:txBody>
          </p:sp>
          <p:sp>
            <p:nvSpPr>
              <p:cNvPr id="60503" name="Line 100"/>
              <p:cNvSpPr>
                <a:spLocks noChangeShapeType="1"/>
              </p:cNvSpPr>
              <p:nvPr/>
            </p:nvSpPr>
            <p:spPr bwMode="auto">
              <a:xfrm flipV="1">
                <a:off x="3224" y="1535"/>
                <a:ext cx="14" cy="9"/>
              </a:xfrm>
              <a:prstGeom prst="line">
                <a:avLst/>
              </a:prstGeom>
              <a:noFill/>
              <a:ln w="12700">
                <a:solidFill>
                  <a:srgbClr val="FF0000"/>
                </a:solidFill>
                <a:round/>
                <a:headEnd/>
                <a:tailEnd/>
              </a:ln>
            </p:spPr>
            <p:txBody>
              <a:bodyPr/>
              <a:lstStyle/>
              <a:p>
                <a:endParaRPr lang="zh-CN" altLang="en-US"/>
              </a:p>
            </p:txBody>
          </p:sp>
          <p:sp>
            <p:nvSpPr>
              <p:cNvPr id="60504" name="Line 101"/>
              <p:cNvSpPr>
                <a:spLocks noChangeShapeType="1"/>
              </p:cNvSpPr>
              <p:nvPr/>
            </p:nvSpPr>
            <p:spPr bwMode="auto">
              <a:xfrm flipV="1">
                <a:off x="3238" y="1528"/>
                <a:ext cx="13" cy="7"/>
              </a:xfrm>
              <a:prstGeom prst="line">
                <a:avLst/>
              </a:prstGeom>
              <a:noFill/>
              <a:ln w="12700">
                <a:solidFill>
                  <a:srgbClr val="FF0000"/>
                </a:solidFill>
                <a:round/>
                <a:headEnd/>
                <a:tailEnd/>
              </a:ln>
            </p:spPr>
            <p:txBody>
              <a:bodyPr/>
              <a:lstStyle/>
              <a:p>
                <a:endParaRPr lang="zh-CN" altLang="en-US"/>
              </a:p>
            </p:txBody>
          </p:sp>
          <p:sp>
            <p:nvSpPr>
              <p:cNvPr id="60505" name="Line 102"/>
              <p:cNvSpPr>
                <a:spLocks noChangeShapeType="1"/>
              </p:cNvSpPr>
              <p:nvPr/>
            </p:nvSpPr>
            <p:spPr bwMode="auto">
              <a:xfrm flipV="1">
                <a:off x="3251" y="1524"/>
                <a:ext cx="14" cy="4"/>
              </a:xfrm>
              <a:prstGeom prst="line">
                <a:avLst/>
              </a:prstGeom>
              <a:noFill/>
              <a:ln w="12700">
                <a:solidFill>
                  <a:srgbClr val="FF0000"/>
                </a:solidFill>
                <a:round/>
                <a:headEnd/>
                <a:tailEnd/>
              </a:ln>
            </p:spPr>
            <p:txBody>
              <a:bodyPr/>
              <a:lstStyle/>
              <a:p>
                <a:endParaRPr lang="zh-CN" altLang="en-US"/>
              </a:p>
            </p:txBody>
          </p:sp>
          <p:sp>
            <p:nvSpPr>
              <p:cNvPr id="60506" name="Line 103"/>
              <p:cNvSpPr>
                <a:spLocks noChangeShapeType="1"/>
              </p:cNvSpPr>
              <p:nvPr/>
            </p:nvSpPr>
            <p:spPr bwMode="auto">
              <a:xfrm flipV="1">
                <a:off x="3265" y="1523"/>
                <a:ext cx="14" cy="1"/>
              </a:xfrm>
              <a:prstGeom prst="line">
                <a:avLst/>
              </a:prstGeom>
              <a:noFill/>
              <a:ln w="12700">
                <a:solidFill>
                  <a:srgbClr val="FF0000"/>
                </a:solidFill>
                <a:round/>
                <a:headEnd/>
                <a:tailEnd/>
              </a:ln>
            </p:spPr>
            <p:txBody>
              <a:bodyPr/>
              <a:lstStyle/>
              <a:p>
                <a:endParaRPr lang="zh-CN" altLang="en-US"/>
              </a:p>
            </p:txBody>
          </p:sp>
        </p:grpSp>
        <p:sp>
          <p:nvSpPr>
            <p:cNvPr id="60427" name="Line 104"/>
            <p:cNvSpPr>
              <a:spLocks noChangeShapeType="1"/>
            </p:cNvSpPr>
            <p:nvPr/>
          </p:nvSpPr>
          <p:spPr bwMode="auto">
            <a:xfrm>
              <a:off x="2680" y="1639"/>
              <a:ext cx="666" cy="0"/>
            </a:xfrm>
            <a:prstGeom prst="line">
              <a:avLst/>
            </a:prstGeom>
            <a:noFill/>
            <a:ln w="19050">
              <a:solidFill>
                <a:schemeClr val="tx1"/>
              </a:solidFill>
              <a:round/>
              <a:headEnd/>
              <a:tailEnd/>
            </a:ln>
          </p:spPr>
          <p:txBody>
            <a:bodyPr>
              <a:spAutoFit/>
            </a:bodyPr>
            <a:lstStyle/>
            <a:p>
              <a:endParaRPr lang="zh-CN" altLang="en-US"/>
            </a:p>
          </p:txBody>
        </p:sp>
        <p:sp>
          <p:nvSpPr>
            <p:cNvPr id="60428" name="Line 105"/>
            <p:cNvSpPr>
              <a:spLocks noChangeShapeType="1"/>
            </p:cNvSpPr>
            <p:nvPr/>
          </p:nvSpPr>
          <p:spPr bwMode="auto">
            <a:xfrm>
              <a:off x="2719" y="1488"/>
              <a:ext cx="0" cy="296"/>
            </a:xfrm>
            <a:prstGeom prst="line">
              <a:avLst/>
            </a:prstGeom>
            <a:noFill/>
            <a:ln w="19050">
              <a:solidFill>
                <a:schemeClr val="tx1"/>
              </a:solidFill>
              <a:round/>
              <a:headEnd/>
              <a:tailEnd/>
            </a:ln>
          </p:spPr>
          <p:txBody>
            <a:bodyPr>
              <a:spAutoFit/>
            </a:bodyPr>
            <a:lstStyle/>
            <a:p>
              <a:endParaRPr lang="zh-CN" altLang="en-US"/>
            </a:p>
          </p:txBody>
        </p:sp>
      </p:grpSp>
      <p:sp>
        <p:nvSpPr>
          <p:cNvPr id="60421" name="Line 107"/>
          <p:cNvSpPr>
            <a:spLocks noChangeShapeType="1"/>
          </p:cNvSpPr>
          <p:nvPr/>
        </p:nvSpPr>
        <p:spPr bwMode="auto">
          <a:xfrm>
            <a:off x="5365750" y="6219825"/>
            <a:ext cx="2068513" cy="0"/>
          </a:xfrm>
          <a:prstGeom prst="line">
            <a:avLst/>
          </a:prstGeom>
          <a:noFill/>
          <a:ln w="19050">
            <a:solidFill>
              <a:schemeClr val="tx1"/>
            </a:solidFill>
            <a:round/>
            <a:headEnd/>
            <a:tailEnd/>
          </a:ln>
        </p:spPr>
        <p:txBody>
          <a:bodyPr>
            <a:spAutoFit/>
          </a:bodyPr>
          <a:lstStyle/>
          <a:p>
            <a:endParaRPr lang="zh-CN" altLang="en-US"/>
          </a:p>
        </p:txBody>
      </p:sp>
      <p:sp>
        <p:nvSpPr>
          <p:cNvPr id="60422" name="Line 108"/>
          <p:cNvSpPr>
            <a:spLocks noChangeShapeType="1"/>
          </p:cNvSpPr>
          <p:nvPr/>
        </p:nvSpPr>
        <p:spPr bwMode="auto">
          <a:xfrm>
            <a:off x="5486400" y="5529263"/>
            <a:ext cx="0" cy="919162"/>
          </a:xfrm>
          <a:prstGeom prst="line">
            <a:avLst/>
          </a:prstGeom>
          <a:noFill/>
          <a:ln w="19050">
            <a:solidFill>
              <a:schemeClr val="tx1"/>
            </a:solidFill>
            <a:round/>
            <a:headEnd/>
            <a:tailEnd/>
          </a:ln>
        </p:spPr>
        <p:txBody>
          <a:bodyPr>
            <a:spAutoFit/>
          </a:bodyPr>
          <a:lstStyle/>
          <a:p>
            <a:endParaRPr lang="zh-CN" altLang="en-US"/>
          </a:p>
        </p:txBody>
      </p:sp>
      <p:sp>
        <p:nvSpPr>
          <p:cNvPr id="60423" name="Line 109"/>
          <p:cNvSpPr>
            <a:spLocks noChangeShapeType="1"/>
          </p:cNvSpPr>
          <p:nvPr/>
        </p:nvSpPr>
        <p:spPr bwMode="auto">
          <a:xfrm>
            <a:off x="5495925" y="5802313"/>
            <a:ext cx="1639888" cy="0"/>
          </a:xfrm>
          <a:prstGeom prst="line">
            <a:avLst/>
          </a:prstGeom>
          <a:noFill/>
          <a:ln w="19050">
            <a:solidFill>
              <a:srgbClr val="CC0000"/>
            </a:solidFill>
            <a:round/>
            <a:headEnd/>
            <a:tailEnd/>
          </a:ln>
        </p:spPr>
        <p:txBody>
          <a:bodyPr>
            <a:spAutoFit/>
          </a:bodyPr>
          <a:lstStyle/>
          <a:p>
            <a:endParaRPr lang="zh-CN" altLang="en-US"/>
          </a:p>
        </p:txBody>
      </p:sp>
      <p:sp>
        <p:nvSpPr>
          <p:cNvPr id="60424" name="Line 110"/>
          <p:cNvSpPr>
            <a:spLocks noChangeShapeType="1"/>
          </p:cNvSpPr>
          <p:nvPr/>
        </p:nvSpPr>
        <p:spPr bwMode="auto">
          <a:xfrm>
            <a:off x="5494338" y="6078538"/>
            <a:ext cx="1639887" cy="0"/>
          </a:xfrm>
          <a:prstGeom prst="line">
            <a:avLst/>
          </a:prstGeom>
          <a:noFill/>
          <a:ln w="19050">
            <a:solidFill>
              <a:srgbClr val="070098"/>
            </a:solidFill>
            <a:round/>
            <a:headEnd/>
            <a:tailEnd/>
          </a:ln>
        </p:spPr>
        <p:txBody>
          <a:bodyPr>
            <a:spAutoFit/>
          </a:bodyPr>
          <a:lstStyle/>
          <a:p>
            <a:endParaRPr lang="zh-CN" altLang="en-US"/>
          </a:p>
        </p:txBody>
      </p:sp>
      <p:sp>
        <p:nvSpPr>
          <p:cNvPr id="60425" name="AutoShape 111"/>
          <p:cNvSpPr>
            <a:spLocks noChangeArrowheads="1"/>
          </p:cNvSpPr>
          <p:nvPr/>
        </p:nvSpPr>
        <p:spPr bwMode="auto">
          <a:xfrm>
            <a:off x="4587875" y="5945188"/>
            <a:ext cx="604838" cy="182562"/>
          </a:xfrm>
          <a:prstGeom prst="notchedRightArrow">
            <a:avLst>
              <a:gd name="adj1" fmla="val 50000"/>
              <a:gd name="adj2" fmla="val 82826"/>
            </a:avLst>
          </a:prstGeom>
          <a:solidFill>
            <a:srgbClr val="0000CC"/>
          </a:solidFill>
          <a:ln w="12700">
            <a:solidFill>
              <a:srgbClr val="0000CC"/>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24" name="Object 36"/>
          <p:cNvGraphicFramePr>
            <a:graphicFrameLocks noChangeAspect="1"/>
          </p:cNvGraphicFramePr>
          <p:nvPr/>
        </p:nvGraphicFramePr>
        <p:xfrm>
          <a:off x="179388" y="5759450"/>
          <a:ext cx="2425700" cy="625475"/>
        </p:xfrm>
        <a:graphic>
          <a:graphicData uri="http://schemas.openxmlformats.org/presentationml/2006/ole">
            <p:oleObj spid="_x0000_s12324" name="Equation" r:id="rId4" imgW="1524000" imgH="393700" progId="Equation.3">
              <p:embed/>
            </p:oleObj>
          </a:graphicData>
        </a:graphic>
      </p:graphicFrame>
      <p:sp>
        <p:nvSpPr>
          <p:cNvPr id="12325" name="Rectangle 3"/>
          <p:cNvSpPr>
            <a:spLocks noGrp="1" noChangeArrowheads="1"/>
          </p:cNvSpPr>
          <p:nvPr>
            <p:ph type="title"/>
          </p:nvPr>
        </p:nvSpPr>
        <p:spPr>
          <a:xfrm>
            <a:off x="231775" y="28575"/>
            <a:ext cx="8910638" cy="703263"/>
          </a:xfrm>
        </p:spPr>
        <p:txBody>
          <a:bodyPr/>
          <a:lstStyle/>
          <a:p>
            <a:r>
              <a:rPr lang="en-US" altLang="zh-CN" sz="3200" smtClean="0"/>
              <a:t>How Do You Control Torque on a PMSM?</a:t>
            </a:r>
          </a:p>
        </p:txBody>
      </p:sp>
      <p:sp>
        <p:nvSpPr>
          <p:cNvPr id="12326" name="Text Box 4"/>
          <p:cNvSpPr txBox="1">
            <a:spLocks noChangeArrowheads="1"/>
          </p:cNvSpPr>
          <p:nvPr/>
        </p:nvSpPr>
        <p:spPr bwMode="auto">
          <a:xfrm>
            <a:off x="566738" y="5419725"/>
            <a:ext cx="735012" cy="234950"/>
          </a:xfrm>
          <a:prstGeom prst="rect">
            <a:avLst/>
          </a:prstGeom>
          <a:noFill/>
          <a:ln w="9525">
            <a:noFill/>
            <a:miter lim="800000"/>
            <a:headEnd/>
            <a:tailEnd/>
          </a:ln>
        </p:spPr>
        <p:txBody>
          <a:bodyPr wrap="none">
            <a:spAutoFit/>
          </a:bodyPr>
          <a:lstStyle/>
          <a:p>
            <a:pPr defTabSz="895350" eaLnBrk="0" hangingPunct="0">
              <a:lnSpc>
                <a:spcPct val="94000"/>
              </a:lnSpc>
            </a:pPr>
            <a:r>
              <a:rPr lang="en-US" altLang="zh-CN" sz="1000" b="1">
                <a:solidFill>
                  <a:srgbClr val="0E00BE"/>
                </a:solidFill>
                <a:cs typeface="Arial" charset="0"/>
              </a:rPr>
              <a:t>Constant</a:t>
            </a:r>
          </a:p>
        </p:txBody>
      </p:sp>
      <p:sp>
        <p:nvSpPr>
          <p:cNvPr id="12327" name="Text Box 5"/>
          <p:cNvSpPr txBox="1">
            <a:spLocks noChangeArrowheads="1"/>
          </p:cNvSpPr>
          <p:nvPr/>
        </p:nvSpPr>
        <p:spPr bwMode="auto">
          <a:xfrm>
            <a:off x="2386013" y="5340350"/>
            <a:ext cx="1354137" cy="377825"/>
          </a:xfrm>
          <a:prstGeom prst="rect">
            <a:avLst/>
          </a:prstGeom>
          <a:noFill/>
          <a:ln w="9525">
            <a:noFill/>
            <a:miter lim="800000"/>
            <a:headEnd/>
            <a:tailEnd/>
          </a:ln>
        </p:spPr>
        <p:txBody>
          <a:bodyPr>
            <a:spAutoFit/>
          </a:bodyPr>
          <a:lstStyle/>
          <a:p>
            <a:pPr algn="ctr" defTabSz="895350" eaLnBrk="0" hangingPunct="0">
              <a:lnSpc>
                <a:spcPct val="94000"/>
              </a:lnSpc>
            </a:pPr>
            <a:r>
              <a:rPr lang="en-US" altLang="zh-CN" sz="1000" b="1">
                <a:solidFill>
                  <a:srgbClr val="0E00BE"/>
                </a:solidFill>
                <a:cs typeface="Arial" charset="0"/>
              </a:rPr>
              <a:t>Rotor flux (Constant for now)</a:t>
            </a:r>
          </a:p>
        </p:txBody>
      </p:sp>
      <p:sp>
        <p:nvSpPr>
          <p:cNvPr id="12328" name="Freeform 6"/>
          <p:cNvSpPr>
            <a:spLocks/>
          </p:cNvSpPr>
          <p:nvPr/>
        </p:nvSpPr>
        <p:spPr bwMode="auto">
          <a:xfrm>
            <a:off x="1285875" y="5527675"/>
            <a:ext cx="254000" cy="234950"/>
          </a:xfrm>
          <a:custGeom>
            <a:avLst/>
            <a:gdLst>
              <a:gd name="T0" fmla="*/ 0 w 160"/>
              <a:gd name="T1" fmla="*/ 0 h 148"/>
              <a:gd name="T2" fmla="*/ 2147483647 w 160"/>
              <a:gd name="T3" fmla="*/ 2147483647 h 148"/>
              <a:gd name="T4" fmla="*/ 2147483647 w 160"/>
              <a:gd name="T5" fmla="*/ 2147483647 h 148"/>
              <a:gd name="T6" fmla="*/ 0 60000 65536"/>
              <a:gd name="T7" fmla="*/ 0 60000 65536"/>
              <a:gd name="T8" fmla="*/ 0 60000 65536"/>
              <a:gd name="T9" fmla="*/ 0 w 160"/>
              <a:gd name="T10" fmla="*/ 0 h 148"/>
              <a:gd name="T11" fmla="*/ 160 w 160"/>
              <a:gd name="T12" fmla="*/ 148 h 148"/>
            </a:gdLst>
            <a:ahLst/>
            <a:cxnLst>
              <a:cxn ang="T6">
                <a:pos x="T0" y="T1"/>
              </a:cxn>
              <a:cxn ang="T7">
                <a:pos x="T2" y="T3"/>
              </a:cxn>
              <a:cxn ang="T8">
                <a:pos x="T4" y="T5"/>
              </a:cxn>
            </a:cxnLst>
            <a:rect l="T9" t="T10" r="T11" b="T12"/>
            <a:pathLst>
              <a:path w="160" h="148">
                <a:moveTo>
                  <a:pt x="0" y="0"/>
                </a:moveTo>
                <a:cubicBezTo>
                  <a:pt x="47" y="0"/>
                  <a:pt x="95" y="1"/>
                  <a:pt x="122" y="26"/>
                </a:cubicBezTo>
                <a:cubicBezTo>
                  <a:pt x="149" y="51"/>
                  <a:pt x="154" y="99"/>
                  <a:pt x="160" y="148"/>
                </a:cubicBezTo>
              </a:path>
            </a:pathLst>
          </a:custGeom>
          <a:noFill/>
          <a:ln w="12700">
            <a:solidFill>
              <a:schemeClr val="tx1"/>
            </a:solidFill>
            <a:round/>
            <a:headEnd/>
            <a:tailEnd type="triangle" w="med" len="med"/>
          </a:ln>
        </p:spPr>
        <p:txBody>
          <a:bodyPr wrap="none">
            <a:spAutoFit/>
          </a:bodyPr>
          <a:lstStyle/>
          <a:p>
            <a:endParaRPr lang="zh-CN" altLang="en-US">
              <a:latin typeface="Calibri" pitchFamily="34" charset="0"/>
            </a:endParaRPr>
          </a:p>
        </p:txBody>
      </p:sp>
      <p:sp>
        <p:nvSpPr>
          <p:cNvPr id="12329" name="Freeform 7"/>
          <p:cNvSpPr>
            <a:spLocks/>
          </p:cNvSpPr>
          <p:nvPr/>
        </p:nvSpPr>
        <p:spPr bwMode="auto">
          <a:xfrm>
            <a:off x="2084388" y="5556250"/>
            <a:ext cx="339725" cy="354013"/>
          </a:xfrm>
          <a:custGeom>
            <a:avLst/>
            <a:gdLst>
              <a:gd name="T0" fmla="*/ 2147483647 w 214"/>
              <a:gd name="T1" fmla="*/ 0 h 223"/>
              <a:gd name="T2" fmla="*/ 2147483647 w 214"/>
              <a:gd name="T3" fmla="*/ 2147483647 h 223"/>
              <a:gd name="T4" fmla="*/ 0 w 214"/>
              <a:gd name="T5" fmla="*/ 2147483647 h 223"/>
              <a:gd name="T6" fmla="*/ 0 60000 65536"/>
              <a:gd name="T7" fmla="*/ 0 60000 65536"/>
              <a:gd name="T8" fmla="*/ 0 60000 65536"/>
              <a:gd name="T9" fmla="*/ 0 w 214"/>
              <a:gd name="T10" fmla="*/ 0 h 223"/>
              <a:gd name="T11" fmla="*/ 214 w 214"/>
              <a:gd name="T12" fmla="*/ 223 h 223"/>
            </a:gdLst>
            <a:ahLst/>
            <a:cxnLst>
              <a:cxn ang="T6">
                <a:pos x="T0" y="T1"/>
              </a:cxn>
              <a:cxn ang="T7">
                <a:pos x="T2" y="T3"/>
              </a:cxn>
              <a:cxn ang="T8">
                <a:pos x="T4" y="T5"/>
              </a:cxn>
            </a:cxnLst>
            <a:rect l="T9" t="T10" r="T11" b="T12"/>
            <a:pathLst>
              <a:path w="214" h="223">
                <a:moveTo>
                  <a:pt x="214" y="0"/>
                </a:moveTo>
                <a:cubicBezTo>
                  <a:pt x="156" y="5"/>
                  <a:pt x="99" y="10"/>
                  <a:pt x="63" y="47"/>
                </a:cubicBezTo>
                <a:cubicBezTo>
                  <a:pt x="27" y="84"/>
                  <a:pt x="13" y="153"/>
                  <a:pt x="0" y="223"/>
                </a:cubicBezTo>
              </a:path>
            </a:pathLst>
          </a:custGeom>
          <a:noFill/>
          <a:ln w="12700">
            <a:solidFill>
              <a:schemeClr val="tx1"/>
            </a:solidFill>
            <a:round/>
            <a:headEnd/>
            <a:tailEnd type="triangle" w="med" len="med"/>
          </a:ln>
        </p:spPr>
        <p:txBody>
          <a:bodyPr wrap="none">
            <a:spAutoFit/>
          </a:bodyPr>
          <a:lstStyle/>
          <a:p>
            <a:endParaRPr lang="zh-CN" altLang="en-US">
              <a:latin typeface="Calibri" pitchFamily="34" charset="0"/>
            </a:endParaRPr>
          </a:p>
        </p:txBody>
      </p:sp>
      <p:sp>
        <p:nvSpPr>
          <p:cNvPr id="12330" name="Text Box 8"/>
          <p:cNvSpPr txBox="1">
            <a:spLocks noChangeArrowheads="1"/>
          </p:cNvSpPr>
          <p:nvPr/>
        </p:nvSpPr>
        <p:spPr bwMode="auto">
          <a:xfrm>
            <a:off x="2792413" y="6359525"/>
            <a:ext cx="831850" cy="234950"/>
          </a:xfrm>
          <a:prstGeom prst="rect">
            <a:avLst/>
          </a:prstGeom>
          <a:noFill/>
          <a:ln w="9525">
            <a:noFill/>
            <a:miter lim="800000"/>
            <a:headEnd/>
            <a:tailEnd/>
          </a:ln>
        </p:spPr>
        <p:txBody>
          <a:bodyPr wrap="none">
            <a:spAutoFit/>
          </a:bodyPr>
          <a:lstStyle/>
          <a:p>
            <a:pPr defTabSz="895350" eaLnBrk="0" hangingPunct="0">
              <a:lnSpc>
                <a:spcPct val="94000"/>
              </a:lnSpc>
            </a:pPr>
            <a:r>
              <a:rPr lang="en-US" altLang="zh-CN" sz="1000" b="1">
                <a:solidFill>
                  <a:srgbClr val="0E00BE"/>
                </a:solidFill>
                <a:cs typeface="Arial" charset="0"/>
              </a:rPr>
              <a:t>Adjustable</a:t>
            </a:r>
          </a:p>
        </p:txBody>
      </p:sp>
      <p:sp>
        <p:nvSpPr>
          <p:cNvPr id="12331" name="Freeform 9"/>
          <p:cNvSpPr>
            <a:spLocks/>
          </p:cNvSpPr>
          <p:nvPr/>
        </p:nvSpPr>
        <p:spPr bwMode="auto">
          <a:xfrm>
            <a:off x="2365375" y="6257925"/>
            <a:ext cx="473075" cy="212725"/>
          </a:xfrm>
          <a:custGeom>
            <a:avLst/>
            <a:gdLst>
              <a:gd name="T0" fmla="*/ 2147483647 w 298"/>
              <a:gd name="T1" fmla="*/ 2147483647 h 134"/>
              <a:gd name="T2" fmla="*/ 2147483647 w 298"/>
              <a:gd name="T3" fmla="*/ 2147483647 h 134"/>
              <a:gd name="T4" fmla="*/ 0 w 298"/>
              <a:gd name="T5" fmla="*/ 0 h 134"/>
              <a:gd name="T6" fmla="*/ 0 60000 65536"/>
              <a:gd name="T7" fmla="*/ 0 60000 65536"/>
              <a:gd name="T8" fmla="*/ 0 60000 65536"/>
              <a:gd name="T9" fmla="*/ 0 w 298"/>
              <a:gd name="T10" fmla="*/ 0 h 134"/>
              <a:gd name="T11" fmla="*/ 298 w 298"/>
              <a:gd name="T12" fmla="*/ 134 h 134"/>
            </a:gdLst>
            <a:ahLst/>
            <a:cxnLst>
              <a:cxn ang="T6">
                <a:pos x="T0" y="T1"/>
              </a:cxn>
              <a:cxn ang="T7">
                <a:pos x="T2" y="T3"/>
              </a:cxn>
              <a:cxn ang="T8">
                <a:pos x="T4" y="T5"/>
              </a:cxn>
            </a:cxnLst>
            <a:rect l="T9" t="T10" r="T11" b="T12"/>
            <a:pathLst>
              <a:path w="298" h="134">
                <a:moveTo>
                  <a:pt x="298" y="134"/>
                </a:moveTo>
                <a:cubicBezTo>
                  <a:pt x="203" y="130"/>
                  <a:pt x="108" y="127"/>
                  <a:pt x="58" y="105"/>
                </a:cubicBezTo>
                <a:cubicBezTo>
                  <a:pt x="8" y="83"/>
                  <a:pt x="4" y="41"/>
                  <a:pt x="0" y="0"/>
                </a:cubicBezTo>
              </a:path>
            </a:pathLst>
          </a:custGeom>
          <a:noFill/>
          <a:ln w="12700">
            <a:solidFill>
              <a:schemeClr val="tx1"/>
            </a:solidFill>
            <a:round/>
            <a:headEnd/>
            <a:tailEnd type="triangle" w="med" len="med"/>
          </a:ln>
        </p:spPr>
        <p:txBody>
          <a:bodyPr wrap="none">
            <a:spAutoFit/>
          </a:bodyPr>
          <a:lstStyle/>
          <a:p>
            <a:endParaRPr lang="zh-CN" altLang="en-US">
              <a:latin typeface="Calibri" pitchFamily="34" charset="0"/>
            </a:endParaRPr>
          </a:p>
        </p:txBody>
      </p:sp>
      <p:pic>
        <p:nvPicPr>
          <p:cNvPr id="12332" name="Picture 10" descr="Synchronous Machine"/>
          <p:cNvPicPr>
            <a:picLocks noChangeAspect="1" noChangeArrowheads="1"/>
          </p:cNvPicPr>
          <p:nvPr/>
        </p:nvPicPr>
        <p:blipFill>
          <a:blip r:embed="rId5"/>
          <a:srcRect b="9735"/>
          <a:stretch>
            <a:fillRect/>
          </a:stretch>
        </p:blipFill>
        <p:spPr bwMode="auto">
          <a:xfrm>
            <a:off x="2486025" y="879475"/>
            <a:ext cx="4541838" cy="3886200"/>
          </a:xfrm>
          <a:prstGeom prst="rect">
            <a:avLst/>
          </a:prstGeom>
          <a:noFill/>
          <a:ln w="9525">
            <a:noFill/>
            <a:miter lim="800000"/>
            <a:headEnd/>
            <a:tailEnd/>
          </a:ln>
        </p:spPr>
      </p:pic>
      <p:sp>
        <p:nvSpPr>
          <p:cNvPr id="12333" name="Line 11"/>
          <p:cNvSpPr>
            <a:spLocks noChangeShapeType="1"/>
          </p:cNvSpPr>
          <p:nvPr/>
        </p:nvSpPr>
        <p:spPr bwMode="auto">
          <a:xfrm flipH="1" flipV="1">
            <a:off x="3697288" y="1463675"/>
            <a:ext cx="433387" cy="719138"/>
          </a:xfrm>
          <a:prstGeom prst="line">
            <a:avLst/>
          </a:prstGeom>
          <a:noFill/>
          <a:ln w="28575">
            <a:solidFill>
              <a:srgbClr val="FF1313"/>
            </a:solidFill>
            <a:round/>
            <a:headEnd/>
            <a:tailEnd type="triangle" w="med" len="med"/>
          </a:ln>
        </p:spPr>
        <p:txBody>
          <a:bodyPr wrap="none" anchor="ctr"/>
          <a:lstStyle/>
          <a:p>
            <a:endParaRPr lang="zh-CN" altLang="en-US"/>
          </a:p>
        </p:txBody>
      </p:sp>
      <p:sp>
        <p:nvSpPr>
          <p:cNvPr id="12334" name="Line 12"/>
          <p:cNvSpPr>
            <a:spLocks noChangeShapeType="1"/>
          </p:cNvSpPr>
          <p:nvPr/>
        </p:nvSpPr>
        <p:spPr bwMode="auto">
          <a:xfrm flipV="1">
            <a:off x="5400675" y="2898775"/>
            <a:ext cx="890588" cy="3175"/>
          </a:xfrm>
          <a:prstGeom prst="line">
            <a:avLst/>
          </a:prstGeom>
          <a:noFill/>
          <a:ln w="28575">
            <a:solidFill>
              <a:srgbClr val="FF1313"/>
            </a:solidFill>
            <a:round/>
            <a:headEnd/>
            <a:tailEnd type="triangle" w="med" len="med"/>
          </a:ln>
        </p:spPr>
        <p:txBody>
          <a:bodyPr wrap="none" anchor="ctr"/>
          <a:lstStyle/>
          <a:p>
            <a:endParaRPr lang="zh-CN" altLang="en-US"/>
          </a:p>
        </p:txBody>
      </p:sp>
      <p:sp>
        <p:nvSpPr>
          <p:cNvPr id="12335" name="Line 13"/>
          <p:cNvSpPr>
            <a:spLocks noChangeShapeType="1"/>
          </p:cNvSpPr>
          <p:nvPr/>
        </p:nvSpPr>
        <p:spPr bwMode="auto">
          <a:xfrm flipH="1">
            <a:off x="3703638" y="3630613"/>
            <a:ext cx="444500" cy="771525"/>
          </a:xfrm>
          <a:prstGeom prst="line">
            <a:avLst/>
          </a:prstGeom>
          <a:noFill/>
          <a:ln w="28575">
            <a:solidFill>
              <a:srgbClr val="FF1313"/>
            </a:solidFill>
            <a:round/>
            <a:headEnd/>
            <a:tailEnd type="triangle" w="med" len="med"/>
          </a:ln>
        </p:spPr>
        <p:txBody>
          <a:bodyPr wrap="none" anchor="ctr"/>
          <a:lstStyle/>
          <a:p>
            <a:endParaRPr lang="zh-CN" altLang="en-US"/>
          </a:p>
        </p:txBody>
      </p:sp>
      <p:sp>
        <p:nvSpPr>
          <p:cNvPr id="12336" name="Rectangle 14"/>
          <p:cNvSpPr>
            <a:spLocks noChangeArrowheads="1"/>
          </p:cNvSpPr>
          <p:nvPr/>
        </p:nvSpPr>
        <p:spPr bwMode="auto">
          <a:xfrm rot="-2583627">
            <a:off x="3829050" y="2528888"/>
            <a:ext cx="866775" cy="157162"/>
          </a:xfrm>
          <a:prstGeom prst="rect">
            <a:avLst/>
          </a:prstGeom>
          <a:solidFill>
            <a:schemeClr val="bg1"/>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12337" name="Rectangle 15"/>
          <p:cNvSpPr>
            <a:spLocks noChangeArrowheads="1"/>
          </p:cNvSpPr>
          <p:nvPr/>
        </p:nvSpPr>
        <p:spPr bwMode="auto">
          <a:xfrm rot="-2583627">
            <a:off x="4416425" y="3146425"/>
            <a:ext cx="866775" cy="171450"/>
          </a:xfrm>
          <a:prstGeom prst="rect">
            <a:avLst/>
          </a:prstGeom>
          <a:solidFill>
            <a:schemeClr val="bg1"/>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12338" name="Rectangle 16"/>
          <p:cNvSpPr>
            <a:spLocks noChangeArrowheads="1"/>
          </p:cNvSpPr>
          <p:nvPr/>
        </p:nvSpPr>
        <p:spPr bwMode="auto">
          <a:xfrm>
            <a:off x="2462213" y="2422525"/>
            <a:ext cx="765175" cy="466725"/>
          </a:xfrm>
          <a:prstGeom prst="rect">
            <a:avLst/>
          </a:prstGeom>
          <a:solidFill>
            <a:schemeClr val="bg1"/>
          </a:solidFill>
          <a:ln w="9525">
            <a:no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12339" name="Freeform 17"/>
          <p:cNvSpPr>
            <a:spLocks/>
          </p:cNvSpPr>
          <p:nvPr/>
        </p:nvSpPr>
        <p:spPr bwMode="auto">
          <a:xfrm>
            <a:off x="5346700" y="1147763"/>
            <a:ext cx="1266825" cy="1741487"/>
          </a:xfrm>
          <a:custGeom>
            <a:avLst/>
            <a:gdLst>
              <a:gd name="T0" fmla="*/ 0 w 798"/>
              <a:gd name="T1" fmla="*/ 2147483647 h 1097"/>
              <a:gd name="T2" fmla="*/ 2147483647 w 798"/>
              <a:gd name="T3" fmla="*/ 2147483647 h 1097"/>
              <a:gd name="T4" fmla="*/ 2147483647 w 798"/>
              <a:gd name="T5" fmla="*/ 2147483647 h 1097"/>
              <a:gd name="T6" fmla="*/ 2147483647 w 798"/>
              <a:gd name="T7" fmla="*/ 2147483647 h 1097"/>
              <a:gd name="T8" fmla="*/ 2147483647 w 798"/>
              <a:gd name="T9" fmla="*/ 2147483647 h 1097"/>
              <a:gd name="T10" fmla="*/ 2147483647 w 798"/>
              <a:gd name="T11" fmla="*/ 0 h 1097"/>
              <a:gd name="T12" fmla="*/ 0 w 798"/>
              <a:gd name="T13" fmla="*/ 2147483647 h 1097"/>
              <a:gd name="T14" fmla="*/ 0 60000 65536"/>
              <a:gd name="T15" fmla="*/ 0 60000 65536"/>
              <a:gd name="T16" fmla="*/ 0 60000 65536"/>
              <a:gd name="T17" fmla="*/ 0 60000 65536"/>
              <a:gd name="T18" fmla="*/ 0 60000 65536"/>
              <a:gd name="T19" fmla="*/ 0 60000 65536"/>
              <a:gd name="T20" fmla="*/ 0 60000 65536"/>
              <a:gd name="T21" fmla="*/ 0 w 798"/>
              <a:gd name="T22" fmla="*/ 0 h 1097"/>
              <a:gd name="T23" fmla="*/ 798 w 798"/>
              <a:gd name="T24" fmla="*/ 1097 h 10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8" h="1097">
                <a:moveTo>
                  <a:pt x="0" y="521"/>
                </a:moveTo>
                <a:lnTo>
                  <a:pt x="105" y="631"/>
                </a:lnTo>
                <a:lnTo>
                  <a:pt x="353" y="1097"/>
                </a:lnTo>
                <a:lnTo>
                  <a:pt x="475" y="1093"/>
                </a:lnTo>
                <a:lnTo>
                  <a:pt x="798" y="173"/>
                </a:lnTo>
                <a:lnTo>
                  <a:pt x="369" y="0"/>
                </a:lnTo>
                <a:lnTo>
                  <a:pt x="0" y="521"/>
                </a:lnTo>
                <a:close/>
              </a:path>
            </a:pathLst>
          </a:custGeom>
          <a:solidFill>
            <a:schemeClr val="bg1"/>
          </a:solidFill>
          <a:ln w="9525">
            <a:noFill/>
            <a:miter lim="800000"/>
            <a:headEnd/>
            <a:tailEnd/>
          </a:ln>
        </p:spPr>
        <p:txBody>
          <a:bodyPr wrap="none">
            <a:spAutoFit/>
          </a:bodyPr>
          <a:lstStyle/>
          <a:p>
            <a:endParaRPr lang="zh-CN" altLang="en-US">
              <a:latin typeface="Calibri" pitchFamily="34" charset="0"/>
            </a:endParaRPr>
          </a:p>
        </p:txBody>
      </p:sp>
      <p:sp>
        <p:nvSpPr>
          <p:cNvPr id="12340" name="Freeform 18"/>
          <p:cNvSpPr>
            <a:spLocks/>
          </p:cNvSpPr>
          <p:nvPr/>
        </p:nvSpPr>
        <p:spPr bwMode="auto">
          <a:xfrm>
            <a:off x="2493963" y="1095375"/>
            <a:ext cx="1328737" cy="1033463"/>
          </a:xfrm>
          <a:custGeom>
            <a:avLst/>
            <a:gdLst>
              <a:gd name="T0" fmla="*/ 2147483647 w 837"/>
              <a:gd name="T1" fmla="*/ 2147483647 h 651"/>
              <a:gd name="T2" fmla="*/ 2147483647 w 837"/>
              <a:gd name="T3" fmla="*/ 2147483647 h 651"/>
              <a:gd name="T4" fmla="*/ 0 w 837"/>
              <a:gd name="T5" fmla="*/ 2147483647 h 651"/>
              <a:gd name="T6" fmla="*/ 0 w 837"/>
              <a:gd name="T7" fmla="*/ 0 h 651"/>
              <a:gd name="T8" fmla="*/ 2147483647 w 837"/>
              <a:gd name="T9" fmla="*/ 0 h 651"/>
              <a:gd name="T10" fmla="*/ 2147483647 w 837"/>
              <a:gd name="T11" fmla="*/ 2147483647 h 651"/>
              <a:gd name="T12" fmla="*/ 0 60000 65536"/>
              <a:gd name="T13" fmla="*/ 0 60000 65536"/>
              <a:gd name="T14" fmla="*/ 0 60000 65536"/>
              <a:gd name="T15" fmla="*/ 0 60000 65536"/>
              <a:gd name="T16" fmla="*/ 0 60000 65536"/>
              <a:gd name="T17" fmla="*/ 0 60000 65536"/>
              <a:gd name="T18" fmla="*/ 0 w 837"/>
              <a:gd name="T19" fmla="*/ 0 h 651"/>
              <a:gd name="T20" fmla="*/ 837 w 837"/>
              <a:gd name="T21" fmla="*/ 651 h 651"/>
            </a:gdLst>
            <a:ahLst/>
            <a:cxnLst>
              <a:cxn ang="T12">
                <a:pos x="T0" y="T1"/>
              </a:cxn>
              <a:cxn ang="T13">
                <a:pos x="T2" y="T3"/>
              </a:cxn>
              <a:cxn ang="T14">
                <a:pos x="T4" y="T5"/>
              </a:cxn>
              <a:cxn ang="T15">
                <a:pos x="T6" y="T7"/>
              </a:cxn>
              <a:cxn ang="T16">
                <a:pos x="T8" y="T9"/>
              </a:cxn>
              <a:cxn ang="T17">
                <a:pos x="T10" y="T11"/>
              </a:cxn>
            </a:cxnLst>
            <a:rect l="T18" t="T19" r="T20" b="T21"/>
            <a:pathLst>
              <a:path w="837" h="651">
                <a:moveTo>
                  <a:pt x="837" y="554"/>
                </a:moveTo>
                <a:lnTo>
                  <a:pt x="732" y="651"/>
                </a:lnTo>
                <a:lnTo>
                  <a:pt x="0" y="651"/>
                </a:lnTo>
                <a:lnTo>
                  <a:pt x="0" y="0"/>
                </a:lnTo>
                <a:lnTo>
                  <a:pt x="467" y="0"/>
                </a:lnTo>
                <a:lnTo>
                  <a:pt x="837" y="554"/>
                </a:lnTo>
                <a:close/>
              </a:path>
            </a:pathLst>
          </a:custGeom>
          <a:solidFill>
            <a:schemeClr val="bg1"/>
          </a:solidFill>
          <a:ln w="9525">
            <a:noFill/>
            <a:miter lim="800000"/>
            <a:headEnd/>
            <a:tailEnd/>
          </a:ln>
        </p:spPr>
        <p:txBody>
          <a:bodyPr wrap="none">
            <a:spAutoFit/>
          </a:bodyPr>
          <a:lstStyle/>
          <a:p>
            <a:endParaRPr lang="zh-CN" altLang="en-US">
              <a:latin typeface="Calibri" pitchFamily="34" charset="0"/>
            </a:endParaRPr>
          </a:p>
        </p:txBody>
      </p:sp>
      <p:grpSp>
        <p:nvGrpSpPr>
          <p:cNvPr id="2" name="Group 19"/>
          <p:cNvGrpSpPr>
            <a:grpSpLocks/>
          </p:cNvGrpSpPr>
          <p:nvPr/>
        </p:nvGrpSpPr>
        <p:grpSpPr bwMode="auto">
          <a:xfrm>
            <a:off x="2728913" y="1063625"/>
            <a:ext cx="3676650" cy="3676650"/>
            <a:chOff x="1715" y="670"/>
            <a:chExt cx="2316" cy="2316"/>
          </a:xfrm>
        </p:grpSpPr>
        <p:sp>
          <p:nvSpPr>
            <p:cNvPr id="12366" name="Oval 20"/>
            <p:cNvSpPr>
              <a:spLocks noChangeArrowheads="1"/>
            </p:cNvSpPr>
            <p:nvPr/>
          </p:nvSpPr>
          <p:spPr bwMode="auto">
            <a:xfrm>
              <a:off x="2372" y="1328"/>
              <a:ext cx="1001" cy="1001"/>
            </a:xfrm>
            <a:prstGeom prst="ellipse">
              <a:avLst/>
            </a:prstGeom>
            <a:gradFill rotWithShape="1">
              <a:gsLst>
                <a:gs pos="0">
                  <a:srgbClr val="009900"/>
                </a:gs>
                <a:gs pos="100000">
                  <a:srgbClr val="FF0000"/>
                </a:gs>
              </a:gsLst>
              <a:lin ang="18900000" scaled="1"/>
            </a:gradFill>
            <a:ln w="9525"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2367" name="Text Box 21"/>
            <p:cNvSpPr txBox="1">
              <a:spLocks noChangeArrowheads="1"/>
            </p:cNvSpPr>
            <p:nvPr/>
          </p:nvSpPr>
          <p:spPr bwMode="auto">
            <a:xfrm rot="2868943">
              <a:off x="2500" y="1963"/>
              <a:ext cx="217" cy="238"/>
            </a:xfrm>
            <a:prstGeom prst="rect">
              <a:avLst/>
            </a:prstGeom>
            <a:noFill/>
            <a:ln w="9525">
              <a:noFill/>
              <a:miter lim="800000"/>
              <a:headEnd/>
              <a:tailEnd/>
            </a:ln>
          </p:spPr>
          <p:txBody>
            <a:bodyPr wrap="none">
              <a:spAutoFit/>
            </a:bodyPr>
            <a:lstStyle/>
            <a:p>
              <a:pPr eaLnBrk="0" hangingPunct="0">
                <a:lnSpc>
                  <a:spcPct val="94000"/>
                </a:lnSpc>
              </a:pPr>
              <a:r>
                <a:rPr lang="en-US" altLang="zh-CN" sz="2000" b="1">
                  <a:solidFill>
                    <a:srgbClr val="C3E1FF"/>
                  </a:solidFill>
                  <a:latin typeface="Tahoma" pitchFamily="34" charset="0"/>
                  <a:cs typeface="Arial" charset="0"/>
                </a:rPr>
                <a:t>S</a:t>
              </a:r>
            </a:p>
          </p:txBody>
        </p:sp>
        <p:sp>
          <p:nvSpPr>
            <p:cNvPr id="12368" name="Line 22"/>
            <p:cNvSpPr>
              <a:spLocks noChangeShapeType="1"/>
            </p:cNvSpPr>
            <p:nvPr/>
          </p:nvSpPr>
          <p:spPr bwMode="auto">
            <a:xfrm flipH="1" flipV="1">
              <a:off x="2586" y="1541"/>
              <a:ext cx="282" cy="293"/>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12369" name="Line 23"/>
            <p:cNvSpPr>
              <a:spLocks noChangeShapeType="1"/>
            </p:cNvSpPr>
            <p:nvPr/>
          </p:nvSpPr>
          <p:spPr bwMode="auto">
            <a:xfrm flipV="1">
              <a:off x="2867" y="1374"/>
              <a:ext cx="491" cy="459"/>
            </a:xfrm>
            <a:prstGeom prst="line">
              <a:avLst/>
            </a:prstGeom>
            <a:noFill/>
            <a:ln w="28575">
              <a:solidFill>
                <a:srgbClr val="CC0000"/>
              </a:solidFill>
              <a:round/>
              <a:headEnd/>
              <a:tailEnd type="triangle" w="med" len="med"/>
            </a:ln>
          </p:spPr>
          <p:txBody>
            <a:bodyPr wrap="none" anchor="ctr"/>
            <a:lstStyle/>
            <a:p>
              <a:endParaRPr lang="zh-CN" altLang="en-US"/>
            </a:p>
          </p:txBody>
        </p:sp>
        <p:sp>
          <p:nvSpPr>
            <p:cNvPr id="12370" name="Text Box 24"/>
            <p:cNvSpPr txBox="1">
              <a:spLocks noChangeArrowheads="1"/>
            </p:cNvSpPr>
            <p:nvPr/>
          </p:nvSpPr>
          <p:spPr bwMode="auto">
            <a:xfrm rot="2868943">
              <a:off x="3002" y="1475"/>
              <a:ext cx="239" cy="238"/>
            </a:xfrm>
            <a:prstGeom prst="rect">
              <a:avLst/>
            </a:prstGeom>
            <a:noFill/>
            <a:ln w="9525">
              <a:noFill/>
              <a:miter lim="800000"/>
              <a:headEnd/>
              <a:tailEnd/>
            </a:ln>
          </p:spPr>
          <p:txBody>
            <a:bodyPr wrap="none">
              <a:spAutoFit/>
            </a:bodyPr>
            <a:lstStyle/>
            <a:p>
              <a:pPr eaLnBrk="0" hangingPunct="0">
                <a:lnSpc>
                  <a:spcPct val="94000"/>
                </a:lnSpc>
              </a:pPr>
              <a:r>
                <a:rPr lang="en-US" altLang="zh-CN" sz="2000" b="1">
                  <a:solidFill>
                    <a:srgbClr val="C3E1FF"/>
                  </a:solidFill>
                  <a:latin typeface="Tahoma" pitchFamily="34" charset="0"/>
                  <a:cs typeface="Arial" charset="0"/>
                </a:rPr>
                <a:t>N</a:t>
              </a:r>
            </a:p>
          </p:txBody>
        </p:sp>
        <p:sp>
          <p:nvSpPr>
            <p:cNvPr id="12371" name="Oval 25"/>
            <p:cNvSpPr>
              <a:spLocks noChangeArrowheads="1"/>
            </p:cNvSpPr>
            <p:nvPr/>
          </p:nvSpPr>
          <p:spPr bwMode="auto">
            <a:xfrm>
              <a:off x="1715" y="670"/>
              <a:ext cx="2316" cy="2316"/>
            </a:xfrm>
            <a:prstGeom prst="ellipse">
              <a:avLst/>
            </a:prstGeom>
            <a:noFill/>
            <a:ln w="9525">
              <a:no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953370" name="Oval 26"/>
            <p:cNvSpPr>
              <a:spLocks noChangeArrowheads="1"/>
            </p:cNvSpPr>
            <p:nvPr/>
          </p:nvSpPr>
          <p:spPr bwMode="auto">
            <a:xfrm>
              <a:off x="2824" y="1789"/>
              <a:ext cx="83" cy="83"/>
            </a:xfrm>
            <a:prstGeom prst="ellipse">
              <a:avLst/>
            </a:prstGeom>
            <a:gradFill rotWithShape="1">
              <a:gsLst>
                <a:gs pos="0">
                  <a:schemeClr val="bg1">
                    <a:gamma/>
                    <a:shade val="0"/>
                    <a:invGamma/>
                  </a:schemeClr>
                </a:gs>
                <a:gs pos="50000">
                  <a:schemeClr val="bg1"/>
                </a:gs>
                <a:gs pos="100000">
                  <a:schemeClr val="bg1">
                    <a:gamma/>
                    <a:shade val="0"/>
                    <a:invGamma/>
                  </a:schemeClr>
                </a:gs>
              </a:gsLst>
              <a:lin ang="18900000" scaled="1"/>
            </a:gradFill>
            <a:ln w="12700">
              <a:solidFill>
                <a:schemeClr val="tx1"/>
              </a:solidFill>
              <a:round/>
              <a:headEnd/>
              <a:tailEnd/>
            </a:ln>
            <a:effectLst/>
          </p:spPr>
          <p:txBody>
            <a:bodyPr wrap="none" anchor="ctr"/>
            <a:lstStyle/>
            <a:p>
              <a:pPr algn="ctr" eaLnBrk="0" fontAlgn="auto" hangingPunct="0">
                <a:lnSpc>
                  <a:spcPct val="94000"/>
                </a:lnSpc>
                <a:spcBef>
                  <a:spcPts val="0"/>
                </a:spcBef>
                <a:spcAft>
                  <a:spcPts val="0"/>
                </a:spcAft>
                <a:defRPr/>
              </a:pPr>
              <a:endParaRPr lang="zh-CN" altLang="zh-CN">
                <a:latin typeface="+mn-lt"/>
                <a:ea typeface="SimSun" pitchFamily="2" charset="-122"/>
              </a:endParaRPr>
            </a:p>
          </p:txBody>
        </p:sp>
      </p:grpSp>
      <p:grpSp>
        <p:nvGrpSpPr>
          <p:cNvPr id="3" name="Group 27"/>
          <p:cNvGrpSpPr>
            <a:grpSpLocks/>
          </p:cNvGrpSpPr>
          <p:nvPr/>
        </p:nvGrpSpPr>
        <p:grpSpPr bwMode="auto">
          <a:xfrm>
            <a:off x="2735263" y="1066800"/>
            <a:ext cx="3676650" cy="3676650"/>
            <a:chOff x="3883" y="2132"/>
            <a:chExt cx="2316" cy="2316"/>
          </a:xfrm>
        </p:grpSpPr>
        <p:sp>
          <p:nvSpPr>
            <p:cNvPr id="12359" name="Oval 28"/>
            <p:cNvSpPr>
              <a:spLocks noChangeArrowheads="1"/>
            </p:cNvSpPr>
            <p:nvPr/>
          </p:nvSpPr>
          <p:spPr bwMode="auto">
            <a:xfrm>
              <a:off x="4540" y="2790"/>
              <a:ext cx="1001" cy="1001"/>
            </a:xfrm>
            <a:prstGeom prst="ellipse">
              <a:avLst/>
            </a:prstGeom>
            <a:gradFill rotWithShape="1">
              <a:gsLst>
                <a:gs pos="0">
                  <a:srgbClr val="009900"/>
                </a:gs>
                <a:gs pos="100000">
                  <a:srgbClr val="FF0000"/>
                </a:gs>
              </a:gsLst>
              <a:lin ang="18900000" scaled="1"/>
            </a:gradFill>
            <a:ln w="9525"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2360" name="Text Box 29"/>
            <p:cNvSpPr txBox="1">
              <a:spLocks noChangeArrowheads="1"/>
            </p:cNvSpPr>
            <p:nvPr/>
          </p:nvSpPr>
          <p:spPr bwMode="auto">
            <a:xfrm rot="2868943">
              <a:off x="4668" y="3425"/>
              <a:ext cx="217" cy="238"/>
            </a:xfrm>
            <a:prstGeom prst="rect">
              <a:avLst/>
            </a:prstGeom>
            <a:noFill/>
            <a:ln w="9525">
              <a:noFill/>
              <a:miter lim="800000"/>
              <a:headEnd/>
              <a:tailEnd/>
            </a:ln>
          </p:spPr>
          <p:txBody>
            <a:bodyPr wrap="none">
              <a:spAutoFit/>
            </a:bodyPr>
            <a:lstStyle/>
            <a:p>
              <a:pPr eaLnBrk="0" hangingPunct="0">
                <a:lnSpc>
                  <a:spcPct val="94000"/>
                </a:lnSpc>
              </a:pPr>
              <a:r>
                <a:rPr lang="en-US" altLang="zh-CN" sz="2000" b="1">
                  <a:solidFill>
                    <a:srgbClr val="C3E1FF"/>
                  </a:solidFill>
                  <a:latin typeface="Tahoma" pitchFamily="34" charset="0"/>
                  <a:cs typeface="Arial" charset="0"/>
                </a:rPr>
                <a:t>S</a:t>
              </a:r>
            </a:p>
          </p:txBody>
        </p:sp>
        <p:sp>
          <p:nvSpPr>
            <p:cNvPr id="12361" name="Line 30"/>
            <p:cNvSpPr>
              <a:spLocks noChangeShapeType="1"/>
            </p:cNvSpPr>
            <p:nvPr/>
          </p:nvSpPr>
          <p:spPr bwMode="auto">
            <a:xfrm flipH="1" flipV="1">
              <a:off x="4571" y="2813"/>
              <a:ext cx="465" cy="483"/>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12362" name="Line 31"/>
            <p:cNvSpPr>
              <a:spLocks noChangeShapeType="1"/>
            </p:cNvSpPr>
            <p:nvPr/>
          </p:nvSpPr>
          <p:spPr bwMode="auto">
            <a:xfrm flipV="1">
              <a:off x="5035" y="2836"/>
              <a:ext cx="491" cy="459"/>
            </a:xfrm>
            <a:prstGeom prst="line">
              <a:avLst/>
            </a:prstGeom>
            <a:noFill/>
            <a:ln w="28575">
              <a:solidFill>
                <a:srgbClr val="CC0000"/>
              </a:solidFill>
              <a:round/>
              <a:headEnd/>
              <a:tailEnd type="triangle" w="med" len="med"/>
            </a:ln>
          </p:spPr>
          <p:txBody>
            <a:bodyPr wrap="none" anchor="ctr"/>
            <a:lstStyle/>
            <a:p>
              <a:endParaRPr lang="zh-CN" altLang="en-US"/>
            </a:p>
          </p:txBody>
        </p:sp>
        <p:sp>
          <p:nvSpPr>
            <p:cNvPr id="12363" name="Text Box 32"/>
            <p:cNvSpPr txBox="1">
              <a:spLocks noChangeArrowheads="1"/>
            </p:cNvSpPr>
            <p:nvPr/>
          </p:nvSpPr>
          <p:spPr bwMode="auto">
            <a:xfrm rot="2868943">
              <a:off x="5170" y="2937"/>
              <a:ext cx="239" cy="238"/>
            </a:xfrm>
            <a:prstGeom prst="rect">
              <a:avLst/>
            </a:prstGeom>
            <a:noFill/>
            <a:ln w="9525">
              <a:noFill/>
              <a:miter lim="800000"/>
              <a:headEnd/>
              <a:tailEnd/>
            </a:ln>
          </p:spPr>
          <p:txBody>
            <a:bodyPr wrap="none">
              <a:spAutoFit/>
            </a:bodyPr>
            <a:lstStyle/>
            <a:p>
              <a:pPr eaLnBrk="0" hangingPunct="0">
                <a:lnSpc>
                  <a:spcPct val="94000"/>
                </a:lnSpc>
              </a:pPr>
              <a:r>
                <a:rPr lang="en-US" altLang="zh-CN" sz="2000" b="1">
                  <a:solidFill>
                    <a:srgbClr val="C3E1FF"/>
                  </a:solidFill>
                  <a:latin typeface="Tahoma" pitchFamily="34" charset="0"/>
                  <a:cs typeface="Arial" charset="0"/>
                </a:rPr>
                <a:t>N</a:t>
              </a:r>
            </a:p>
          </p:txBody>
        </p:sp>
        <p:sp>
          <p:nvSpPr>
            <p:cNvPr id="12364" name="Oval 33"/>
            <p:cNvSpPr>
              <a:spLocks noChangeArrowheads="1"/>
            </p:cNvSpPr>
            <p:nvPr/>
          </p:nvSpPr>
          <p:spPr bwMode="auto">
            <a:xfrm>
              <a:off x="3883" y="2132"/>
              <a:ext cx="2316" cy="2316"/>
            </a:xfrm>
            <a:prstGeom prst="ellipse">
              <a:avLst/>
            </a:prstGeom>
            <a:noFill/>
            <a:ln w="9525">
              <a:no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953378" name="Oval 34"/>
            <p:cNvSpPr>
              <a:spLocks noChangeArrowheads="1"/>
            </p:cNvSpPr>
            <p:nvPr/>
          </p:nvSpPr>
          <p:spPr bwMode="auto">
            <a:xfrm>
              <a:off x="4992" y="3251"/>
              <a:ext cx="83" cy="83"/>
            </a:xfrm>
            <a:prstGeom prst="ellipse">
              <a:avLst/>
            </a:prstGeom>
            <a:gradFill rotWithShape="1">
              <a:gsLst>
                <a:gs pos="0">
                  <a:schemeClr val="bg1">
                    <a:gamma/>
                    <a:shade val="0"/>
                    <a:invGamma/>
                  </a:schemeClr>
                </a:gs>
                <a:gs pos="50000">
                  <a:schemeClr val="bg1"/>
                </a:gs>
                <a:gs pos="100000">
                  <a:schemeClr val="bg1">
                    <a:gamma/>
                    <a:shade val="0"/>
                    <a:invGamma/>
                  </a:schemeClr>
                </a:gs>
              </a:gsLst>
              <a:lin ang="18900000" scaled="1"/>
            </a:gradFill>
            <a:ln w="12700">
              <a:solidFill>
                <a:schemeClr val="tx1"/>
              </a:solidFill>
              <a:round/>
              <a:headEnd/>
              <a:tailEnd/>
            </a:ln>
            <a:effectLst/>
          </p:spPr>
          <p:txBody>
            <a:bodyPr wrap="none" anchor="ctr"/>
            <a:lstStyle/>
            <a:p>
              <a:pPr algn="ctr" eaLnBrk="0" fontAlgn="auto" hangingPunct="0">
                <a:lnSpc>
                  <a:spcPct val="94000"/>
                </a:lnSpc>
                <a:spcBef>
                  <a:spcPts val="0"/>
                </a:spcBef>
                <a:spcAft>
                  <a:spcPts val="0"/>
                </a:spcAft>
                <a:defRPr/>
              </a:pPr>
              <a:endParaRPr lang="zh-CN" altLang="zh-CN">
                <a:latin typeface="+mn-lt"/>
                <a:ea typeface="SimSun" pitchFamily="2" charset="-122"/>
              </a:endParaRPr>
            </a:p>
          </p:txBody>
        </p:sp>
      </p:grpSp>
      <p:grpSp>
        <p:nvGrpSpPr>
          <p:cNvPr id="4" name="Group 35"/>
          <p:cNvGrpSpPr>
            <a:grpSpLocks/>
          </p:cNvGrpSpPr>
          <p:nvPr/>
        </p:nvGrpSpPr>
        <p:grpSpPr bwMode="auto">
          <a:xfrm>
            <a:off x="2738438" y="1055688"/>
            <a:ext cx="3676650" cy="3676650"/>
            <a:chOff x="4146" y="2161"/>
            <a:chExt cx="2316" cy="2316"/>
          </a:xfrm>
        </p:grpSpPr>
        <p:sp>
          <p:nvSpPr>
            <p:cNvPr id="12352" name="Oval 36"/>
            <p:cNvSpPr>
              <a:spLocks noChangeArrowheads="1"/>
            </p:cNvSpPr>
            <p:nvPr/>
          </p:nvSpPr>
          <p:spPr bwMode="auto">
            <a:xfrm>
              <a:off x="4803" y="2819"/>
              <a:ext cx="1001" cy="1001"/>
            </a:xfrm>
            <a:prstGeom prst="ellipse">
              <a:avLst/>
            </a:prstGeom>
            <a:gradFill rotWithShape="1">
              <a:gsLst>
                <a:gs pos="0">
                  <a:srgbClr val="009900"/>
                </a:gs>
                <a:gs pos="100000">
                  <a:srgbClr val="FF0000"/>
                </a:gs>
              </a:gsLst>
              <a:lin ang="18900000" scaled="1"/>
            </a:gradFill>
            <a:ln w="9525"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2353" name="Text Box 37"/>
            <p:cNvSpPr txBox="1">
              <a:spLocks noChangeArrowheads="1"/>
            </p:cNvSpPr>
            <p:nvPr/>
          </p:nvSpPr>
          <p:spPr bwMode="auto">
            <a:xfrm rot="2868943">
              <a:off x="4931" y="3454"/>
              <a:ext cx="217" cy="238"/>
            </a:xfrm>
            <a:prstGeom prst="rect">
              <a:avLst/>
            </a:prstGeom>
            <a:noFill/>
            <a:ln w="9525">
              <a:noFill/>
              <a:miter lim="800000"/>
              <a:headEnd/>
              <a:tailEnd/>
            </a:ln>
          </p:spPr>
          <p:txBody>
            <a:bodyPr wrap="none">
              <a:spAutoFit/>
            </a:bodyPr>
            <a:lstStyle/>
            <a:p>
              <a:pPr eaLnBrk="0" hangingPunct="0">
                <a:lnSpc>
                  <a:spcPct val="94000"/>
                </a:lnSpc>
              </a:pPr>
              <a:r>
                <a:rPr lang="en-US" altLang="zh-CN" sz="2000" b="1">
                  <a:solidFill>
                    <a:srgbClr val="C3E1FF"/>
                  </a:solidFill>
                  <a:latin typeface="Tahoma" pitchFamily="34" charset="0"/>
                  <a:cs typeface="Arial" charset="0"/>
                </a:rPr>
                <a:t>S</a:t>
              </a:r>
            </a:p>
          </p:txBody>
        </p:sp>
        <p:sp>
          <p:nvSpPr>
            <p:cNvPr id="12354" name="Line 38"/>
            <p:cNvSpPr>
              <a:spLocks noChangeShapeType="1"/>
            </p:cNvSpPr>
            <p:nvPr/>
          </p:nvSpPr>
          <p:spPr bwMode="auto">
            <a:xfrm flipH="1" flipV="1">
              <a:off x="4499" y="2494"/>
              <a:ext cx="800" cy="831"/>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12355" name="Line 39"/>
            <p:cNvSpPr>
              <a:spLocks noChangeShapeType="1"/>
            </p:cNvSpPr>
            <p:nvPr/>
          </p:nvSpPr>
          <p:spPr bwMode="auto">
            <a:xfrm flipV="1">
              <a:off x="5298" y="2865"/>
              <a:ext cx="491" cy="459"/>
            </a:xfrm>
            <a:prstGeom prst="line">
              <a:avLst/>
            </a:prstGeom>
            <a:noFill/>
            <a:ln w="28575">
              <a:solidFill>
                <a:srgbClr val="CC0000"/>
              </a:solidFill>
              <a:round/>
              <a:headEnd/>
              <a:tailEnd type="triangle" w="med" len="med"/>
            </a:ln>
          </p:spPr>
          <p:txBody>
            <a:bodyPr wrap="none" anchor="ctr"/>
            <a:lstStyle/>
            <a:p>
              <a:endParaRPr lang="zh-CN" altLang="en-US"/>
            </a:p>
          </p:txBody>
        </p:sp>
        <p:sp>
          <p:nvSpPr>
            <p:cNvPr id="12356" name="Text Box 40"/>
            <p:cNvSpPr txBox="1">
              <a:spLocks noChangeArrowheads="1"/>
            </p:cNvSpPr>
            <p:nvPr/>
          </p:nvSpPr>
          <p:spPr bwMode="auto">
            <a:xfrm rot="2868943">
              <a:off x="5433" y="2966"/>
              <a:ext cx="239" cy="238"/>
            </a:xfrm>
            <a:prstGeom prst="rect">
              <a:avLst/>
            </a:prstGeom>
            <a:noFill/>
            <a:ln w="9525">
              <a:noFill/>
              <a:miter lim="800000"/>
              <a:headEnd/>
              <a:tailEnd/>
            </a:ln>
          </p:spPr>
          <p:txBody>
            <a:bodyPr wrap="none">
              <a:spAutoFit/>
            </a:bodyPr>
            <a:lstStyle/>
            <a:p>
              <a:pPr eaLnBrk="0" hangingPunct="0">
                <a:lnSpc>
                  <a:spcPct val="94000"/>
                </a:lnSpc>
              </a:pPr>
              <a:r>
                <a:rPr lang="en-US" altLang="zh-CN" sz="2000" b="1">
                  <a:solidFill>
                    <a:srgbClr val="C3E1FF"/>
                  </a:solidFill>
                  <a:latin typeface="Tahoma" pitchFamily="34" charset="0"/>
                  <a:cs typeface="Arial" charset="0"/>
                </a:rPr>
                <a:t>N</a:t>
              </a:r>
            </a:p>
          </p:txBody>
        </p:sp>
        <p:sp>
          <p:nvSpPr>
            <p:cNvPr id="12357" name="Oval 41"/>
            <p:cNvSpPr>
              <a:spLocks noChangeArrowheads="1"/>
            </p:cNvSpPr>
            <p:nvPr/>
          </p:nvSpPr>
          <p:spPr bwMode="auto">
            <a:xfrm>
              <a:off x="4146" y="2161"/>
              <a:ext cx="2316" cy="2316"/>
            </a:xfrm>
            <a:prstGeom prst="ellipse">
              <a:avLst/>
            </a:prstGeom>
            <a:noFill/>
            <a:ln w="9525">
              <a:no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953386" name="Oval 42"/>
            <p:cNvSpPr>
              <a:spLocks noChangeArrowheads="1"/>
            </p:cNvSpPr>
            <p:nvPr/>
          </p:nvSpPr>
          <p:spPr bwMode="auto">
            <a:xfrm>
              <a:off x="5255" y="3280"/>
              <a:ext cx="83" cy="83"/>
            </a:xfrm>
            <a:prstGeom prst="ellipse">
              <a:avLst/>
            </a:prstGeom>
            <a:gradFill rotWithShape="1">
              <a:gsLst>
                <a:gs pos="0">
                  <a:schemeClr val="bg1">
                    <a:gamma/>
                    <a:shade val="0"/>
                    <a:invGamma/>
                  </a:schemeClr>
                </a:gs>
                <a:gs pos="50000">
                  <a:schemeClr val="bg1"/>
                </a:gs>
                <a:gs pos="100000">
                  <a:schemeClr val="bg1">
                    <a:gamma/>
                    <a:shade val="0"/>
                    <a:invGamma/>
                  </a:schemeClr>
                </a:gs>
              </a:gsLst>
              <a:lin ang="18900000" scaled="1"/>
            </a:gradFill>
            <a:ln w="12700">
              <a:solidFill>
                <a:schemeClr val="tx1"/>
              </a:solidFill>
              <a:round/>
              <a:headEnd/>
              <a:tailEnd/>
            </a:ln>
            <a:effectLst/>
          </p:spPr>
          <p:txBody>
            <a:bodyPr wrap="none" anchor="ctr"/>
            <a:lstStyle/>
            <a:p>
              <a:pPr algn="ctr" eaLnBrk="0" fontAlgn="auto" hangingPunct="0">
                <a:lnSpc>
                  <a:spcPct val="94000"/>
                </a:lnSpc>
                <a:spcBef>
                  <a:spcPts val="0"/>
                </a:spcBef>
                <a:spcAft>
                  <a:spcPts val="0"/>
                </a:spcAft>
                <a:defRPr/>
              </a:pPr>
              <a:endParaRPr lang="zh-CN" altLang="zh-CN">
                <a:latin typeface="+mn-lt"/>
                <a:ea typeface="SimSun" pitchFamily="2" charset="-122"/>
              </a:endParaRPr>
            </a:p>
          </p:txBody>
        </p:sp>
      </p:grpSp>
      <p:grpSp>
        <p:nvGrpSpPr>
          <p:cNvPr id="5" name="Group 43"/>
          <p:cNvGrpSpPr>
            <a:grpSpLocks/>
          </p:cNvGrpSpPr>
          <p:nvPr/>
        </p:nvGrpSpPr>
        <p:grpSpPr bwMode="auto">
          <a:xfrm>
            <a:off x="6073775" y="3270250"/>
            <a:ext cx="2989263" cy="2609850"/>
            <a:chOff x="3877" y="2214"/>
            <a:chExt cx="1883" cy="1644"/>
          </a:xfrm>
        </p:grpSpPr>
        <p:sp>
          <p:nvSpPr>
            <p:cNvPr id="12346" name="Text Box 44"/>
            <p:cNvSpPr txBox="1">
              <a:spLocks noChangeArrowheads="1"/>
            </p:cNvSpPr>
            <p:nvPr/>
          </p:nvSpPr>
          <p:spPr bwMode="auto">
            <a:xfrm>
              <a:off x="3877" y="2214"/>
              <a:ext cx="1883" cy="418"/>
            </a:xfrm>
            <a:prstGeom prst="rect">
              <a:avLst/>
            </a:prstGeom>
            <a:noFill/>
            <a:ln w="9525">
              <a:noFill/>
              <a:miter lim="800000"/>
              <a:headEnd/>
              <a:tailEnd/>
            </a:ln>
          </p:spPr>
          <p:txBody>
            <a:bodyPr wrap="none">
              <a:spAutoFit/>
            </a:bodyPr>
            <a:lstStyle/>
            <a:p>
              <a:pPr defTabSz="895350" eaLnBrk="0" hangingPunct="0">
                <a:lnSpc>
                  <a:spcPct val="94000"/>
                </a:lnSpc>
              </a:pPr>
              <a:r>
                <a:rPr lang="en-US" altLang="zh-CN" sz="1000" b="1">
                  <a:solidFill>
                    <a:srgbClr val="0E00BE"/>
                  </a:solidFill>
                  <a:cs typeface="Arial" charset="0"/>
                </a:rPr>
                <a:t>Interrupt:</a:t>
              </a:r>
            </a:p>
            <a:p>
              <a:pPr defTabSz="895350" eaLnBrk="0" hangingPunct="0">
                <a:lnSpc>
                  <a:spcPct val="94000"/>
                </a:lnSpc>
              </a:pPr>
              <a:r>
                <a:rPr lang="en-US" altLang="zh-CN" sz="1000" b="1">
                  <a:solidFill>
                    <a:srgbClr val="0E00BE"/>
                  </a:solidFill>
                  <a:cs typeface="Arial" charset="0"/>
                </a:rPr>
                <a:t>Measure rotor flux angle</a:t>
              </a:r>
            </a:p>
            <a:p>
              <a:pPr defTabSz="895350" eaLnBrk="0" hangingPunct="0">
                <a:lnSpc>
                  <a:spcPct val="94000"/>
                </a:lnSpc>
              </a:pPr>
              <a:r>
                <a:rPr lang="en-US" altLang="zh-CN" sz="1000" b="1">
                  <a:solidFill>
                    <a:srgbClr val="0E00BE"/>
                  </a:solidFill>
                  <a:cs typeface="Arial" charset="0"/>
                </a:rPr>
                <a:t>Regulate current vector to be 90</a:t>
              </a:r>
              <a:r>
                <a:rPr lang="en-US" altLang="zh-CN" sz="1000" b="1" baseline="30000">
                  <a:solidFill>
                    <a:srgbClr val="0E00BE"/>
                  </a:solidFill>
                  <a:cs typeface="Arial" charset="0"/>
                </a:rPr>
                <a:t>o</a:t>
              </a:r>
              <a:r>
                <a:rPr lang="en-US" altLang="zh-CN" sz="1000" b="1">
                  <a:solidFill>
                    <a:srgbClr val="0E00BE"/>
                  </a:solidFill>
                  <a:cs typeface="Arial" charset="0"/>
                </a:rPr>
                <a:t> wrt rotor flux</a:t>
              </a:r>
            </a:p>
            <a:p>
              <a:pPr defTabSz="895350" eaLnBrk="0" hangingPunct="0">
                <a:lnSpc>
                  <a:spcPct val="94000"/>
                </a:lnSpc>
              </a:pPr>
              <a:r>
                <a:rPr lang="en-US" altLang="zh-CN" sz="1000" b="1">
                  <a:solidFill>
                    <a:srgbClr val="0E00BE"/>
                  </a:solidFill>
                  <a:cs typeface="Arial" charset="0"/>
                </a:rPr>
                <a:t>Exit ISR</a:t>
              </a:r>
            </a:p>
          </p:txBody>
        </p:sp>
        <p:sp>
          <p:nvSpPr>
            <p:cNvPr id="12347" name="Text Box 45"/>
            <p:cNvSpPr txBox="1">
              <a:spLocks noChangeArrowheads="1"/>
            </p:cNvSpPr>
            <p:nvPr/>
          </p:nvSpPr>
          <p:spPr bwMode="auto">
            <a:xfrm>
              <a:off x="3877" y="3261"/>
              <a:ext cx="1883" cy="418"/>
            </a:xfrm>
            <a:prstGeom prst="rect">
              <a:avLst/>
            </a:prstGeom>
            <a:noFill/>
            <a:ln w="9525">
              <a:noFill/>
              <a:miter lim="800000"/>
              <a:headEnd/>
              <a:tailEnd/>
            </a:ln>
          </p:spPr>
          <p:txBody>
            <a:bodyPr wrap="none">
              <a:spAutoFit/>
            </a:bodyPr>
            <a:lstStyle/>
            <a:p>
              <a:pPr defTabSz="895350" eaLnBrk="0" hangingPunct="0">
                <a:lnSpc>
                  <a:spcPct val="94000"/>
                </a:lnSpc>
              </a:pPr>
              <a:r>
                <a:rPr lang="en-US" altLang="zh-CN" sz="1000" b="1">
                  <a:solidFill>
                    <a:srgbClr val="0E00BE"/>
                  </a:solidFill>
                  <a:cs typeface="Arial" charset="0"/>
                </a:rPr>
                <a:t>Interrupt:</a:t>
              </a:r>
            </a:p>
            <a:p>
              <a:pPr defTabSz="895350" eaLnBrk="0" hangingPunct="0">
                <a:lnSpc>
                  <a:spcPct val="94000"/>
                </a:lnSpc>
              </a:pPr>
              <a:r>
                <a:rPr lang="en-US" altLang="zh-CN" sz="1000" b="1">
                  <a:solidFill>
                    <a:srgbClr val="0E00BE"/>
                  </a:solidFill>
                  <a:cs typeface="Arial" charset="0"/>
                </a:rPr>
                <a:t>Measure new rotor flux angle</a:t>
              </a:r>
            </a:p>
            <a:p>
              <a:pPr defTabSz="895350" eaLnBrk="0" hangingPunct="0">
                <a:lnSpc>
                  <a:spcPct val="94000"/>
                </a:lnSpc>
              </a:pPr>
              <a:r>
                <a:rPr lang="en-US" altLang="zh-CN" sz="1000" b="1">
                  <a:solidFill>
                    <a:srgbClr val="0E00BE"/>
                  </a:solidFill>
                  <a:cs typeface="Arial" charset="0"/>
                </a:rPr>
                <a:t>Regulate current vector to be 90</a:t>
              </a:r>
              <a:r>
                <a:rPr lang="en-US" altLang="zh-CN" sz="1000" b="1" baseline="30000">
                  <a:solidFill>
                    <a:srgbClr val="0E00BE"/>
                  </a:solidFill>
                  <a:cs typeface="Arial" charset="0"/>
                </a:rPr>
                <a:t>o</a:t>
              </a:r>
              <a:r>
                <a:rPr lang="en-US" altLang="zh-CN" sz="1000" b="1">
                  <a:solidFill>
                    <a:srgbClr val="0E00BE"/>
                  </a:solidFill>
                  <a:cs typeface="Arial" charset="0"/>
                </a:rPr>
                <a:t> wrt rotor flux</a:t>
              </a:r>
            </a:p>
            <a:p>
              <a:pPr defTabSz="895350" eaLnBrk="0" hangingPunct="0">
                <a:lnSpc>
                  <a:spcPct val="94000"/>
                </a:lnSpc>
              </a:pPr>
              <a:r>
                <a:rPr lang="en-US" altLang="zh-CN" sz="1000" b="1">
                  <a:solidFill>
                    <a:srgbClr val="0E00BE"/>
                  </a:solidFill>
                  <a:cs typeface="Arial" charset="0"/>
                </a:rPr>
                <a:t>Exit ISR</a:t>
              </a:r>
            </a:p>
          </p:txBody>
        </p:sp>
        <p:sp>
          <p:nvSpPr>
            <p:cNvPr id="12348" name="Text Box 46"/>
            <p:cNvSpPr txBox="1">
              <a:spLocks noChangeArrowheads="1"/>
            </p:cNvSpPr>
            <p:nvPr/>
          </p:nvSpPr>
          <p:spPr bwMode="auto">
            <a:xfrm>
              <a:off x="3877" y="2724"/>
              <a:ext cx="1883" cy="418"/>
            </a:xfrm>
            <a:prstGeom prst="rect">
              <a:avLst/>
            </a:prstGeom>
            <a:noFill/>
            <a:ln w="9525">
              <a:noFill/>
              <a:miter lim="800000"/>
              <a:headEnd/>
              <a:tailEnd/>
            </a:ln>
          </p:spPr>
          <p:txBody>
            <a:bodyPr wrap="none">
              <a:spAutoFit/>
            </a:bodyPr>
            <a:lstStyle/>
            <a:p>
              <a:pPr defTabSz="895350" eaLnBrk="0" hangingPunct="0">
                <a:lnSpc>
                  <a:spcPct val="94000"/>
                </a:lnSpc>
              </a:pPr>
              <a:r>
                <a:rPr lang="en-US" altLang="zh-CN" sz="1000" b="1">
                  <a:solidFill>
                    <a:srgbClr val="0E00BE"/>
                  </a:solidFill>
                  <a:cs typeface="Arial" charset="0"/>
                </a:rPr>
                <a:t>Interrupt:</a:t>
              </a:r>
            </a:p>
            <a:p>
              <a:pPr defTabSz="895350" eaLnBrk="0" hangingPunct="0">
                <a:lnSpc>
                  <a:spcPct val="94000"/>
                </a:lnSpc>
              </a:pPr>
              <a:r>
                <a:rPr lang="en-US" altLang="zh-CN" sz="1000" b="1">
                  <a:solidFill>
                    <a:srgbClr val="0E00BE"/>
                  </a:solidFill>
                  <a:cs typeface="Arial" charset="0"/>
                </a:rPr>
                <a:t>Measure new rotor flux angle</a:t>
              </a:r>
            </a:p>
            <a:p>
              <a:pPr defTabSz="895350" eaLnBrk="0" hangingPunct="0">
                <a:lnSpc>
                  <a:spcPct val="94000"/>
                </a:lnSpc>
              </a:pPr>
              <a:r>
                <a:rPr lang="en-US" altLang="zh-CN" sz="1000" b="1">
                  <a:solidFill>
                    <a:srgbClr val="0E00BE"/>
                  </a:solidFill>
                  <a:cs typeface="Arial" charset="0"/>
                </a:rPr>
                <a:t>Regulate current vector to be 90</a:t>
              </a:r>
              <a:r>
                <a:rPr lang="en-US" altLang="zh-CN" sz="1000" b="1" baseline="30000">
                  <a:solidFill>
                    <a:srgbClr val="0E00BE"/>
                  </a:solidFill>
                  <a:cs typeface="Arial" charset="0"/>
                </a:rPr>
                <a:t>o</a:t>
              </a:r>
              <a:r>
                <a:rPr lang="en-US" altLang="zh-CN" sz="1000" b="1">
                  <a:solidFill>
                    <a:srgbClr val="0E00BE"/>
                  </a:solidFill>
                  <a:cs typeface="Arial" charset="0"/>
                </a:rPr>
                <a:t> wrt rotor flux</a:t>
              </a:r>
            </a:p>
            <a:p>
              <a:pPr defTabSz="895350" eaLnBrk="0" hangingPunct="0">
                <a:lnSpc>
                  <a:spcPct val="94000"/>
                </a:lnSpc>
              </a:pPr>
              <a:r>
                <a:rPr lang="en-US" altLang="zh-CN" sz="1000" b="1">
                  <a:solidFill>
                    <a:srgbClr val="0E00BE"/>
                  </a:solidFill>
                  <a:cs typeface="Arial" charset="0"/>
                </a:rPr>
                <a:t>Exit ISR</a:t>
              </a:r>
            </a:p>
          </p:txBody>
        </p:sp>
        <p:sp>
          <p:nvSpPr>
            <p:cNvPr id="12349" name="Oval 47"/>
            <p:cNvSpPr>
              <a:spLocks noChangeArrowheads="1"/>
            </p:cNvSpPr>
            <p:nvPr/>
          </p:nvSpPr>
          <p:spPr bwMode="auto">
            <a:xfrm>
              <a:off x="4057" y="3687"/>
              <a:ext cx="27" cy="27"/>
            </a:xfrm>
            <a:prstGeom prst="ellipse">
              <a:avLst/>
            </a:prstGeom>
            <a:solidFill>
              <a:srgbClr val="0000CC"/>
            </a:solidFill>
            <a:ln w="12700" algn="ctr">
              <a:solidFill>
                <a:srgbClr val="0000CC"/>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2350" name="Oval 48"/>
            <p:cNvSpPr>
              <a:spLocks noChangeArrowheads="1"/>
            </p:cNvSpPr>
            <p:nvPr/>
          </p:nvSpPr>
          <p:spPr bwMode="auto">
            <a:xfrm>
              <a:off x="4057" y="3755"/>
              <a:ext cx="27" cy="27"/>
            </a:xfrm>
            <a:prstGeom prst="ellipse">
              <a:avLst/>
            </a:prstGeom>
            <a:solidFill>
              <a:srgbClr val="0000CC"/>
            </a:solidFill>
            <a:ln w="12700" algn="ctr">
              <a:solidFill>
                <a:srgbClr val="0000CC"/>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2351" name="Oval 49"/>
            <p:cNvSpPr>
              <a:spLocks noChangeArrowheads="1"/>
            </p:cNvSpPr>
            <p:nvPr/>
          </p:nvSpPr>
          <p:spPr bwMode="auto">
            <a:xfrm>
              <a:off x="4057" y="3831"/>
              <a:ext cx="27" cy="27"/>
            </a:xfrm>
            <a:prstGeom prst="ellipse">
              <a:avLst/>
            </a:prstGeom>
            <a:solidFill>
              <a:srgbClr val="0000CC"/>
            </a:solidFill>
            <a:ln w="12700" algn="ctr">
              <a:solidFill>
                <a:srgbClr val="0000CC"/>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grpSp>
      <p:sp>
        <p:nvSpPr>
          <p:cNvPr id="12345" name="Rectangle 50"/>
          <p:cNvSpPr>
            <a:spLocks noChangeArrowheads="1"/>
          </p:cNvSpPr>
          <p:nvPr/>
        </p:nvSpPr>
        <p:spPr bwMode="auto">
          <a:xfrm>
            <a:off x="231775" y="768350"/>
            <a:ext cx="2971800" cy="4143375"/>
          </a:xfrm>
          <a:prstGeom prst="rect">
            <a:avLst/>
          </a:prstGeom>
          <a:noFill/>
          <a:ln w="9525">
            <a:noFill/>
            <a:miter lim="800000"/>
            <a:headEnd/>
            <a:tailEnd/>
          </a:ln>
        </p:spPr>
        <p:txBody>
          <a:bodyPr>
            <a:spAutoFit/>
          </a:bodyPr>
          <a:lstStyle/>
          <a:p>
            <a:pPr defTabSz="895350" eaLnBrk="0" hangingPunct="0">
              <a:lnSpc>
                <a:spcPct val="94000"/>
              </a:lnSpc>
            </a:pPr>
            <a:r>
              <a:rPr lang="zh-CN" altLang="en-US" sz="1400">
                <a:latin typeface="Calibri" pitchFamily="34" charset="0"/>
              </a:rPr>
              <a:t>在这里，影响到转子所受力矩的原因有两个，一个是转子所在的位置</a:t>
            </a:r>
            <a:r>
              <a:rPr lang="en-US" altLang="zh-CN" sz="1400">
                <a:latin typeface="Calibri" pitchFamily="34" charset="0"/>
              </a:rPr>
              <a:t>d</a:t>
            </a:r>
            <a:r>
              <a:rPr lang="zh-CN" altLang="en-US" sz="1400">
                <a:latin typeface="Calibri" pitchFamily="34" charset="0"/>
              </a:rPr>
              <a:t>轴（我们先假设它的大小是恒定的），另外一个是与</a:t>
            </a:r>
            <a:r>
              <a:rPr lang="en-US" altLang="zh-CN" sz="1400">
                <a:latin typeface="Calibri" pitchFamily="34" charset="0"/>
              </a:rPr>
              <a:t>d</a:t>
            </a:r>
            <a:r>
              <a:rPr lang="zh-CN" altLang="en-US" sz="1400">
                <a:latin typeface="Calibri" pitchFamily="34" charset="0"/>
              </a:rPr>
              <a:t>轴成</a:t>
            </a:r>
            <a:r>
              <a:rPr lang="en-US" altLang="zh-CN" sz="1400">
                <a:latin typeface="Calibri" pitchFamily="34" charset="0"/>
              </a:rPr>
              <a:t>90</a:t>
            </a:r>
            <a:r>
              <a:rPr lang="zh-CN" altLang="en-US" sz="1400">
                <a:latin typeface="Calibri" pitchFamily="34" charset="0"/>
              </a:rPr>
              <a:t>度关系的</a:t>
            </a:r>
            <a:r>
              <a:rPr lang="en-US" altLang="zh-CN" sz="1400">
                <a:latin typeface="Calibri" pitchFamily="34" charset="0"/>
              </a:rPr>
              <a:t>q</a:t>
            </a:r>
            <a:r>
              <a:rPr lang="zh-CN" altLang="en-US" sz="1400">
                <a:latin typeface="Calibri" pitchFamily="34" charset="0"/>
              </a:rPr>
              <a:t>轴。</a:t>
            </a:r>
            <a:endParaRPr lang="en-US" altLang="zh-CN" sz="1400">
              <a:latin typeface="Calibri" pitchFamily="34" charset="0"/>
            </a:endParaRPr>
          </a:p>
          <a:p>
            <a:pPr defTabSz="895350" eaLnBrk="0" hangingPunct="0">
              <a:lnSpc>
                <a:spcPct val="94000"/>
              </a:lnSpc>
            </a:pPr>
            <a:r>
              <a:rPr lang="zh-CN" altLang="en-US" sz="1400">
                <a:latin typeface="Calibri" pitchFamily="34" charset="0"/>
              </a:rPr>
              <a:t>所以，如果为我们想获得更大的转矩，只要在保证其与</a:t>
            </a:r>
            <a:r>
              <a:rPr lang="en-US" altLang="zh-CN" sz="1400">
                <a:latin typeface="Calibri" pitchFamily="34" charset="0"/>
              </a:rPr>
              <a:t>d</a:t>
            </a:r>
            <a:r>
              <a:rPr lang="zh-CN" altLang="en-US" sz="1400">
                <a:latin typeface="Calibri" pitchFamily="34" charset="0"/>
              </a:rPr>
              <a:t>轴正交的情况下，增大</a:t>
            </a:r>
            <a:r>
              <a:rPr lang="en-US" altLang="zh-CN" sz="1400">
                <a:latin typeface="Calibri" pitchFamily="34" charset="0"/>
              </a:rPr>
              <a:t>q</a:t>
            </a:r>
            <a:r>
              <a:rPr lang="zh-CN" altLang="en-US" sz="1400">
                <a:latin typeface="Calibri" pitchFamily="34" charset="0"/>
              </a:rPr>
              <a:t>轴的大小即可。</a:t>
            </a:r>
            <a:endParaRPr lang="en-US" altLang="zh-CN" sz="1400">
              <a:latin typeface="Calibri" pitchFamily="34" charset="0"/>
            </a:endParaRPr>
          </a:p>
          <a:p>
            <a:pPr algn="ctr" defTabSz="895350" eaLnBrk="0" hangingPunct="0">
              <a:lnSpc>
                <a:spcPct val="94000"/>
              </a:lnSpc>
            </a:pPr>
            <a:r>
              <a:rPr lang="en-US" altLang="zh-CN" sz="1400">
                <a:solidFill>
                  <a:srgbClr val="008000"/>
                </a:solidFill>
                <a:latin typeface="Calibri" pitchFamily="34" charset="0"/>
              </a:rPr>
              <a:t>&lt;hit space bar&gt;</a:t>
            </a:r>
          </a:p>
          <a:p>
            <a:pPr defTabSz="895350" eaLnBrk="0" hangingPunct="0">
              <a:lnSpc>
                <a:spcPct val="94000"/>
              </a:lnSpc>
            </a:pPr>
            <a:endParaRPr lang="en-US" altLang="zh-CN" sz="1400">
              <a:solidFill>
                <a:srgbClr val="008000"/>
              </a:solidFill>
              <a:latin typeface="Calibri" pitchFamily="34" charset="0"/>
            </a:endParaRPr>
          </a:p>
          <a:p>
            <a:pPr defTabSz="895350" eaLnBrk="0" hangingPunct="0">
              <a:lnSpc>
                <a:spcPct val="94000"/>
              </a:lnSpc>
            </a:pPr>
            <a:r>
              <a:rPr lang="zh-CN" altLang="en-US" sz="1400">
                <a:latin typeface="Calibri" pitchFamily="34" charset="0"/>
              </a:rPr>
              <a:t>如果想要获得更大的转矩，再次点击鼠标</a:t>
            </a:r>
            <a:r>
              <a:rPr lang="en-US" altLang="zh-CN" sz="1400">
                <a:latin typeface="Calibri" pitchFamily="34" charset="0"/>
              </a:rPr>
              <a:t>:</a:t>
            </a:r>
          </a:p>
          <a:p>
            <a:pPr defTabSz="895350" eaLnBrk="0" hangingPunct="0">
              <a:lnSpc>
                <a:spcPct val="94000"/>
              </a:lnSpc>
            </a:pPr>
            <a:endParaRPr lang="en-US" altLang="zh-CN" sz="1400">
              <a:latin typeface="Calibri" pitchFamily="34" charset="0"/>
            </a:endParaRPr>
          </a:p>
          <a:p>
            <a:pPr algn="ctr" defTabSz="895350" eaLnBrk="0" hangingPunct="0">
              <a:lnSpc>
                <a:spcPct val="94000"/>
              </a:lnSpc>
            </a:pPr>
            <a:r>
              <a:rPr lang="en-US" altLang="zh-CN" sz="1400">
                <a:solidFill>
                  <a:srgbClr val="008000"/>
                </a:solidFill>
                <a:latin typeface="Calibri" pitchFamily="34" charset="0"/>
              </a:rPr>
              <a:t>&lt;hit space bar&gt;</a:t>
            </a:r>
          </a:p>
          <a:p>
            <a:pPr defTabSz="895350" eaLnBrk="0" hangingPunct="0">
              <a:lnSpc>
                <a:spcPct val="94000"/>
              </a:lnSpc>
            </a:pPr>
            <a:endParaRPr lang="en-US" altLang="zh-CN" sz="1400">
              <a:solidFill>
                <a:srgbClr val="008000"/>
              </a:solidFill>
              <a:latin typeface="Calibri" pitchFamily="34" charset="0"/>
            </a:endParaRPr>
          </a:p>
          <a:p>
            <a:pPr defTabSz="895350" eaLnBrk="0" hangingPunct="0">
              <a:lnSpc>
                <a:spcPct val="94000"/>
              </a:lnSpc>
            </a:pPr>
            <a:r>
              <a:rPr lang="zh-CN" altLang="en-US" sz="1400">
                <a:latin typeface="Calibri" pitchFamily="34" charset="0"/>
              </a:rPr>
              <a:t>我们的处理器时刻的采样并计算出转子所在的位置，并且同时计算出相应的定子电流速率，使之合成我们需要的</a:t>
            </a:r>
            <a:r>
              <a:rPr lang="en-US" altLang="zh-CN" sz="1400">
                <a:latin typeface="Calibri" pitchFamily="34" charset="0"/>
              </a:rPr>
              <a:t>Iq</a:t>
            </a:r>
            <a:r>
              <a:rPr lang="zh-CN" altLang="en-US" sz="1400">
                <a:latin typeface="Calibri" pitchFamily="34" charset="0"/>
              </a:rPr>
              <a:t>值，并且始终与转子保持</a:t>
            </a:r>
            <a:r>
              <a:rPr lang="en-US" altLang="zh-CN" sz="1400">
                <a:latin typeface="Calibri" pitchFamily="34" charset="0"/>
              </a:rPr>
              <a:t>90</a:t>
            </a:r>
            <a:r>
              <a:rPr lang="zh-CN" altLang="en-US" sz="1400">
                <a:latin typeface="Calibri" pitchFamily="34" charset="0"/>
              </a:rPr>
              <a:t>度关系</a:t>
            </a:r>
            <a:r>
              <a:rPr lang="zh-CN" altLang="en-US" sz="1200">
                <a:latin typeface="Calibri" pitchFamily="34" charset="0"/>
              </a:rPr>
              <a:t>。</a:t>
            </a:r>
            <a:endParaRPr lang="en-US" altLang="zh-CN" sz="1200">
              <a:latin typeface="Calibri"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repeatCount="indefinite" fill="hold" nodeType="withEffect">
                                  <p:stCondLst>
                                    <p:cond delay="0"/>
                                  </p:stCondLst>
                                  <p:childTnLst>
                                    <p:animRot by="-21600000">
                                      <p:cBhvr>
                                        <p:cTn id="6" dur="6000" fill="hold"/>
                                        <p:tgtEl>
                                          <p:spTgt spid="2"/>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8" presetClass="emph" presetSubtype="0" repeatCount="indefinite" fill="hold" nodeType="withEffect">
                                  <p:stCondLst>
                                    <p:cond delay="0"/>
                                  </p:stCondLst>
                                  <p:childTnLst>
                                    <p:animRot by="-21600000">
                                      <p:cBhvr>
                                        <p:cTn id="14" dur="3000" fill="hold"/>
                                        <p:tgtEl>
                                          <p:spTgt spid="3"/>
                                        </p:tgtEl>
                                        <p:attrNameLst>
                                          <p:attrName>r</p:attrName>
                                        </p:attrNameLst>
                                      </p:cBhvr>
                                    </p:animRo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8" presetClass="emph" presetSubtype="0" repeatCount="indefinite" fill="hold" nodeType="withEffect">
                                  <p:stCondLst>
                                    <p:cond delay="0"/>
                                  </p:stCondLst>
                                  <p:childTnLst>
                                    <p:animRot by="-21600000">
                                      <p:cBhvr>
                                        <p:cTn id="22" dur="1500" fill="hold"/>
                                        <p:tgtEl>
                                          <p:spTgt spid="4"/>
                                        </p:tgtEl>
                                        <p:attrNameLst>
                                          <p:attrName>r</p:attrName>
                                        </p:attrNameLst>
                                      </p:cBhvr>
                                    </p:animRot>
                                  </p:childTnLst>
                                </p:cTn>
                              </p:par>
                            </p:childTnLst>
                          </p:cTn>
                        </p:par>
                        <p:par>
                          <p:cTn id="23" fill="hold" nodeType="afterGroup">
                            <p:stCondLst>
                              <p:cond delay="15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Line 6"/>
          <p:cNvSpPr>
            <a:spLocks noChangeShapeType="1"/>
          </p:cNvSpPr>
          <p:nvPr/>
        </p:nvSpPr>
        <p:spPr bwMode="auto">
          <a:xfrm>
            <a:off x="6138863" y="2778125"/>
            <a:ext cx="1485900" cy="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65538" name="Oval 7"/>
          <p:cNvSpPr>
            <a:spLocks noChangeArrowheads="1"/>
          </p:cNvSpPr>
          <p:nvPr/>
        </p:nvSpPr>
        <p:spPr bwMode="auto">
          <a:xfrm>
            <a:off x="5775325" y="2563813"/>
            <a:ext cx="430213" cy="430212"/>
          </a:xfrm>
          <a:prstGeom prst="ellipse">
            <a:avLst/>
          </a:prstGeom>
          <a:gradFill rotWithShape="0">
            <a:gsLst>
              <a:gs pos="0">
                <a:srgbClr val="FFFFFF"/>
              </a:gs>
              <a:gs pos="100000">
                <a:srgbClr val="0000FF"/>
              </a:gs>
            </a:gsLst>
            <a:path path="shape">
              <a:fillToRect l="50000" t="50000" r="50000" b="50000"/>
            </a:path>
          </a:gradFill>
          <a:ln w="12700">
            <a:solidFill>
              <a:schemeClr val="folHlink"/>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65539" name="Line 8"/>
          <p:cNvSpPr>
            <a:spLocks noChangeShapeType="1"/>
          </p:cNvSpPr>
          <p:nvPr/>
        </p:nvSpPr>
        <p:spPr bwMode="auto">
          <a:xfrm flipH="1">
            <a:off x="4398963" y="2778125"/>
            <a:ext cx="1382712" cy="0"/>
          </a:xfrm>
          <a:prstGeom prst="line">
            <a:avLst/>
          </a:prstGeom>
          <a:noFill/>
          <a:ln w="25400">
            <a:solidFill>
              <a:schemeClr val="tx1"/>
            </a:solidFill>
            <a:round/>
            <a:headEnd type="triangle" w="med" len="med"/>
            <a:tailEnd/>
          </a:ln>
        </p:spPr>
        <p:txBody>
          <a:bodyPr wrap="none" anchor="ctr"/>
          <a:lstStyle/>
          <a:p>
            <a:endParaRPr lang="zh-CN" altLang="en-US"/>
          </a:p>
        </p:txBody>
      </p:sp>
      <p:sp>
        <p:nvSpPr>
          <p:cNvPr id="65540" name="Line 9"/>
          <p:cNvSpPr>
            <a:spLocks noChangeShapeType="1"/>
          </p:cNvSpPr>
          <p:nvPr/>
        </p:nvSpPr>
        <p:spPr bwMode="auto">
          <a:xfrm>
            <a:off x="5983288" y="3019425"/>
            <a:ext cx="0" cy="514350"/>
          </a:xfrm>
          <a:prstGeom prst="line">
            <a:avLst/>
          </a:prstGeom>
          <a:noFill/>
          <a:ln w="25400">
            <a:solidFill>
              <a:schemeClr val="tx1"/>
            </a:solidFill>
            <a:round/>
            <a:headEnd type="triangle" w="med" len="med"/>
            <a:tailEnd/>
          </a:ln>
        </p:spPr>
        <p:txBody>
          <a:bodyPr wrap="none" anchor="ctr"/>
          <a:lstStyle/>
          <a:p>
            <a:endParaRPr lang="zh-CN" altLang="en-US"/>
          </a:p>
        </p:txBody>
      </p:sp>
      <p:sp>
        <p:nvSpPr>
          <p:cNvPr id="65541" name="Line 10"/>
          <p:cNvSpPr>
            <a:spLocks noChangeShapeType="1"/>
          </p:cNvSpPr>
          <p:nvPr/>
        </p:nvSpPr>
        <p:spPr bwMode="auto">
          <a:xfrm>
            <a:off x="4419600" y="3544888"/>
            <a:ext cx="1568450" cy="0"/>
          </a:xfrm>
          <a:prstGeom prst="line">
            <a:avLst/>
          </a:prstGeom>
          <a:noFill/>
          <a:ln w="25400">
            <a:solidFill>
              <a:schemeClr val="tx1"/>
            </a:solidFill>
            <a:round/>
            <a:headEnd/>
            <a:tailEnd/>
          </a:ln>
        </p:spPr>
        <p:txBody>
          <a:bodyPr wrap="none" anchor="ctr"/>
          <a:lstStyle/>
          <a:p>
            <a:endParaRPr lang="zh-CN" altLang="en-US"/>
          </a:p>
        </p:txBody>
      </p:sp>
      <p:grpSp>
        <p:nvGrpSpPr>
          <p:cNvPr id="65542" name="Group 11"/>
          <p:cNvGrpSpPr>
            <a:grpSpLocks/>
          </p:cNvGrpSpPr>
          <p:nvPr/>
        </p:nvGrpSpPr>
        <p:grpSpPr bwMode="auto">
          <a:xfrm>
            <a:off x="4249738" y="2322513"/>
            <a:ext cx="407987" cy="496887"/>
            <a:chOff x="523" y="1223"/>
            <a:chExt cx="257" cy="313"/>
          </a:xfrm>
        </p:grpSpPr>
        <p:sp>
          <p:nvSpPr>
            <p:cNvPr id="65581" name="Rectangle 12"/>
            <p:cNvSpPr>
              <a:spLocks noChangeArrowheads="1"/>
            </p:cNvSpPr>
            <p:nvPr/>
          </p:nvSpPr>
          <p:spPr bwMode="auto">
            <a:xfrm>
              <a:off x="523" y="1223"/>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rgbClr val="00CC00"/>
                  </a:solidFill>
                  <a:latin typeface="Monotype Corsiva"/>
                </a:rPr>
                <a:t>i</a:t>
              </a:r>
            </a:p>
          </p:txBody>
        </p:sp>
        <p:sp>
          <p:nvSpPr>
            <p:cNvPr id="65582" name="Rectangle 13"/>
            <p:cNvSpPr>
              <a:spLocks noChangeArrowheads="1"/>
            </p:cNvSpPr>
            <p:nvPr/>
          </p:nvSpPr>
          <p:spPr bwMode="auto">
            <a:xfrm>
              <a:off x="604" y="1354"/>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rgbClr val="00CC00"/>
                  </a:solidFill>
                  <a:latin typeface="Calibri" pitchFamily="34" charset="0"/>
                </a:rPr>
                <a:t>d</a:t>
              </a:r>
            </a:p>
          </p:txBody>
        </p:sp>
      </p:grpSp>
      <p:sp>
        <p:nvSpPr>
          <p:cNvPr id="65543" name="Rectangle 14"/>
          <p:cNvSpPr>
            <a:spLocks noChangeArrowheads="1"/>
          </p:cNvSpPr>
          <p:nvPr/>
        </p:nvSpPr>
        <p:spPr bwMode="auto">
          <a:xfrm>
            <a:off x="5554663" y="2465388"/>
            <a:ext cx="314325" cy="347662"/>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b="1">
                <a:latin typeface="Calibri" pitchFamily="34" charset="0"/>
              </a:rPr>
              <a:t>+</a:t>
            </a:r>
          </a:p>
        </p:txBody>
      </p:sp>
      <p:sp>
        <p:nvSpPr>
          <p:cNvPr id="65544" name="Rectangle 15"/>
          <p:cNvSpPr>
            <a:spLocks noChangeArrowheads="1"/>
          </p:cNvSpPr>
          <p:nvPr/>
        </p:nvSpPr>
        <p:spPr bwMode="auto">
          <a:xfrm>
            <a:off x="5703888" y="2897188"/>
            <a:ext cx="265112" cy="374650"/>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sz="2000" b="1">
                <a:latin typeface="Calibri" pitchFamily="34" charset="0"/>
              </a:rPr>
              <a:t>-</a:t>
            </a:r>
          </a:p>
        </p:txBody>
      </p:sp>
      <p:sp>
        <p:nvSpPr>
          <p:cNvPr id="65545" name="Rectangle 16"/>
          <p:cNvSpPr>
            <a:spLocks noChangeArrowheads="1"/>
          </p:cNvSpPr>
          <p:nvPr/>
        </p:nvSpPr>
        <p:spPr bwMode="auto">
          <a:xfrm>
            <a:off x="6218238" y="2484438"/>
            <a:ext cx="784225" cy="288925"/>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i="1">
                <a:solidFill>
                  <a:srgbClr val="00CC00"/>
                </a:solidFill>
                <a:latin typeface="Calibri" pitchFamily="34" charset="0"/>
              </a:rPr>
              <a:t>error</a:t>
            </a:r>
            <a:r>
              <a:rPr lang="en-US" altLang="zh-CN" i="1" baseline="-25000">
                <a:solidFill>
                  <a:srgbClr val="00CC00"/>
                </a:solidFill>
                <a:latin typeface="Calibri" pitchFamily="34" charset="0"/>
              </a:rPr>
              <a:t>d</a:t>
            </a:r>
            <a:r>
              <a:rPr lang="en-US" altLang="zh-CN" i="1">
                <a:solidFill>
                  <a:srgbClr val="00CC00"/>
                </a:solidFill>
                <a:latin typeface="Calibri" pitchFamily="34" charset="0"/>
              </a:rPr>
              <a:t>(t)</a:t>
            </a:r>
          </a:p>
        </p:txBody>
      </p:sp>
      <p:sp>
        <p:nvSpPr>
          <p:cNvPr id="65546" name="Line 17"/>
          <p:cNvSpPr>
            <a:spLocks noChangeShapeType="1"/>
          </p:cNvSpPr>
          <p:nvPr/>
        </p:nvSpPr>
        <p:spPr bwMode="auto">
          <a:xfrm>
            <a:off x="6157913" y="4492625"/>
            <a:ext cx="1484312" cy="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65547" name="Oval 18"/>
          <p:cNvSpPr>
            <a:spLocks noChangeArrowheads="1"/>
          </p:cNvSpPr>
          <p:nvPr/>
        </p:nvSpPr>
        <p:spPr bwMode="auto">
          <a:xfrm>
            <a:off x="5794375" y="4278313"/>
            <a:ext cx="430213" cy="430212"/>
          </a:xfrm>
          <a:prstGeom prst="ellipse">
            <a:avLst/>
          </a:prstGeom>
          <a:gradFill rotWithShape="0">
            <a:gsLst>
              <a:gs pos="0">
                <a:srgbClr val="FFFFFF"/>
              </a:gs>
              <a:gs pos="100000">
                <a:srgbClr val="0000FF"/>
              </a:gs>
            </a:gsLst>
            <a:path path="shape">
              <a:fillToRect l="50000" t="50000" r="50000" b="50000"/>
            </a:path>
          </a:gradFill>
          <a:ln w="12700">
            <a:solidFill>
              <a:schemeClr val="folHlink"/>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65548" name="Line 19"/>
          <p:cNvSpPr>
            <a:spLocks noChangeShapeType="1"/>
          </p:cNvSpPr>
          <p:nvPr/>
        </p:nvSpPr>
        <p:spPr bwMode="auto">
          <a:xfrm flipH="1">
            <a:off x="4418013" y="4492625"/>
            <a:ext cx="1382712" cy="0"/>
          </a:xfrm>
          <a:prstGeom prst="line">
            <a:avLst/>
          </a:prstGeom>
          <a:noFill/>
          <a:ln w="25400">
            <a:solidFill>
              <a:schemeClr val="tx1"/>
            </a:solidFill>
            <a:round/>
            <a:headEnd type="triangle" w="med" len="med"/>
            <a:tailEnd/>
          </a:ln>
        </p:spPr>
        <p:txBody>
          <a:bodyPr wrap="none" anchor="ctr"/>
          <a:lstStyle/>
          <a:p>
            <a:endParaRPr lang="zh-CN" altLang="en-US"/>
          </a:p>
        </p:txBody>
      </p:sp>
      <p:sp>
        <p:nvSpPr>
          <p:cNvPr id="65549" name="Line 20"/>
          <p:cNvSpPr>
            <a:spLocks noChangeShapeType="1"/>
          </p:cNvSpPr>
          <p:nvPr/>
        </p:nvSpPr>
        <p:spPr bwMode="auto">
          <a:xfrm>
            <a:off x="6002338" y="4733925"/>
            <a:ext cx="0" cy="525463"/>
          </a:xfrm>
          <a:prstGeom prst="line">
            <a:avLst/>
          </a:prstGeom>
          <a:noFill/>
          <a:ln w="25400">
            <a:solidFill>
              <a:schemeClr val="tx1"/>
            </a:solidFill>
            <a:round/>
            <a:headEnd type="triangle" w="med" len="med"/>
            <a:tailEnd/>
          </a:ln>
        </p:spPr>
        <p:txBody>
          <a:bodyPr wrap="none" anchor="ctr"/>
          <a:lstStyle/>
          <a:p>
            <a:endParaRPr lang="zh-CN" altLang="en-US"/>
          </a:p>
        </p:txBody>
      </p:sp>
      <p:sp>
        <p:nvSpPr>
          <p:cNvPr id="65550" name="Line 21"/>
          <p:cNvSpPr>
            <a:spLocks noChangeShapeType="1"/>
          </p:cNvSpPr>
          <p:nvPr/>
        </p:nvSpPr>
        <p:spPr bwMode="auto">
          <a:xfrm>
            <a:off x="4438650" y="5259388"/>
            <a:ext cx="1568450" cy="0"/>
          </a:xfrm>
          <a:prstGeom prst="line">
            <a:avLst/>
          </a:prstGeom>
          <a:noFill/>
          <a:ln w="25400">
            <a:solidFill>
              <a:schemeClr val="tx1"/>
            </a:solidFill>
            <a:round/>
            <a:headEnd/>
            <a:tailEnd/>
          </a:ln>
        </p:spPr>
        <p:txBody>
          <a:bodyPr wrap="none" anchor="ctr"/>
          <a:lstStyle/>
          <a:p>
            <a:endParaRPr lang="zh-CN" altLang="en-US"/>
          </a:p>
        </p:txBody>
      </p:sp>
      <p:sp>
        <p:nvSpPr>
          <p:cNvPr id="65551" name="Rectangle 22"/>
          <p:cNvSpPr>
            <a:spLocks noChangeArrowheads="1"/>
          </p:cNvSpPr>
          <p:nvPr/>
        </p:nvSpPr>
        <p:spPr bwMode="auto">
          <a:xfrm>
            <a:off x="5573713" y="4179888"/>
            <a:ext cx="314325" cy="347662"/>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b="1">
                <a:latin typeface="Calibri" pitchFamily="34" charset="0"/>
              </a:rPr>
              <a:t>+</a:t>
            </a:r>
          </a:p>
        </p:txBody>
      </p:sp>
      <p:sp>
        <p:nvSpPr>
          <p:cNvPr id="65552" name="Rectangle 23"/>
          <p:cNvSpPr>
            <a:spLocks noChangeArrowheads="1"/>
          </p:cNvSpPr>
          <p:nvPr/>
        </p:nvSpPr>
        <p:spPr bwMode="auto">
          <a:xfrm>
            <a:off x="5722938" y="4611688"/>
            <a:ext cx="265112" cy="374650"/>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sz="2000" b="1">
                <a:latin typeface="Calibri" pitchFamily="34" charset="0"/>
              </a:rPr>
              <a:t>-</a:t>
            </a:r>
          </a:p>
        </p:txBody>
      </p:sp>
      <p:sp>
        <p:nvSpPr>
          <p:cNvPr id="65553" name="Rectangle 24"/>
          <p:cNvSpPr>
            <a:spLocks noChangeArrowheads="1"/>
          </p:cNvSpPr>
          <p:nvPr/>
        </p:nvSpPr>
        <p:spPr bwMode="auto">
          <a:xfrm>
            <a:off x="6237288" y="4186238"/>
            <a:ext cx="784225" cy="288925"/>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i="1">
                <a:solidFill>
                  <a:srgbClr val="00CC00"/>
                </a:solidFill>
                <a:latin typeface="Calibri" pitchFamily="34" charset="0"/>
              </a:rPr>
              <a:t>error</a:t>
            </a:r>
            <a:r>
              <a:rPr lang="en-US" altLang="zh-CN" i="1" baseline="-25000">
                <a:solidFill>
                  <a:srgbClr val="00CC00"/>
                </a:solidFill>
                <a:latin typeface="Calibri" pitchFamily="34" charset="0"/>
              </a:rPr>
              <a:t>q</a:t>
            </a:r>
            <a:r>
              <a:rPr lang="en-US" altLang="zh-CN" i="1">
                <a:solidFill>
                  <a:srgbClr val="00CC00"/>
                </a:solidFill>
                <a:latin typeface="Calibri" pitchFamily="34" charset="0"/>
              </a:rPr>
              <a:t>(t)</a:t>
            </a:r>
          </a:p>
        </p:txBody>
      </p:sp>
      <p:sp>
        <p:nvSpPr>
          <p:cNvPr id="65554" name="Rectangle 31"/>
          <p:cNvSpPr>
            <a:spLocks noChangeArrowheads="1"/>
          </p:cNvSpPr>
          <p:nvPr/>
        </p:nvSpPr>
        <p:spPr bwMode="auto">
          <a:xfrm>
            <a:off x="4537075" y="2459038"/>
            <a:ext cx="1117600" cy="260350"/>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sz="1200" i="1">
                <a:solidFill>
                  <a:srgbClr val="00CC00"/>
                </a:solidFill>
                <a:latin typeface="Calibri" pitchFamily="34" charset="0"/>
              </a:rPr>
              <a:t>(commanded)</a:t>
            </a:r>
          </a:p>
        </p:txBody>
      </p:sp>
      <p:grpSp>
        <p:nvGrpSpPr>
          <p:cNvPr id="65555" name="Group 32"/>
          <p:cNvGrpSpPr>
            <a:grpSpLocks/>
          </p:cNvGrpSpPr>
          <p:nvPr/>
        </p:nvGrpSpPr>
        <p:grpSpPr bwMode="auto">
          <a:xfrm>
            <a:off x="4244975" y="3089275"/>
            <a:ext cx="407988" cy="496888"/>
            <a:chOff x="520" y="1706"/>
            <a:chExt cx="257" cy="313"/>
          </a:xfrm>
        </p:grpSpPr>
        <p:sp>
          <p:nvSpPr>
            <p:cNvPr id="65579" name="Rectangle 33"/>
            <p:cNvSpPr>
              <a:spLocks noChangeArrowheads="1"/>
            </p:cNvSpPr>
            <p:nvPr/>
          </p:nvSpPr>
          <p:spPr bwMode="auto">
            <a:xfrm>
              <a:off x="520" y="1706"/>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rgbClr val="00CC00"/>
                  </a:solidFill>
                  <a:latin typeface="Monotype Corsiva"/>
                </a:rPr>
                <a:t>i</a:t>
              </a:r>
            </a:p>
          </p:txBody>
        </p:sp>
        <p:sp>
          <p:nvSpPr>
            <p:cNvPr id="65580" name="Rectangle 34"/>
            <p:cNvSpPr>
              <a:spLocks noChangeArrowheads="1"/>
            </p:cNvSpPr>
            <p:nvPr/>
          </p:nvSpPr>
          <p:spPr bwMode="auto">
            <a:xfrm>
              <a:off x="601" y="1837"/>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rgbClr val="00CC00"/>
                  </a:solidFill>
                  <a:latin typeface="Calibri" pitchFamily="34" charset="0"/>
                </a:rPr>
                <a:t>d</a:t>
              </a:r>
            </a:p>
          </p:txBody>
        </p:sp>
      </p:grpSp>
      <p:sp>
        <p:nvSpPr>
          <p:cNvPr id="65556" name="Rectangle 35"/>
          <p:cNvSpPr>
            <a:spLocks noChangeArrowheads="1"/>
          </p:cNvSpPr>
          <p:nvPr/>
        </p:nvSpPr>
        <p:spPr bwMode="auto">
          <a:xfrm>
            <a:off x="4597400" y="3211513"/>
            <a:ext cx="957263" cy="260350"/>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sz="1200" i="1">
                <a:solidFill>
                  <a:srgbClr val="00CC00"/>
                </a:solidFill>
                <a:latin typeface="Calibri" pitchFamily="34" charset="0"/>
              </a:rPr>
              <a:t>(measured)</a:t>
            </a:r>
          </a:p>
        </p:txBody>
      </p:sp>
      <p:grpSp>
        <p:nvGrpSpPr>
          <p:cNvPr id="65557" name="Group 36"/>
          <p:cNvGrpSpPr>
            <a:grpSpLocks/>
          </p:cNvGrpSpPr>
          <p:nvPr/>
        </p:nvGrpSpPr>
        <p:grpSpPr bwMode="auto">
          <a:xfrm>
            <a:off x="4268788" y="4756150"/>
            <a:ext cx="407987" cy="496888"/>
            <a:chOff x="535" y="2996"/>
            <a:chExt cx="257" cy="313"/>
          </a:xfrm>
        </p:grpSpPr>
        <p:sp>
          <p:nvSpPr>
            <p:cNvPr id="65577" name="Rectangle 37"/>
            <p:cNvSpPr>
              <a:spLocks noChangeArrowheads="1"/>
            </p:cNvSpPr>
            <p:nvPr/>
          </p:nvSpPr>
          <p:spPr bwMode="auto">
            <a:xfrm>
              <a:off x="535" y="2996"/>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rgbClr val="00CC00"/>
                  </a:solidFill>
                  <a:latin typeface="Monotype Corsiva"/>
                </a:rPr>
                <a:t>i</a:t>
              </a:r>
            </a:p>
          </p:txBody>
        </p:sp>
        <p:sp>
          <p:nvSpPr>
            <p:cNvPr id="65578" name="Rectangle 38"/>
            <p:cNvSpPr>
              <a:spLocks noChangeArrowheads="1"/>
            </p:cNvSpPr>
            <p:nvPr/>
          </p:nvSpPr>
          <p:spPr bwMode="auto">
            <a:xfrm>
              <a:off x="616" y="3127"/>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rgbClr val="00CC00"/>
                  </a:solidFill>
                  <a:latin typeface="Calibri" pitchFamily="34" charset="0"/>
                </a:rPr>
                <a:t>q</a:t>
              </a:r>
            </a:p>
          </p:txBody>
        </p:sp>
      </p:grpSp>
      <p:grpSp>
        <p:nvGrpSpPr>
          <p:cNvPr id="65558" name="Group 39"/>
          <p:cNvGrpSpPr>
            <a:grpSpLocks/>
          </p:cNvGrpSpPr>
          <p:nvPr/>
        </p:nvGrpSpPr>
        <p:grpSpPr bwMode="auto">
          <a:xfrm>
            <a:off x="4306888" y="4008438"/>
            <a:ext cx="407987" cy="496887"/>
            <a:chOff x="559" y="2525"/>
            <a:chExt cx="257" cy="313"/>
          </a:xfrm>
        </p:grpSpPr>
        <p:sp>
          <p:nvSpPr>
            <p:cNvPr id="65575" name="Rectangle 40"/>
            <p:cNvSpPr>
              <a:spLocks noChangeArrowheads="1"/>
            </p:cNvSpPr>
            <p:nvPr/>
          </p:nvSpPr>
          <p:spPr bwMode="auto">
            <a:xfrm>
              <a:off x="559" y="2525"/>
              <a:ext cx="168"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rgbClr val="00CC00"/>
                  </a:solidFill>
                  <a:latin typeface="Monotype Corsiva"/>
                </a:rPr>
                <a:t>i</a:t>
              </a:r>
            </a:p>
          </p:txBody>
        </p:sp>
        <p:sp>
          <p:nvSpPr>
            <p:cNvPr id="65576" name="Rectangle 41"/>
            <p:cNvSpPr>
              <a:spLocks noChangeArrowheads="1"/>
            </p:cNvSpPr>
            <p:nvPr/>
          </p:nvSpPr>
          <p:spPr bwMode="auto">
            <a:xfrm>
              <a:off x="640" y="2656"/>
              <a:ext cx="176"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rgbClr val="00CC00"/>
                  </a:solidFill>
                  <a:latin typeface="Calibri" pitchFamily="34" charset="0"/>
                </a:rPr>
                <a:t>q</a:t>
              </a:r>
            </a:p>
          </p:txBody>
        </p:sp>
      </p:grpSp>
      <p:sp>
        <p:nvSpPr>
          <p:cNvPr id="65559" name="Rectangle 42"/>
          <p:cNvSpPr>
            <a:spLocks noChangeArrowheads="1"/>
          </p:cNvSpPr>
          <p:nvPr/>
        </p:nvSpPr>
        <p:spPr bwMode="auto">
          <a:xfrm>
            <a:off x="4584700" y="4173538"/>
            <a:ext cx="1117600" cy="260350"/>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sz="1200" i="1">
                <a:solidFill>
                  <a:srgbClr val="00CC00"/>
                </a:solidFill>
                <a:latin typeface="Calibri" pitchFamily="34" charset="0"/>
              </a:rPr>
              <a:t>(commanded)</a:t>
            </a:r>
          </a:p>
        </p:txBody>
      </p:sp>
      <p:sp>
        <p:nvSpPr>
          <p:cNvPr id="65560" name="Rectangle 43"/>
          <p:cNvSpPr>
            <a:spLocks noChangeArrowheads="1"/>
          </p:cNvSpPr>
          <p:nvPr/>
        </p:nvSpPr>
        <p:spPr bwMode="auto">
          <a:xfrm>
            <a:off x="4602163" y="4911725"/>
            <a:ext cx="957262" cy="260350"/>
          </a:xfrm>
          <a:prstGeom prst="rect">
            <a:avLst/>
          </a:prstGeom>
          <a:noFill/>
          <a:ln w="9525">
            <a:noFill/>
            <a:miter lim="800000"/>
            <a:headEnd/>
            <a:tailEnd/>
          </a:ln>
        </p:spPr>
        <p:txBody>
          <a:bodyPr wrap="none" lIns="90488" tIns="44450" rIns="90488" bIns="44450">
            <a:spAutoFit/>
          </a:bodyPr>
          <a:lstStyle/>
          <a:p>
            <a:pPr algn="ctr" defTabSz="895350" eaLnBrk="0" hangingPunct="0">
              <a:lnSpc>
                <a:spcPct val="94000"/>
              </a:lnSpc>
            </a:pPr>
            <a:r>
              <a:rPr lang="en-US" altLang="zh-CN" sz="1200" i="1">
                <a:solidFill>
                  <a:srgbClr val="00CC00"/>
                </a:solidFill>
                <a:latin typeface="Calibri" pitchFamily="34" charset="0"/>
              </a:rPr>
              <a:t>(measured)</a:t>
            </a:r>
          </a:p>
        </p:txBody>
      </p:sp>
      <p:grpSp>
        <p:nvGrpSpPr>
          <p:cNvPr id="65561" name="Group 44"/>
          <p:cNvGrpSpPr>
            <a:grpSpLocks/>
          </p:cNvGrpSpPr>
          <p:nvPr/>
        </p:nvGrpSpPr>
        <p:grpSpPr bwMode="auto">
          <a:xfrm>
            <a:off x="123825" y="5222875"/>
            <a:ext cx="6772275" cy="825500"/>
            <a:chOff x="1094" y="3434"/>
            <a:chExt cx="3572" cy="520"/>
          </a:xfrm>
        </p:grpSpPr>
        <p:sp>
          <p:nvSpPr>
            <p:cNvPr id="65568" name="Rectangle 45"/>
            <p:cNvSpPr>
              <a:spLocks noChangeArrowheads="1"/>
            </p:cNvSpPr>
            <p:nvPr/>
          </p:nvSpPr>
          <p:spPr bwMode="auto">
            <a:xfrm>
              <a:off x="1141" y="3561"/>
              <a:ext cx="3525" cy="351"/>
            </a:xfrm>
            <a:prstGeom prst="rect">
              <a:avLst/>
            </a:prstGeom>
            <a:noFill/>
            <a:ln w="9525">
              <a:noFill/>
              <a:miter lim="800000"/>
              <a:headEnd/>
              <a:tailEnd/>
            </a:ln>
          </p:spPr>
          <p:txBody>
            <a:bodyPr lIns="90488" tIns="44450" rIns="90488" bIns="44450">
              <a:spAutoFit/>
            </a:bodyPr>
            <a:lstStyle/>
            <a:p>
              <a:pPr defTabSz="895350" eaLnBrk="0" hangingPunct="0">
                <a:lnSpc>
                  <a:spcPct val="60000"/>
                </a:lnSpc>
                <a:spcBef>
                  <a:spcPct val="50000"/>
                </a:spcBef>
              </a:pPr>
              <a:r>
                <a:rPr lang="en-US" altLang="zh-CN" b="1">
                  <a:solidFill>
                    <a:srgbClr val="FF0000"/>
                  </a:solidFill>
                  <a:latin typeface="Calibri" pitchFamily="34" charset="0"/>
                </a:rPr>
                <a:t>    can however be used to weaken the field of the machine.</a:t>
              </a:r>
            </a:p>
            <a:p>
              <a:pPr defTabSz="895350" eaLnBrk="0" hangingPunct="0">
                <a:lnSpc>
                  <a:spcPct val="60000"/>
                </a:lnSpc>
                <a:spcBef>
                  <a:spcPct val="50000"/>
                </a:spcBef>
              </a:pPr>
              <a:r>
                <a:rPr lang="en-US" altLang="zh-CN" b="1">
                  <a:solidFill>
                    <a:srgbClr val="FF0000"/>
                  </a:solidFill>
                  <a:latin typeface="Calibri" pitchFamily="34" charset="0"/>
                </a:rPr>
                <a:t>    controls amount of torque generated by the motor</a:t>
              </a:r>
            </a:p>
          </p:txBody>
        </p:sp>
        <p:grpSp>
          <p:nvGrpSpPr>
            <p:cNvPr id="65569" name="Group 46"/>
            <p:cNvGrpSpPr>
              <a:grpSpLocks/>
            </p:cNvGrpSpPr>
            <p:nvPr/>
          </p:nvGrpSpPr>
          <p:grpSpPr bwMode="auto">
            <a:xfrm>
              <a:off x="1097" y="3434"/>
              <a:ext cx="226" cy="313"/>
              <a:chOff x="1097" y="3434"/>
              <a:chExt cx="226" cy="313"/>
            </a:xfrm>
          </p:grpSpPr>
          <p:sp>
            <p:nvSpPr>
              <p:cNvPr id="65573" name="Rectangle 47"/>
              <p:cNvSpPr>
                <a:spLocks noChangeArrowheads="1"/>
              </p:cNvSpPr>
              <p:nvPr/>
            </p:nvSpPr>
            <p:spPr bwMode="auto">
              <a:xfrm>
                <a:off x="1097" y="3434"/>
                <a:ext cx="141"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rgbClr val="FF0000"/>
                    </a:solidFill>
                    <a:latin typeface="Monotype Corsiva"/>
                  </a:rPr>
                  <a:t>i</a:t>
                </a:r>
              </a:p>
            </p:txBody>
          </p:sp>
          <p:sp>
            <p:nvSpPr>
              <p:cNvPr id="65574" name="Rectangle 48"/>
              <p:cNvSpPr>
                <a:spLocks noChangeArrowheads="1"/>
              </p:cNvSpPr>
              <p:nvPr/>
            </p:nvSpPr>
            <p:spPr bwMode="auto">
              <a:xfrm>
                <a:off x="1176" y="3565"/>
                <a:ext cx="147"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rgbClr val="FF0000"/>
                    </a:solidFill>
                    <a:latin typeface="Calibri" pitchFamily="34" charset="0"/>
                  </a:rPr>
                  <a:t>d</a:t>
                </a:r>
              </a:p>
            </p:txBody>
          </p:sp>
        </p:grpSp>
        <p:grpSp>
          <p:nvGrpSpPr>
            <p:cNvPr id="65570" name="Group 49"/>
            <p:cNvGrpSpPr>
              <a:grpSpLocks/>
            </p:cNvGrpSpPr>
            <p:nvPr/>
          </p:nvGrpSpPr>
          <p:grpSpPr bwMode="auto">
            <a:xfrm>
              <a:off x="1094" y="3641"/>
              <a:ext cx="228" cy="313"/>
              <a:chOff x="1094" y="3641"/>
              <a:chExt cx="228" cy="313"/>
            </a:xfrm>
          </p:grpSpPr>
          <p:sp>
            <p:nvSpPr>
              <p:cNvPr id="65571" name="Rectangle 50"/>
              <p:cNvSpPr>
                <a:spLocks noChangeArrowheads="1"/>
              </p:cNvSpPr>
              <p:nvPr/>
            </p:nvSpPr>
            <p:spPr bwMode="auto">
              <a:xfrm>
                <a:off x="1094" y="3641"/>
                <a:ext cx="141" cy="309"/>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sz="2800" b="1">
                    <a:solidFill>
                      <a:srgbClr val="FF0000"/>
                    </a:solidFill>
                    <a:latin typeface="Monotype Corsiva"/>
                  </a:rPr>
                  <a:t>i</a:t>
                </a:r>
              </a:p>
            </p:txBody>
          </p:sp>
          <p:sp>
            <p:nvSpPr>
              <p:cNvPr id="65572" name="Rectangle 51"/>
              <p:cNvSpPr>
                <a:spLocks noChangeArrowheads="1"/>
              </p:cNvSpPr>
              <p:nvPr/>
            </p:nvSpPr>
            <p:spPr bwMode="auto">
              <a:xfrm>
                <a:off x="1175" y="3772"/>
                <a:ext cx="147" cy="182"/>
              </a:xfrm>
              <a:prstGeom prst="rect">
                <a:avLst/>
              </a:prstGeom>
              <a:noFill/>
              <a:ln w="9525">
                <a:noFill/>
                <a:miter lim="800000"/>
                <a:headEnd/>
                <a:tailEnd/>
              </a:ln>
            </p:spPr>
            <p:txBody>
              <a:bodyPr wrap="none" lIns="90488" tIns="44450" rIns="90488" bIns="44450">
                <a:spAutoFit/>
              </a:bodyPr>
              <a:lstStyle/>
              <a:p>
                <a:pPr defTabSz="895350" eaLnBrk="0" hangingPunct="0">
                  <a:lnSpc>
                    <a:spcPct val="94000"/>
                  </a:lnSpc>
                </a:pPr>
                <a:r>
                  <a:rPr lang="en-US" altLang="zh-CN">
                    <a:solidFill>
                      <a:srgbClr val="FF0000"/>
                    </a:solidFill>
                    <a:latin typeface="Calibri" pitchFamily="34" charset="0"/>
                  </a:rPr>
                  <a:t>q</a:t>
                </a:r>
              </a:p>
            </p:txBody>
          </p:sp>
        </p:grpSp>
      </p:grpSp>
      <p:sp>
        <p:nvSpPr>
          <p:cNvPr id="65562" name="Text Box 52"/>
          <p:cNvSpPr txBox="1">
            <a:spLocks noChangeArrowheads="1"/>
          </p:cNvSpPr>
          <p:nvPr/>
        </p:nvSpPr>
        <p:spPr bwMode="auto">
          <a:xfrm>
            <a:off x="201613" y="2589213"/>
            <a:ext cx="4191000" cy="555625"/>
          </a:xfrm>
          <a:prstGeom prst="rect">
            <a:avLst/>
          </a:prstGeom>
          <a:noFill/>
          <a:ln w="9525">
            <a:noFill/>
            <a:miter lim="800000"/>
            <a:headEnd/>
            <a:tailEnd/>
          </a:ln>
        </p:spPr>
        <p:txBody>
          <a:bodyPr>
            <a:spAutoFit/>
          </a:bodyPr>
          <a:lstStyle/>
          <a:p>
            <a:pPr eaLnBrk="0" hangingPunct="0">
              <a:lnSpc>
                <a:spcPct val="94000"/>
              </a:lnSpc>
              <a:spcBef>
                <a:spcPct val="50000"/>
              </a:spcBef>
            </a:pPr>
            <a:r>
              <a:rPr lang="zh-CN" altLang="en-US" sz="1600">
                <a:latin typeface="Tahoma" pitchFamily="34" charset="0"/>
                <a:cs typeface="Arial" charset="0"/>
              </a:rPr>
              <a:t>在正常情况下，我们希望</a:t>
            </a:r>
            <a:r>
              <a:rPr lang="en-US" altLang="zh-CN" sz="1600">
                <a:latin typeface="Tahoma" pitchFamily="34" charset="0"/>
                <a:cs typeface="Arial" charset="0"/>
              </a:rPr>
              <a:t>d</a:t>
            </a:r>
            <a:r>
              <a:rPr lang="zh-CN" altLang="en-US" sz="1600">
                <a:latin typeface="Tahoma" pitchFamily="34" charset="0"/>
                <a:cs typeface="Arial" charset="0"/>
              </a:rPr>
              <a:t>轴的方向就是转子磁链所在的方向。所以我们经常要求</a:t>
            </a:r>
            <a:r>
              <a:rPr lang="en-US" altLang="zh-CN" sz="1600">
                <a:latin typeface="Tahoma" pitchFamily="34" charset="0"/>
                <a:cs typeface="Arial" charset="0"/>
              </a:rPr>
              <a:t>Id=0</a:t>
            </a:r>
          </a:p>
        </p:txBody>
      </p:sp>
      <p:sp>
        <p:nvSpPr>
          <p:cNvPr id="65563" name="Text Box 53"/>
          <p:cNvSpPr txBox="1">
            <a:spLocks noChangeArrowheads="1"/>
          </p:cNvSpPr>
          <p:nvPr/>
        </p:nvSpPr>
        <p:spPr bwMode="auto">
          <a:xfrm>
            <a:off x="263525" y="4184650"/>
            <a:ext cx="4216400" cy="322263"/>
          </a:xfrm>
          <a:prstGeom prst="rect">
            <a:avLst/>
          </a:prstGeom>
          <a:noFill/>
          <a:ln w="9525">
            <a:noFill/>
            <a:miter lim="800000"/>
            <a:headEnd/>
            <a:tailEnd/>
          </a:ln>
        </p:spPr>
        <p:txBody>
          <a:bodyPr>
            <a:spAutoFit/>
          </a:bodyPr>
          <a:lstStyle/>
          <a:p>
            <a:pPr algn="ctr" eaLnBrk="0" hangingPunct="0">
              <a:lnSpc>
                <a:spcPct val="94000"/>
              </a:lnSpc>
              <a:spcBef>
                <a:spcPct val="50000"/>
              </a:spcBef>
            </a:pPr>
            <a:r>
              <a:rPr lang="zh-CN" altLang="en-US" sz="1600">
                <a:latin typeface="Tahoma" pitchFamily="34" charset="0"/>
                <a:cs typeface="Arial" charset="0"/>
              </a:rPr>
              <a:t>这个</a:t>
            </a:r>
            <a:r>
              <a:rPr lang="en-US" altLang="zh-CN" sz="1600">
                <a:latin typeface="Tahoma" pitchFamily="34" charset="0"/>
                <a:cs typeface="Arial" charset="0"/>
              </a:rPr>
              <a:t>Iq</a:t>
            </a:r>
            <a:r>
              <a:rPr lang="zh-CN" altLang="en-US" sz="1600">
                <a:latin typeface="Tahoma" pitchFamily="34" charset="0"/>
                <a:cs typeface="Arial" charset="0"/>
              </a:rPr>
              <a:t>的设定值决定了力矩的大小</a:t>
            </a:r>
            <a:endParaRPr lang="en-US" altLang="zh-CN" sz="1600">
              <a:latin typeface="Tahoma" pitchFamily="34" charset="0"/>
              <a:cs typeface="Arial" charset="0"/>
            </a:endParaRPr>
          </a:p>
        </p:txBody>
      </p:sp>
      <p:sp>
        <p:nvSpPr>
          <p:cNvPr id="65564" name="Freeform 54"/>
          <p:cNvSpPr>
            <a:spLocks/>
          </p:cNvSpPr>
          <p:nvPr/>
        </p:nvSpPr>
        <p:spPr bwMode="auto">
          <a:xfrm>
            <a:off x="2495550" y="2878138"/>
            <a:ext cx="1941513" cy="331787"/>
          </a:xfrm>
          <a:custGeom>
            <a:avLst/>
            <a:gdLst>
              <a:gd name="T0" fmla="*/ 0 w 1223"/>
              <a:gd name="T1" fmla="*/ 2147483647 h 209"/>
              <a:gd name="T2" fmla="*/ 2147483647 w 1223"/>
              <a:gd name="T3" fmla="*/ 2147483647 h 209"/>
              <a:gd name="T4" fmla="*/ 2147483647 w 1223"/>
              <a:gd name="T5" fmla="*/ 2147483647 h 209"/>
              <a:gd name="T6" fmla="*/ 2147483647 w 1223"/>
              <a:gd name="T7" fmla="*/ 0 h 209"/>
              <a:gd name="T8" fmla="*/ 0 60000 65536"/>
              <a:gd name="T9" fmla="*/ 0 60000 65536"/>
              <a:gd name="T10" fmla="*/ 0 60000 65536"/>
              <a:gd name="T11" fmla="*/ 0 60000 65536"/>
              <a:gd name="T12" fmla="*/ 0 w 1223"/>
              <a:gd name="T13" fmla="*/ 0 h 209"/>
              <a:gd name="T14" fmla="*/ 1223 w 1223"/>
              <a:gd name="T15" fmla="*/ 209 h 209"/>
            </a:gdLst>
            <a:ahLst/>
            <a:cxnLst>
              <a:cxn ang="T8">
                <a:pos x="T0" y="T1"/>
              </a:cxn>
              <a:cxn ang="T9">
                <a:pos x="T2" y="T3"/>
              </a:cxn>
              <a:cxn ang="T10">
                <a:pos x="T4" y="T5"/>
              </a:cxn>
              <a:cxn ang="T11">
                <a:pos x="T6" y="T7"/>
              </a:cxn>
            </a:cxnLst>
            <a:rect l="T12" t="T13" r="T14" b="T15"/>
            <a:pathLst>
              <a:path w="1223" h="209">
                <a:moveTo>
                  <a:pt x="0" y="205"/>
                </a:moveTo>
                <a:cubicBezTo>
                  <a:pt x="246" y="207"/>
                  <a:pt x="492" y="209"/>
                  <a:pt x="665" y="201"/>
                </a:cubicBezTo>
                <a:cubicBezTo>
                  <a:pt x="838" y="193"/>
                  <a:pt x="947" y="189"/>
                  <a:pt x="1040" y="156"/>
                </a:cubicBezTo>
                <a:cubicBezTo>
                  <a:pt x="1133" y="123"/>
                  <a:pt x="1178" y="61"/>
                  <a:pt x="1223" y="0"/>
                </a:cubicBezTo>
              </a:path>
            </a:pathLst>
          </a:custGeom>
          <a:noFill/>
          <a:ln w="28575">
            <a:solidFill>
              <a:schemeClr val="tx1"/>
            </a:solidFill>
            <a:round/>
            <a:headEnd/>
            <a:tailEnd type="triangle" w="med" len="med"/>
          </a:ln>
        </p:spPr>
        <p:txBody>
          <a:bodyPr/>
          <a:lstStyle/>
          <a:p>
            <a:endParaRPr lang="zh-CN" altLang="en-US">
              <a:latin typeface="Calibri" pitchFamily="34" charset="0"/>
            </a:endParaRPr>
          </a:p>
        </p:txBody>
      </p:sp>
      <p:sp>
        <p:nvSpPr>
          <p:cNvPr id="65565" name="Line 55"/>
          <p:cNvSpPr>
            <a:spLocks noChangeShapeType="1"/>
          </p:cNvSpPr>
          <p:nvPr/>
        </p:nvSpPr>
        <p:spPr bwMode="auto">
          <a:xfrm>
            <a:off x="2274888" y="4522788"/>
            <a:ext cx="1992312" cy="0"/>
          </a:xfrm>
          <a:prstGeom prst="line">
            <a:avLst/>
          </a:prstGeom>
          <a:noFill/>
          <a:ln w="28575">
            <a:solidFill>
              <a:schemeClr val="tx1"/>
            </a:solidFill>
            <a:round/>
            <a:headEnd/>
            <a:tailEnd type="triangle" w="med" len="med"/>
          </a:ln>
        </p:spPr>
        <p:txBody>
          <a:bodyPr/>
          <a:lstStyle/>
          <a:p>
            <a:endParaRPr lang="zh-CN" altLang="en-US"/>
          </a:p>
        </p:txBody>
      </p:sp>
      <p:sp>
        <p:nvSpPr>
          <p:cNvPr id="58" name="标题 1"/>
          <p:cNvSpPr txBox="1">
            <a:spLocks/>
          </p:cNvSpPr>
          <p:nvPr/>
        </p:nvSpPr>
        <p:spPr>
          <a:xfrm>
            <a:off x="468313" y="188913"/>
            <a:ext cx="8229600" cy="706437"/>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altLang="zh-CN" smtClean="0"/>
              <a:t>2.1   </a:t>
            </a:r>
            <a:r>
              <a:rPr lang="zh-CN" altLang="en-US" smtClean="0"/>
              <a:t>永磁同步电机的</a:t>
            </a:r>
            <a:r>
              <a:rPr lang="en-US" altLang="zh-CN" smtClean="0"/>
              <a:t>FOC </a:t>
            </a:r>
            <a:endParaRPr lang="zh-CN" altLang="en-US" dirty="0"/>
          </a:p>
        </p:txBody>
      </p:sp>
      <p:sp>
        <p:nvSpPr>
          <p:cNvPr id="65567" name="TextBox 1"/>
          <p:cNvSpPr txBox="1">
            <a:spLocks noChangeArrowheads="1"/>
          </p:cNvSpPr>
          <p:nvPr/>
        </p:nvSpPr>
        <p:spPr bwMode="auto">
          <a:xfrm>
            <a:off x="212725" y="1268413"/>
            <a:ext cx="7561263" cy="646112"/>
          </a:xfrm>
          <a:prstGeom prst="rect">
            <a:avLst/>
          </a:prstGeom>
          <a:noFill/>
          <a:ln w="9525">
            <a:noFill/>
            <a:miter lim="800000"/>
            <a:headEnd/>
            <a:tailEnd/>
          </a:ln>
        </p:spPr>
        <p:txBody>
          <a:bodyPr wrap="none">
            <a:spAutoFit/>
          </a:bodyPr>
          <a:lstStyle/>
          <a:p>
            <a:r>
              <a:rPr lang="zh-CN" altLang="en-US">
                <a:latin typeface="Calibri" pitchFamily="34" charset="0"/>
              </a:rPr>
              <a:t>将测得的</a:t>
            </a:r>
            <a:r>
              <a:rPr lang="en-US" altLang="zh-CN">
                <a:latin typeface="Calibri" pitchFamily="34" charset="0"/>
              </a:rPr>
              <a:t>Id</a:t>
            </a:r>
            <a:r>
              <a:rPr lang="zh-CN" altLang="en-US">
                <a:latin typeface="Calibri" pitchFamily="34" charset="0"/>
              </a:rPr>
              <a:t>和</a:t>
            </a:r>
            <a:r>
              <a:rPr lang="en-US" altLang="zh-CN">
                <a:latin typeface="Calibri" pitchFamily="34" charset="0"/>
              </a:rPr>
              <a:t>Iq</a:t>
            </a:r>
            <a:r>
              <a:rPr lang="zh-CN" altLang="en-US">
                <a:latin typeface="Calibri" pitchFamily="34" charset="0"/>
              </a:rPr>
              <a:t>与给定的</a:t>
            </a:r>
            <a:r>
              <a:rPr lang="en-US" altLang="zh-CN">
                <a:latin typeface="Calibri" pitchFamily="34" charset="0"/>
              </a:rPr>
              <a:t>Id’</a:t>
            </a:r>
            <a:r>
              <a:rPr lang="zh-CN" altLang="en-US">
                <a:latin typeface="Calibri" pitchFamily="34" charset="0"/>
              </a:rPr>
              <a:t>和</a:t>
            </a:r>
            <a:r>
              <a:rPr lang="en-US" altLang="zh-CN">
                <a:latin typeface="Calibri" pitchFamily="34" charset="0"/>
              </a:rPr>
              <a:t>Iq’</a:t>
            </a:r>
            <a:r>
              <a:rPr lang="zh-CN" altLang="en-US">
                <a:latin typeface="Calibri" pitchFamily="34" charset="0"/>
              </a:rPr>
              <a:t>比较得到误差，经过</a:t>
            </a:r>
            <a:r>
              <a:rPr lang="en-US" altLang="zh-CN">
                <a:latin typeface="Calibri" pitchFamily="34" charset="0"/>
              </a:rPr>
              <a:t>PI</a:t>
            </a:r>
            <a:r>
              <a:rPr lang="zh-CN" altLang="en-US">
                <a:latin typeface="Calibri" pitchFamily="34" charset="0"/>
              </a:rPr>
              <a:t>调节后得到</a:t>
            </a:r>
            <a:r>
              <a:rPr lang="en-US" altLang="zh-CN">
                <a:latin typeface="Calibri" pitchFamily="34" charset="0"/>
              </a:rPr>
              <a:t>Ud</a:t>
            </a:r>
            <a:r>
              <a:rPr lang="zh-CN" altLang="en-US">
                <a:latin typeface="Calibri" pitchFamily="34" charset="0"/>
              </a:rPr>
              <a:t>和</a:t>
            </a:r>
            <a:r>
              <a:rPr lang="en-US" altLang="zh-CN">
                <a:latin typeface="Calibri" pitchFamily="34" charset="0"/>
              </a:rPr>
              <a:t>Uq,</a:t>
            </a:r>
          </a:p>
          <a:p>
            <a:r>
              <a:rPr lang="zh-CN" altLang="en-US">
                <a:latin typeface="Calibri" pitchFamily="34" charset="0"/>
              </a:rPr>
              <a:t>接着再经过反</a:t>
            </a:r>
            <a:r>
              <a:rPr lang="en-US" altLang="zh-CN">
                <a:latin typeface="Calibri" pitchFamily="34" charset="0"/>
              </a:rPr>
              <a:t>park</a:t>
            </a:r>
            <a:r>
              <a:rPr lang="zh-CN" altLang="en-US">
                <a:latin typeface="Calibri" pitchFamily="34" charset="0"/>
              </a:rPr>
              <a:t>变换得到</a:t>
            </a:r>
            <a:r>
              <a:rPr lang="en-US" altLang="zh-CN">
                <a:latin typeface="Calibri" pitchFamily="34" charset="0"/>
              </a:rPr>
              <a:t>U</a:t>
            </a:r>
            <a:r>
              <a:rPr lang="el-GR" altLang="zh-CN">
                <a:latin typeface="Calibri" pitchFamily="34" charset="0"/>
              </a:rPr>
              <a:t> α</a:t>
            </a:r>
            <a:r>
              <a:rPr lang="zh-CN" altLang="en-US">
                <a:latin typeface="Calibri" pitchFamily="34" charset="0"/>
              </a:rPr>
              <a:t>和</a:t>
            </a:r>
            <a:r>
              <a:rPr lang="en-US" altLang="zh-CN">
                <a:latin typeface="Calibri" pitchFamily="34" charset="0"/>
              </a:rPr>
              <a:t>U</a:t>
            </a:r>
            <a:r>
              <a:rPr lang="el-GR" altLang="zh-CN">
                <a:latin typeface="Calibri" pitchFamily="34" charset="0"/>
              </a:rPr>
              <a:t> β</a:t>
            </a:r>
            <a:r>
              <a:rPr lang="zh-CN" altLang="en-US">
                <a:latin typeface="Calibri" pitchFamily="34" charset="0"/>
              </a:rPr>
              <a:t>，作为</a:t>
            </a:r>
            <a:r>
              <a:rPr lang="en-US" altLang="zh-CN">
                <a:latin typeface="Calibri" pitchFamily="34" charset="0"/>
              </a:rPr>
              <a:t>SVPWM</a:t>
            </a:r>
            <a:r>
              <a:rPr lang="zh-CN" altLang="en-US">
                <a:latin typeface="Calibri" pitchFamily="34" charset="0"/>
              </a:rPr>
              <a:t>的输入</a:t>
            </a:r>
          </a:p>
        </p:txBody>
      </p:sp>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8" descr="spacevectors"/>
          <p:cNvPicPr>
            <a:picLocks noChangeAspect="1" noChangeArrowheads="1" noCrop="1"/>
          </p:cNvPicPr>
          <p:nvPr/>
        </p:nvPicPr>
        <p:blipFill>
          <a:blip r:embed="rId3"/>
          <a:srcRect/>
          <a:stretch>
            <a:fillRect/>
          </a:stretch>
        </p:blipFill>
        <p:spPr bwMode="auto">
          <a:xfrm>
            <a:off x="6445250" y="3662363"/>
            <a:ext cx="2709863" cy="2709862"/>
          </a:xfrm>
          <a:prstGeom prst="rect">
            <a:avLst/>
          </a:prstGeom>
          <a:noFill/>
          <a:ln w="9525">
            <a:noFill/>
            <a:miter lim="800000"/>
            <a:headEnd/>
            <a:tailEnd/>
          </a:ln>
        </p:spPr>
      </p:pic>
      <p:sp>
        <p:nvSpPr>
          <p:cNvPr id="67586" name="标题 1"/>
          <p:cNvSpPr>
            <a:spLocks noGrp="1"/>
          </p:cNvSpPr>
          <p:nvPr>
            <p:ph type="title"/>
          </p:nvPr>
        </p:nvSpPr>
        <p:spPr>
          <a:xfrm>
            <a:off x="528638" y="30163"/>
            <a:ext cx="8229600" cy="849312"/>
          </a:xfrm>
        </p:spPr>
        <p:txBody>
          <a:bodyPr/>
          <a:lstStyle/>
          <a:p>
            <a:r>
              <a:rPr lang="en-US" altLang="zh-CN" smtClean="0"/>
              <a:t>2.2   SVPWM</a:t>
            </a:r>
            <a:r>
              <a:rPr lang="zh-CN" altLang="en-US" smtClean="0"/>
              <a:t>的主要思想</a:t>
            </a:r>
          </a:p>
        </p:txBody>
      </p:sp>
      <p:sp>
        <p:nvSpPr>
          <p:cNvPr id="67587" name="内容占位符 2"/>
          <p:cNvSpPr>
            <a:spLocks noGrp="1"/>
          </p:cNvSpPr>
          <p:nvPr>
            <p:ph idx="1"/>
          </p:nvPr>
        </p:nvSpPr>
        <p:spPr>
          <a:xfrm>
            <a:off x="457200" y="1052513"/>
            <a:ext cx="8229600" cy="2305050"/>
          </a:xfrm>
        </p:spPr>
        <p:txBody>
          <a:bodyPr/>
          <a:lstStyle/>
          <a:p>
            <a:r>
              <a:rPr lang="en-US" altLang="zh-CN" sz="2000" smtClean="0"/>
              <a:t>SVPWM</a:t>
            </a:r>
            <a:r>
              <a:rPr lang="zh-CN" altLang="en-US" sz="2000" smtClean="0"/>
              <a:t>的主要思想是以三相对称正弦波电压供电时三相对称电动机</a:t>
            </a:r>
            <a:r>
              <a:rPr lang="zh-CN" altLang="en-US" sz="2000" smtClean="0">
                <a:solidFill>
                  <a:srgbClr val="FF0000"/>
                </a:solidFill>
              </a:rPr>
              <a:t>定子磁链圆为参考标准</a:t>
            </a:r>
            <a:r>
              <a:rPr lang="zh-CN" altLang="en-US" sz="2000" smtClean="0"/>
              <a:t>，通过三相逆变器的不同开关模式对应的不同空间矢量的相互作用，使之合成实际的磁链矢量，并使合成的实际磁链矢量终点的运动轨迹近似的逼近其理想的磁链圆，从而带动电机转动，如下图所示。</a:t>
            </a:r>
            <a:endParaRPr lang="en-US" altLang="zh-CN" sz="2000" smtClean="0"/>
          </a:p>
          <a:p>
            <a:r>
              <a:rPr lang="zh-CN" altLang="en-US" sz="2000" smtClean="0"/>
              <a:t>而</a:t>
            </a:r>
            <a:r>
              <a:rPr lang="en-US" altLang="zh-CN" sz="2000" smtClean="0"/>
              <a:t>SVPWM</a:t>
            </a:r>
            <a:r>
              <a:rPr lang="zh-CN" altLang="en-US" sz="2000" smtClean="0"/>
              <a:t>需要理解的主要有</a:t>
            </a:r>
            <a:r>
              <a:rPr lang="en-US" altLang="zh-CN" sz="2000" smtClean="0"/>
              <a:t>2</a:t>
            </a:r>
            <a:r>
              <a:rPr lang="zh-CN" altLang="en-US" sz="2000" smtClean="0"/>
              <a:t>点，一个是合成矢量所在扇区的判断，一个是扇区基本矢量的作用时间。</a:t>
            </a:r>
            <a:endParaRPr lang="en-US" altLang="zh-CN" sz="2000" smtClean="0"/>
          </a:p>
        </p:txBody>
      </p:sp>
      <p:pic>
        <p:nvPicPr>
          <p:cNvPr id="67588" name="Picture 15" descr="DSC01933"/>
          <p:cNvPicPr>
            <a:picLocks noChangeAspect="1" noChangeArrowheads="1"/>
          </p:cNvPicPr>
          <p:nvPr/>
        </p:nvPicPr>
        <p:blipFill>
          <a:blip r:embed="rId4">
            <a:lum bright="48000" contrast="-48000"/>
          </a:blip>
          <a:srcRect/>
          <a:stretch>
            <a:fillRect/>
          </a:stretch>
        </p:blipFill>
        <p:spPr bwMode="auto">
          <a:xfrm>
            <a:off x="4081463" y="4019550"/>
            <a:ext cx="2222500" cy="1668463"/>
          </a:xfrm>
          <a:prstGeom prst="rect">
            <a:avLst/>
          </a:prstGeom>
          <a:noFill/>
          <a:ln w="9525">
            <a:noFill/>
            <a:miter lim="800000"/>
            <a:headEnd/>
            <a:tailEnd/>
          </a:ln>
        </p:spPr>
      </p:pic>
      <p:grpSp>
        <p:nvGrpSpPr>
          <p:cNvPr id="67589" name="Group 355"/>
          <p:cNvGrpSpPr>
            <a:grpSpLocks/>
          </p:cNvGrpSpPr>
          <p:nvPr/>
        </p:nvGrpSpPr>
        <p:grpSpPr bwMode="auto">
          <a:xfrm>
            <a:off x="3549650" y="3721100"/>
            <a:ext cx="3235325" cy="2293938"/>
            <a:chOff x="3906" y="2121"/>
            <a:chExt cx="1773" cy="1124"/>
          </a:xfrm>
        </p:grpSpPr>
        <p:sp>
          <p:nvSpPr>
            <p:cNvPr id="67591" name="Rectangle 274"/>
            <p:cNvSpPr>
              <a:spLocks noChangeArrowheads="1"/>
            </p:cNvSpPr>
            <p:nvPr/>
          </p:nvSpPr>
          <p:spPr bwMode="auto">
            <a:xfrm>
              <a:off x="4617" y="2964"/>
              <a:ext cx="335" cy="123"/>
            </a:xfrm>
            <a:prstGeom prst="rect">
              <a:avLst/>
            </a:prstGeom>
            <a:noFill/>
            <a:ln w="9525">
              <a:noFill/>
              <a:miter lim="800000"/>
              <a:headEnd/>
              <a:tailEnd/>
            </a:ln>
          </p:spPr>
          <p:txBody>
            <a:bodyPr wrap="none" lIns="90488" tIns="44450" rIns="90488" bIns="44450">
              <a:spAutoFit/>
            </a:bodyPr>
            <a:lstStyle/>
            <a:p>
              <a:pPr eaLnBrk="0" hangingPunct="0"/>
              <a:r>
                <a:rPr lang="en-US" altLang="zh-CN" sz="700" b="1">
                  <a:solidFill>
                    <a:srgbClr val="0000CC"/>
                  </a:solidFill>
                  <a:latin typeface="Calibri" pitchFamily="34" charset="0"/>
                </a:rPr>
                <a:t>Sector 5</a:t>
              </a:r>
            </a:p>
          </p:txBody>
        </p:sp>
        <p:sp>
          <p:nvSpPr>
            <p:cNvPr id="67592" name="Rectangle 275"/>
            <p:cNvSpPr>
              <a:spLocks noChangeArrowheads="1"/>
            </p:cNvSpPr>
            <p:nvPr/>
          </p:nvSpPr>
          <p:spPr bwMode="auto">
            <a:xfrm>
              <a:off x="4900" y="2782"/>
              <a:ext cx="335" cy="123"/>
            </a:xfrm>
            <a:prstGeom prst="rect">
              <a:avLst/>
            </a:prstGeom>
            <a:noFill/>
            <a:ln w="9525">
              <a:noFill/>
              <a:miter lim="800000"/>
              <a:headEnd/>
              <a:tailEnd/>
            </a:ln>
          </p:spPr>
          <p:txBody>
            <a:bodyPr wrap="none" lIns="90488" tIns="44450" rIns="90488" bIns="44450">
              <a:spAutoFit/>
            </a:bodyPr>
            <a:lstStyle/>
            <a:p>
              <a:pPr eaLnBrk="0" hangingPunct="0"/>
              <a:r>
                <a:rPr lang="en-US" altLang="zh-CN" sz="700" b="1">
                  <a:solidFill>
                    <a:srgbClr val="0000CC"/>
                  </a:solidFill>
                  <a:latin typeface="Calibri" pitchFamily="34" charset="0"/>
                </a:rPr>
                <a:t>Sector 6</a:t>
              </a:r>
            </a:p>
          </p:txBody>
        </p:sp>
        <p:sp>
          <p:nvSpPr>
            <p:cNvPr id="67593" name="Rectangle 276"/>
            <p:cNvSpPr>
              <a:spLocks noChangeArrowheads="1"/>
            </p:cNvSpPr>
            <p:nvPr/>
          </p:nvSpPr>
          <p:spPr bwMode="auto">
            <a:xfrm>
              <a:off x="4380" y="2763"/>
              <a:ext cx="335" cy="123"/>
            </a:xfrm>
            <a:prstGeom prst="rect">
              <a:avLst/>
            </a:prstGeom>
            <a:noFill/>
            <a:ln w="9525">
              <a:noFill/>
              <a:miter lim="800000"/>
              <a:headEnd/>
              <a:tailEnd/>
            </a:ln>
          </p:spPr>
          <p:txBody>
            <a:bodyPr wrap="none" lIns="90488" tIns="44450" rIns="90488" bIns="44450">
              <a:spAutoFit/>
            </a:bodyPr>
            <a:lstStyle/>
            <a:p>
              <a:pPr eaLnBrk="0" hangingPunct="0"/>
              <a:r>
                <a:rPr lang="en-US" altLang="zh-CN" sz="700" b="1">
                  <a:solidFill>
                    <a:srgbClr val="0000CC"/>
                  </a:solidFill>
                  <a:latin typeface="Calibri" pitchFamily="34" charset="0"/>
                </a:rPr>
                <a:t>Sector 4</a:t>
              </a:r>
            </a:p>
          </p:txBody>
        </p:sp>
        <p:sp>
          <p:nvSpPr>
            <p:cNvPr id="67594" name="Rectangle 277"/>
            <p:cNvSpPr>
              <a:spLocks noChangeArrowheads="1"/>
            </p:cNvSpPr>
            <p:nvPr/>
          </p:nvSpPr>
          <p:spPr bwMode="auto">
            <a:xfrm>
              <a:off x="4383" y="2482"/>
              <a:ext cx="335" cy="123"/>
            </a:xfrm>
            <a:prstGeom prst="rect">
              <a:avLst/>
            </a:prstGeom>
            <a:noFill/>
            <a:ln w="9525">
              <a:noFill/>
              <a:miter lim="800000"/>
              <a:headEnd/>
              <a:tailEnd/>
            </a:ln>
          </p:spPr>
          <p:txBody>
            <a:bodyPr wrap="none" lIns="90488" tIns="44450" rIns="90488" bIns="44450">
              <a:spAutoFit/>
            </a:bodyPr>
            <a:lstStyle/>
            <a:p>
              <a:pPr eaLnBrk="0" hangingPunct="0"/>
              <a:r>
                <a:rPr lang="en-US" altLang="zh-CN" sz="700" b="1">
                  <a:solidFill>
                    <a:srgbClr val="0000CC"/>
                  </a:solidFill>
                  <a:latin typeface="Calibri" pitchFamily="34" charset="0"/>
                </a:rPr>
                <a:t>Sector 3</a:t>
              </a:r>
            </a:p>
          </p:txBody>
        </p:sp>
        <p:sp>
          <p:nvSpPr>
            <p:cNvPr id="67595" name="Rectangle 278"/>
            <p:cNvSpPr>
              <a:spLocks noChangeArrowheads="1"/>
            </p:cNvSpPr>
            <p:nvPr/>
          </p:nvSpPr>
          <p:spPr bwMode="auto">
            <a:xfrm>
              <a:off x="4630" y="2284"/>
              <a:ext cx="335" cy="123"/>
            </a:xfrm>
            <a:prstGeom prst="rect">
              <a:avLst/>
            </a:prstGeom>
            <a:noFill/>
            <a:ln w="9525">
              <a:noFill/>
              <a:miter lim="800000"/>
              <a:headEnd/>
              <a:tailEnd/>
            </a:ln>
          </p:spPr>
          <p:txBody>
            <a:bodyPr wrap="none" lIns="90488" tIns="44450" rIns="90488" bIns="44450">
              <a:spAutoFit/>
            </a:bodyPr>
            <a:lstStyle/>
            <a:p>
              <a:pPr eaLnBrk="0" hangingPunct="0"/>
              <a:r>
                <a:rPr lang="en-US" altLang="zh-CN" sz="700" b="1">
                  <a:solidFill>
                    <a:srgbClr val="0000CC"/>
                  </a:solidFill>
                  <a:latin typeface="Calibri" pitchFamily="34" charset="0"/>
                </a:rPr>
                <a:t>Sector 2</a:t>
              </a:r>
            </a:p>
          </p:txBody>
        </p:sp>
        <p:sp>
          <p:nvSpPr>
            <p:cNvPr id="14" name="Rectangle 312"/>
            <p:cNvSpPr>
              <a:spLocks noChangeArrowheads="1"/>
            </p:cNvSpPr>
            <p:nvPr/>
          </p:nvSpPr>
          <p:spPr bwMode="auto">
            <a:xfrm>
              <a:off x="5275" y="2614"/>
              <a:ext cx="404" cy="142"/>
            </a:xfrm>
            <a:prstGeom prst="rect">
              <a:avLst/>
            </a:prstGeom>
            <a:noFill/>
            <a:ln w="127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900" b="1" dirty="0">
                  <a:effectLst>
                    <a:outerShdw blurRad="38100" dist="38100" dir="2700000" algn="tl">
                      <a:srgbClr val="C0C0C0"/>
                    </a:outerShdw>
                  </a:effectLst>
                  <a:latin typeface="+mn-lt"/>
                  <a:ea typeface="+mn-ea"/>
                </a:rPr>
                <a:t>V1 = 100</a:t>
              </a:r>
            </a:p>
          </p:txBody>
        </p:sp>
        <p:sp>
          <p:nvSpPr>
            <p:cNvPr id="15" name="Rectangle 313"/>
            <p:cNvSpPr>
              <a:spLocks noChangeArrowheads="1"/>
            </p:cNvSpPr>
            <p:nvPr/>
          </p:nvSpPr>
          <p:spPr bwMode="auto">
            <a:xfrm>
              <a:off x="4997" y="2121"/>
              <a:ext cx="404" cy="142"/>
            </a:xfrm>
            <a:prstGeom prst="rect">
              <a:avLst/>
            </a:prstGeom>
            <a:noFill/>
            <a:ln w="127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900" b="1">
                  <a:effectLst>
                    <a:outerShdw blurRad="38100" dist="38100" dir="2700000" algn="tl">
                      <a:srgbClr val="C0C0C0"/>
                    </a:outerShdw>
                  </a:effectLst>
                  <a:latin typeface="+mn-lt"/>
                  <a:ea typeface="+mn-ea"/>
                </a:rPr>
                <a:t>V2 = 110</a:t>
              </a:r>
            </a:p>
          </p:txBody>
        </p:sp>
        <p:sp>
          <p:nvSpPr>
            <p:cNvPr id="16" name="Rectangle 314"/>
            <p:cNvSpPr>
              <a:spLocks noChangeArrowheads="1"/>
            </p:cNvSpPr>
            <p:nvPr/>
          </p:nvSpPr>
          <p:spPr bwMode="auto">
            <a:xfrm>
              <a:off x="3906" y="2617"/>
              <a:ext cx="404" cy="142"/>
            </a:xfrm>
            <a:prstGeom prst="rect">
              <a:avLst/>
            </a:prstGeom>
            <a:noFill/>
            <a:ln w="127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900" b="1">
                  <a:effectLst>
                    <a:outerShdw blurRad="38100" dist="38100" dir="2700000" algn="tl">
                      <a:srgbClr val="C0C0C0"/>
                    </a:outerShdw>
                  </a:effectLst>
                  <a:latin typeface="+mn-lt"/>
                  <a:ea typeface="+mn-ea"/>
                </a:rPr>
                <a:t>V4 = 011</a:t>
              </a:r>
            </a:p>
          </p:txBody>
        </p:sp>
        <p:sp>
          <p:nvSpPr>
            <p:cNvPr id="17" name="Rectangle 315"/>
            <p:cNvSpPr>
              <a:spLocks noChangeArrowheads="1"/>
            </p:cNvSpPr>
            <p:nvPr/>
          </p:nvSpPr>
          <p:spPr bwMode="auto">
            <a:xfrm>
              <a:off x="4180" y="2125"/>
              <a:ext cx="404" cy="142"/>
            </a:xfrm>
            <a:prstGeom prst="rect">
              <a:avLst/>
            </a:prstGeom>
            <a:noFill/>
            <a:ln w="127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900" b="1">
                  <a:effectLst>
                    <a:outerShdw blurRad="38100" dist="38100" dir="2700000" algn="tl">
                      <a:srgbClr val="C0C0C0"/>
                    </a:outerShdw>
                  </a:effectLst>
                  <a:latin typeface="+mn-lt"/>
                  <a:ea typeface="+mn-ea"/>
                </a:rPr>
                <a:t>V3 = 010</a:t>
              </a:r>
            </a:p>
          </p:txBody>
        </p:sp>
        <p:sp>
          <p:nvSpPr>
            <p:cNvPr id="18" name="Rectangle 316"/>
            <p:cNvSpPr>
              <a:spLocks noChangeArrowheads="1"/>
            </p:cNvSpPr>
            <p:nvPr/>
          </p:nvSpPr>
          <p:spPr bwMode="auto">
            <a:xfrm>
              <a:off x="4237" y="3103"/>
              <a:ext cx="405" cy="142"/>
            </a:xfrm>
            <a:prstGeom prst="rect">
              <a:avLst/>
            </a:prstGeom>
            <a:noFill/>
            <a:ln w="127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900" b="1">
                  <a:effectLst>
                    <a:outerShdw blurRad="38100" dist="38100" dir="2700000" algn="tl">
                      <a:srgbClr val="C0C0C0"/>
                    </a:outerShdw>
                  </a:effectLst>
                  <a:latin typeface="+mn-lt"/>
                  <a:ea typeface="+mn-ea"/>
                </a:rPr>
                <a:t>V5 = 001</a:t>
              </a:r>
            </a:p>
          </p:txBody>
        </p:sp>
        <p:sp>
          <p:nvSpPr>
            <p:cNvPr id="19" name="Rectangle 317"/>
            <p:cNvSpPr>
              <a:spLocks noChangeArrowheads="1"/>
            </p:cNvSpPr>
            <p:nvPr/>
          </p:nvSpPr>
          <p:spPr bwMode="auto">
            <a:xfrm>
              <a:off x="4995" y="3094"/>
              <a:ext cx="404" cy="142"/>
            </a:xfrm>
            <a:prstGeom prst="rect">
              <a:avLst/>
            </a:prstGeom>
            <a:noFill/>
            <a:ln w="127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900" b="1">
                  <a:effectLst>
                    <a:outerShdw blurRad="38100" dist="38100" dir="2700000" algn="tl">
                      <a:srgbClr val="C0C0C0"/>
                    </a:outerShdw>
                  </a:effectLst>
                  <a:latin typeface="+mn-lt"/>
                  <a:ea typeface="+mn-ea"/>
                </a:rPr>
                <a:t>V6 = 101</a:t>
              </a:r>
            </a:p>
          </p:txBody>
        </p:sp>
        <p:sp>
          <p:nvSpPr>
            <p:cNvPr id="67602" name="Rectangle 320"/>
            <p:cNvSpPr>
              <a:spLocks noChangeArrowheads="1"/>
            </p:cNvSpPr>
            <p:nvPr/>
          </p:nvSpPr>
          <p:spPr bwMode="auto">
            <a:xfrm>
              <a:off x="4842" y="2570"/>
              <a:ext cx="159" cy="142"/>
            </a:xfrm>
            <a:prstGeom prst="rect">
              <a:avLst/>
            </a:prstGeom>
            <a:noFill/>
            <a:ln w="9525">
              <a:noFill/>
              <a:miter lim="800000"/>
              <a:headEnd/>
              <a:tailEnd/>
            </a:ln>
          </p:spPr>
          <p:txBody>
            <a:bodyPr wrap="none" lIns="90488" tIns="44450" rIns="90488" bIns="44450">
              <a:spAutoFit/>
            </a:bodyPr>
            <a:lstStyle/>
            <a:p>
              <a:pPr eaLnBrk="0" hangingPunct="0"/>
              <a:r>
                <a:rPr lang="en-US" altLang="zh-CN" sz="900" b="1">
                  <a:latin typeface="Symbol" pitchFamily="18" charset="2"/>
                </a:rPr>
                <a:t></a:t>
              </a:r>
            </a:p>
          </p:txBody>
        </p:sp>
        <p:sp>
          <p:nvSpPr>
            <p:cNvPr id="21" name="Rectangle 321"/>
            <p:cNvSpPr>
              <a:spLocks noChangeArrowheads="1"/>
            </p:cNvSpPr>
            <p:nvPr/>
          </p:nvSpPr>
          <p:spPr bwMode="auto">
            <a:xfrm>
              <a:off x="4779" y="2666"/>
              <a:ext cx="291" cy="133"/>
            </a:xfrm>
            <a:prstGeom prst="rect">
              <a:avLst/>
            </a:prstGeom>
            <a:noFill/>
            <a:ln w="127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800" b="1" dirty="0">
                  <a:solidFill>
                    <a:srgbClr val="FF0000"/>
                  </a:solidFill>
                  <a:effectLst>
                    <a:outerShdw blurRad="38100" dist="38100" dir="2700000" algn="tl">
                      <a:srgbClr val="C0C0C0"/>
                    </a:outerShdw>
                  </a:effectLst>
                  <a:latin typeface="+mn-lt"/>
                  <a:ea typeface="+mn-ea"/>
                </a:rPr>
                <a:t>T1•V1</a:t>
              </a:r>
            </a:p>
          </p:txBody>
        </p:sp>
        <p:sp>
          <p:nvSpPr>
            <p:cNvPr id="22" name="Rectangle 322"/>
            <p:cNvSpPr>
              <a:spLocks noChangeArrowheads="1"/>
            </p:cNvSpPr>
            <p:nvPr/>
          </p:nvSpPr>
          <p:spPr bwMode="auto">
            <a:xfrm rot="-3715650">
              <a:off x="4976" y="2549"/>
              <a:ext cx="289" cy="132"/>
            </a:xfrm>
            <a:prstGeom prst="rect">
              <a:avLst/>
            </a:prstGeom>
            <a:noFill/>
            <a:ln w="127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800" b="1">
                  <a:solidFill>
                    <a:srgbClr val="FF0000"/>
                  </a:solidFill>
                  <a:effectLst>
                    <a:outerShdw blurRad="38100" dist="38100" dir="2700000" algn="tl">
                      <a:srgbClr val="C0C0C0"/>
                    </a:outerShdw>
                  </a:effectLst>
                  <a:latin typeface="+mn-lt"/>
                  <a:ea typeface="+mn-ea"/>
                </a:rPr>
                <a:t>T2•V2</a:t>
              </a:r>
            </a:p>
          </p:txBody>
        </p:sp>
        <p:sp>
          <p:nvSpPr>
            <p:cNvPr id="67605" name="Rectangle 323"/>
            <p:cNvSpPr>
              <a:spLocks noChangeArrowheads="1"/>
            </p:cNvSpPr>
            <p:nvPr/>
          </p:nvSpPr>
          <p:spPr bwMode="auto">
            <a:xfrm rot="-2047180">
              <a:off x="4860" y="2459"/>
              <a:ext cx="239" cy="133"/>
            </a:xfrm>
            <a:prstGeom prst="rect">
              <a:avLst/>
            </a:prstGeom>
            <a:noFill/>
            <a:ln w="9525">
              <a:noFill/>
              <a:miter lim="800000"/>
              <a:headEnd/>
              <a:tailEnd/>
            </a:ln>
          </p:spPr>
          <p:txBody>
            <a:bodyPr wrap="none" lIns="90488" tIns="44450" rIns="90488" bIns="44450">
              <a:spAutoFit/>
            </a:bodyPr>
            <a:lstStyle/>
            <a:p>
              <a:pPr eaLnBrk="0" hangingPunct="0"/>
              <a:r>
                <a:rPr lang="en-US" altLang="zh-CN" sz="800" b="1">
                  <a:latin typeface="Calibri" pitchFamily="34" charset="0"/>
                </a:rPr>
                <a:t>Vref</a:t>
              </a:r>
            </a:p>
          </p:txBody>
        </p:sp>
        <p:grpSp>
          <p:nvGrpSpPr>
            <p:cNvPr id="67606" name="Group 282"/>
            <p:cNvGrpSpPr>
              <a:grpSpLocks/>
            </p:cNvGrpSpPr>
            <p:nvPr/>
          </p:nvGrpSpPr>
          <p:grpSpPr bwMode="auto">
            <a:xfrm>
              <a:off x="4288" y="2251"/>
              <a:ext cx="1001" cy="872"/>
              <a:chOff x="2998" y="858"/>
              <a:chExt cx="1769" cy="1542"/>
            </a:xfrm>
          </p:grpSpPr>
          <p:grpSp>
            <p:nvGrpSpPr>
              <p:cNvPr id="67622" name="Group 283"/>
              <p:cNvGrpSpPr>
                <a:grpSpLocks/>
              </p:cNvGrpSpPr>
              <p:nvPr/>
            </p:nvGrpSpPr>
            <p:grpSpPr bwMode="auto">
              <a:xfrm>
                <a:off x="3888" y="1599"/>
                <a:ext cx="879" cy="44"/>
                <a:chOff x="3888" y="1599"/>
                <a:chExt cx="879" cy="44"/>
              </a:xfrm>
            </p:grpSpPr>
            <p:sp>
              <p:nvSpPr>
                <p:cNvPr id="67638" name="Freeform 284"/>
                <p:cNvSpPr>
                  <a:spLocks/>
                </p:cNvSpPr>
                <p:nvPr/>
              </p:nvSpPr>
              <p:spPr bwMode="auto">
                <a:xfrm>
                  <a:off x="4675" y="1599"/>
                  <a:ext cx="92" cy="44"/>
                </a:xfrm>
                <a:custGeom>
                  <a:avLst/>
                  <a:gdLst>
                    <a:gd name="T0" fmla="*/ 91 w 92"/>
                    <a:gd name="T1" fmla="*/ 24 h 44"/>
                    <a:gd name="T2" fmla="*/ 0 w 92"/>
                    <a:gd name="T3" fmla="*/ 43 h 44"/>
                    <a:gd name="T4" fmla="*/ 0 w 92"/>
                    <a:gd name="T5" fmla="*/ 24 h 44"/>
                    <a:gd name="T6" fmla="*/ 0 w 92"/>
                    <a:gd name="T7" fmla="*/ 0 h 44"/>
                    <a:gd name="T8" fmla="*/ 91 w 92"/>
                    <a:gd name="T9" fmla="*/ 24 h 44"/>
                    <a:gd name="T10" fmla="*/ 0 60000 65536"/>
                    <a:gd name="T11" fmla="*/ 0 60000 65536"/>
                    <a:gd name="T12" fmla="*/ 0 60000 65536"/>
                    <a:gd name="T13" fmla="*/ 0 60000 65536"/>
                    <a:gd name="T14" fmla="*/ 0 60000 65536"/>
                    <a:gd name="T15" fmla="*/ 0 w 92"/>
                    <a:gd name="T16" fmla="*/ 0 h 44"/>
                    <a:gd name="T17" fmla="*/ 92 w 92"/>
                    <a:gd name="T18" fmla="*/ 44 h 44"/>
                  </a:gdLst>
                  <a:ahLst/>
                  <a:cxnLst>
                    <a:cxn ang="T10">
                      <a:pos x="T0" y="T1"/>
                    </a:cxn>
                    <a:cxn ang="T11">
                      <a:pos x="T2" y="T3"/>
                    </a:cxn>
                    <a:cxn ang="T12">
                      <a:pos x="T4" y="T5"/>
                    </a:cxn>
                    <a:cxn ang="T13">
                      <a:pos x="T6" y="T7"/>
                    </a:cxn>
                    <a:cxn ang="T14">
                      <a:pos x="T8" y="T9"/>
                    </a:cxn>
                  </a:cxnLst>
                  <a:rect l="T15" t="T16" r="T17" b="T18"/>
                  <a:pathLst>
                    <a:path w="92" h="44">
                      <a:moveTo>
                        <a:pt x="91" y="24"/>
                      </a:moveTo>
                      <a:lnTo>
                        <a:pt x="0" y="43"/>
                      </a:lnTo>
                      <a:lnTo>
                        <a:pt x="0" y="24"/>
                      </a:lnTo>
                      <a:lnTo>
                        <a:pt x="0" y="0"/>
                      </a:lnTo>
                      <a:lnTo>
                        <a:pt x="91" y="24"/>
                      </a:lnTo>
                    </a:path>
                  </a:pathLst>
                </a:custGeom>
                <a:solidFill>
                  <a:srgbClr val="00B7A5"/>
                </a:solidFill>
                <a:ln w="12700" cap="rnd">
                  <a:solidFill>
                    <a:srgbClr val="00B7A5"/>
                  </a:solidFill>
                  <a:round/>
                  <a:headEnd/>
                  <a:tailEnd/>
                </a:ln>
              </p:spPr>
              <p:txBody>
                <a:bodyPr/>
                <a:lstStyle/>
                <a:p>
                  <a:endParaRPr lang="zh-CN" altLang="en-US">
                    <a:latin typeface="Calibri" pitchFamily="34" charset="0"/>
                  </a:endParaRPr>
                </a:p>
              </p:txBody>
            </p:sp>
            <p:sp>
              <p:nvSpPr>
                <p:cNvPr id="67639" name="Line 285"/>
                <p:cNvSpPr>
                  <a:spLocks noChangeShapeType="1"/>
                </p:cNvSpPr>
                <p:nvPr/>
              </p:nvSpPr>
              <p:spPr bwMode="auto">
                <a:xfrm>
                  <a:off x="3888" y="1627"/>
                  <a:ext cx="777" cy="0"/>
                </a:xfrm>
                <a:prstGeom prst="line">
                  <a:avLst/>
                </a:prstGeom>
                <a:noFill/>
                <a:ln w="12700">
                  <a:solidFill>
                    <a:srgbClr val="00B7A5"/>
                  </a:solidFill>
                  <a:round/>
                  <a:headEnd/>
                  <a:tailEnd/>
                </a:ln>
              </p:spPr>
              <p:txBody>
                <a:bodyPr wrap="none" anchor="ctr"/>
                <a:lstStyle/>
                <a:p>
                  <a:endParaRPr lang="zh-CN" altLang="en-US"/>
                </a:p>
              </p:txBody>
            </p:sp>
          </p:grpSp>
          <p:grpSp>
            <p:nvGrpSpPr>
              <p:cNvPr id="67623" name="Group 286"/>
              <p:cNvGrpSpPr>
                <a:grpSpLocks/>
              </p:cNvGrpSpPr>
              <p:nvPr/>
            </p:nvGrpSpPr>
            <p:grpSpPr bwMode="auto">
              <a:xfrm>
                <a:off x="3888" y="858"/>
                <a:ext cx="436" cy="782"/>
                <a:chOff x="3888" y="858"/>
                <a:chExt cx="436" cy="782"/>
              </a:xfrm>
            </p:grpSpPr>
            <p:sp>
              <p:nvSpPr>
                <p:cNvPr id="67636" name="Freeform 287"/>
                <p:cNvSpPr>
                  <a:spLocks/>
                </p:cNvSpPr>
                <p:nvPr/>
              </p:nvSpPr>
              <p:spPr bwMode="auto">
                <a:xfrm>
                  <a:off x="4257" y="858"/>
                  <a:ext cx="67" cy="93"/>
                </a:xfrm>
                <a:custGeom>
                  <a:avLst/>
                  <a:gdLst>
                    <a:gd name="T0" fmla="*/ 66 w 67"/>
                    <a:gd name="T1" fmla="*/ 0 h 93"/>
                    <a:gd name="T2" fmla="*/ 41 w 67"/>
                    <a:gd name="T3" fmla="*/ 92 h 93"/>
                    <a:gd name="T4" fmla="*/ 20 w 67"/>
                    <a:gd name="T5" fmla="*/ 76 h 93"/>
                    <a:gd name="T6" fmla="*/ 0 w 67"/>
                    <a:gd name="T7" fmla="*/ 67 h 93"/>
                    <a:gd name="T8" fmla="*/ 66 w 67"/>
                    <a:gd name="T9" fmla="*/ 0 h 93"/>
                    <a:gd name="T10" fmla="*/ 0 60000 65536"/>
                    <a:gd name="T11" fmla="*/ 0 60000 65536"/>
                    <a:gd name="T12" fmla="*/ 0 60000 65536"/>
                    <a:gd name="T13" fmla="*/ 0 60000 65536"/>
                    <a:gd name="T14" fmla="*/ 0 60000 65536"/>
                    <a:gd name="T15" fmla="*/ 0 w 67"/>
                    <a:gd name="T16" fmla="*/ 0 h 93"/>
                    <a:gd name="T17" fmla="*/ 67 w 67"/>
                    <a:gd name="T18" fmla="*/ 93 h 93"/>
                  </a:gdLst>
                  <a:ahLst/>
                  <a:cxnLst>
                    <a:cxn ang="T10">
                      <a:pos x="T0" y="T1"/>
                    </a:cxn>
                    <a:cxn ang="T11">
                      <a:pos x="T2" y="T3"/>
                    </a:cxn>
                    <a:cxn ang="T12">
                      <a:pos x="T4" y="T5"/>
                    </a:cxn>
                    <a:cxn ang="T13">
                      <a:pos x="T6" y="T7"/>
                    </a:cxn>
                    <a:cxn ang="T14">
                      <a:pos x="T8" y="T9"/>
                    </a:cxn>
                  </a:cxnLst>
                  <a:rect l="T15" t="T16" r="T17" b="T18"/>
                  <a:pathLst>
                    <a:path w="67" h="93">
                      <a:moveTo>
                        <a:pt x="66" y="0"/>
                      </a:moveTo>
                      <a:lnTo>
                        <a:pt x="41" y="92"/>
                      </a:lnTo>
                      <a:lnTo>
                        <a:pt x="20" y="76"/>
                      </a:lnTo>
                      <a:lnTo>
                        <a:pt x="0" y="67"/>
                      </a:lnTo>
                      <a:lnTo>
                        <a:pt x="66" y="0"/>
                      </a:lnTo>
                    </a:path>
                  </a:pathLst>
                </a:custGeom>
                <a:solidFill>
                  <a:srgbClr val="00B7A5"/>
                </a:solidFill>
                <a:ln w="12700" cap="rnd">
                  <a:solidFill>
                    <a:srgbClr val="00B7A5"/>
                  </a:solidFill>
                  <a:round/>
                  <a:headEnd/>
                  <a:tailEnd/>
                </a:ln>
              </p:spPr>
              <p:txBody>
                <a:bodyPr/>
                <a:lstStyle/>
                <a:p>
                  <a:endParaRPr lang="zh-CN" altLang="en-US">
                    <a:latin typeface="Calibri" pitchFamily="34" charset="0"/>
                  </a:endParaRPr>
                </a:p>
              </p:txBody>
            </p:sp>
            <p:sp>
              <p:nvSpPr>
                <p:cNvPr id="67637" name="Line 288"/>
                <p:cNvSpPr>
                  <a:spLocks noChangeShapeType="1"/>
                </p:cNvSpPr>
                <p:nvPr/>
              </p:nvSpPr>
              <p:spPr bwMode="auto">
                <a:xfrm flipV="1">
                  <a:off x="3888" y="928"/>
                  <a:ext cx="391" cy="712"/>
                </a:xfrm>
                <a:prstGeom prst="line">
                  <a:avLst/>
                </a:prstGeom>
                <a:noFill/>
                <a:ln w="12700">
                  <a:solidFill>
                    <a:srgbClr val="00B7A5"/>
                  </a:solidFill>
                  <a:round/>
                  <a:headEnd/>
                  <a:tailEnd/>
                </a:ln>
              </p:spPr>
              <p:txBody>
                <a:bodyPr wrap="none" anchor="ctr"/>
                <a:lstStyle/>
                <a:p>
                  <a:endParaRPr lang="zh-CN" altLang="en-US"/>
                </a:p>
              </p:txBody>
            </p:sp>
          </p:grpSp>
          <p:grpSp>
            <p:nvGrpSpPr>
              <p:cNvPr id="67624" name="Group 289"/>
              <p:cNvGrpSpPr>
                <a:grpSpLocks/>
              </p:cNvGrpSpPr>
              <p:nvPr/>
            </p:nvGrpSpPr>
            <p:grpSpPr bwMode="auto">
              <a:xfrm>
                <a:off x="3442" y="858"/>
                <a:ext cx="458" cy="782"/>
                <a:chOff x="3442" y="858"/>
                <a:chExt cx="458" cy="782"/>
              </a:xfrm>
            </p:grpSpPr>
            <p:sp>
              <p:nvSpPr>
                <p:cNvPr id="67634" name="Freeform 290"/>
                <p:cNvSpPr>
                  <a:spLocks/>
                </p:cNvSpPr>
                <p:nvPr/>
              </p:nvSpPr>
              <p:spPr bwMode="auto">
                <a:xfrm>
                  <a:off x="3442" y="858"/>
                  <a:ext cx="60" cy="93"/>
                </a:xfrm>
                <a:custGeom>
                  <a:avLst/>
                  <a:gdLst>
                    <a:gd name="T0" fmla="*/ 0 w 60"/>
                    <a:gd name="T1" fmla="*/ 0 h 93"/>
                    <a:gd name="T2" fmla="*/ 59 w 60"/>
                    <a:gd name="T3" fmla="*/ 67 h 93"/>
                    <a:gd name="T4" fmla="*/ 44 w 60"/>
                    <a:gd name="T5" fmla="*/ 76 h 93"/>
                    <a:gd name="T6" fmla="*/ 25 w 60"/>
                    <a:gd name="T7" fmla="*/ 92 h 93"/>
                    <a:gd name="T8" fmla="*/ 0 w 60"/>
                    <a:gd name="T9" fmla="*/ 0 h 93"/>
                    <a:gd name="T10" fmla="*/ 0 60000 65536"/>
                    <a:gd name="T11" fmla="*/ 0 60000 65536"/>
                    <a:gd name="T12" fmla="*/ 0 60000 65536"/>
                    <a:gd name="T13" fmla="*/ 0 60000 65536"/>
                    <a:gd name="T14" fmla="*/ 0 60000 65536"/>
                    <a:gd name="T15" fmla="*/ 0 w 60"/>
                    <a:gd name="T16" fmla="*/ 0 h 93"/>
                    <a:gd name="T17" fmla="*/ 60 w 60"/>
                    <a:gd name="T18" fmla="*/ 93 h 93"/>
                  </a:gdLst>
                  <a:ahLst/>
                  <a:cxnLst>
                    <a:cxn ang="T10">
                      <a:pos x="T0" y="T1"/>
                    </a:cxn>
                    <a:cxn ang="T11">
                      <a:pos x="T2" y="T3"/>
                    </a:cxn>
                    <a:cxn ang="T12">
                      <a:pos x="T4" y="T5"/>
                    </a:cxn>
                    <a:cxn ang="T13">
                      <a:pos x="T6" y="T7"/>
                    </a:cxn>
                    <a:cxn ang="T14">
                      <a:pos x="T8" y="T9"/>
                    </a:cxn>
                  </a:cxnLst>
                  <a:rect l="T15" t="T16" r="T17" b="T18"/>
                  <a:pathLst>
                    <a:path w="60" h="93">
                      <a:moveTo>
                        <a:pt x="0" y="0"/>
                      </a:moveTo>
                      <a:lnTo>
                        <a:pt x="59" y="67"/>
                      </a:lnTo>
                      <a:lnTo>
                        <a:pt x="44" y="76"/>
                      </a:lnTo>
                      <a:lnTo>
                        <a:pt x="25" y="92"/>
                      </a:lnTo>
                      <a:lnTo>
                        <a:pt x="0" y="0"/>
                      </a:lnTo>
                    </a:path>
                  </a:pathLst>
                </a:custGeom>
                <a:solidFill>
                  <a:srgbClr val="00B7A5"/>
                </a:solidFill>
                <a:ln w="12700" cap="rnd">
                  <a:solidFill>
                    <a:srgbClr val="00B7A5"/>
                  </a:solidFill>
                  <a:round/>
                  <a:headEnd/>
                  <a:tailEnd/>
                </a:ln>
              </p:spPr>
              <p:txBody>
                <a:bodyPr/>
                <a:lstStyle/>
                <a:p>
                  <a:endParaRPr lang="zh-CN" altLang="en-US">
                    <a:latin typeface="Calibri" pitchFamily="34" charset="0"/>
                  </a:endParaRPr>
                </a:p>
              </p:txBody>
            </p:sp>
            <p:sp>
              <p:nvSpPr>
                <p:cNvPr id="67635" name="Line 291"/>
                <p:cNvSpPr>
                  <a:spLocks noChangeShapeType="1"/>
                </p:cNvSpPr>
                <p:nvPr/>
              </p:nvSpPr>
              <p:spPr bwMode="auto">
                <a:xfrm flipH="1" flipV="1">
                  <a:off x="3477" y="928"/>
                  <a:ext cx="423" cy="712"/>
                </a:xfrm>
                <a:prstGeom prst="line">
                  <a:avLst/>
                </a:prstGeom>
                <a:noFill/>
                <a:ln w="12700">
                  <a:solidFill>
                    <a:srgbClr val="00B7A5"/>
                  </a:solidFill>
                  <a:round/>
                  <a:headEnd/>
                  <a:tailEnd/>
                </a:ln>
              </p:spPr>
              <p:txBody>
                <a:bodyPr wrap="none" anchor="ctr"/>
                <a:lstStyle/>
                <a:p>
                  <a:endParaRPr lang="zh-CN" altLang="en-US"/>
                </a:p>
              </p:txBody>
            </p:sp>
          </p:grpSp>
          <p:grpSp>
            <p:nvGrpSpPr>
              <p:cNvPr id="67625" name="Group 292"/>
              <p:cNvGrpSpPr>
                <a:grpSpLocks/>
              </p:cNvGrpSpPr>
              <p:nvPr/>
            </p:nvGrpSpPr>
            <p:grpSpPr bwMode="auto">
              <a:xfrm>
                <a:off x="2998" y="1599"/>
                <a:ext cx="895" cy="44"/>
                <a:chOff x="2998" y="1599"/>
                <a:chExt cx="895" cy="44"/>
              </a:xfrm>
            </p:grpSpPr>
            <p:sp>
              <p:nvSpPr>
                <p:cNvPr id="67632" name="Freeform 293"/>
                <p:cNvSpPr>
                  <a:spLocks/>
                </p:cNvSpPr>
                <p:nvPr/>
              </p:nvSpPr>
              <p:spPr bwMode="auto">
                <a:xfrm>
                  <a:off x="2998" y="1599"/>
                  <a:ext cx="87" cy="44"/>
                </a:xfrm>
                <a:custGeom>
                  <a:avLst/>
                  <a:gdLst>
                    <a:gd name="T0" fmla="*/ 0 w 87"/>
                    <a:gd name="T1" fmla="*/ 24 h 44"/>
                    <a:gd name="T2" fmla="*/ 86 w 87"/>
                    <a:gd name="T3" fmla="*/ 0 h 44"/>
                    <a:gd name="T4" fmla="*/ 86 w 87"/>
                    <a:gd name="T5" fmla="*/ 24 h 44"/>
                    <a:gd name="T6" fmla="*/ 86 w 87"/>
                    <a:gd name="T7" fmla="*/ 43 h 44"/>
                    <a:gd name="T8" fmla="*/ 0 w 87"/>
                    <a:gd name="T9" fmla="*/ 24 h 44"/>
                    <a:gd name="T10" fmla="*/ 0 60000 65536"/>
                    <a:gd name="T11" fmla="*/ 0 60000 65536"/>
                    <a:gd name="T12" fmla="*/ 0 60000 65536"/>
                    <a:gd name="T13" fmla="*/ 0 60000 65536"/>
                    <a:gd name="T14" fmla="*/ 0 60000 65536"/>
                    <a:gd name="T15" fmla="*/ 0 w 87"/>
                    <a:gd name="T16" fmla="*/ 0 h 44"/>
                    <a:gd name="T17" fmla="*/ 87 w 87"/>
                    <a:gd name="T18" fmla="*/ 44 h 44"/>
                  </a:gdLst>
                  <a:ahLst/>
                  <a:cxnLst>
                    <a:cxn ang="T10">
                      <a:pos x="T0" y="T1"/>
                    </a:cxn>
                    <a:cxn ang="T11">
                      <a:pos x="T2" y="T3"/>
                    </a:cxn>
                    <a:cxn ang="T12">
                      <a:pos x="T4" y="T5"/>
                    </a:cxn>
                    <a:cxn ang="T13">
                      <a:pos x="T6" y="T7"/>
                    </a:cxn>
                    <a:cxn ang="T14">
                      <a:pos x="T8" y="T9"/>
                    </a:cxn>
                  </a:cxnLst>
                  <a:rect l="T15" t="T16" r="T17" b="T18"/>
                  <a:pathLst>
                    <a:path w="87" h="44">
                      <a:moveTo>
                        <a:pt x="0" y="24"/>
                      </a:moveTo>
                      <a:lnTo>
                        <a:pt x="86" y="0"/>
                      </a:lnTo>
                      <a:lnTo>
                        <a:pt x="86" y="24"/>
                      </a:lnTo>
                      <a:lnTo>
                        <a:pt x="86" y="43"/>
                      </a:lnTo>
                      <a:lnTo>
                        <a:pt x="0" y="24"/>
                      </a:lnTo>
                    </a:path>
                  </a:pathLst>
                </a:custGeom>
                <a:solidFill>
                  <a:srgbClr val="00B7A5"/>
                </a:solidFill>
                <a:ln w="12700" cap="rnd">
                  <a:solidFill>
                    <a:srgbClr val="00B7A5"/>
                  </a:solidFill>
                  <a:round/>
                  <a:headEnd/>
                  <a:tailEnd/>
                </a:ln>
              </p:spPr>
              <p:txBody>
                <a:bodyPr/>
                <a:lstStyle/>
                <a:p>
                  <a:endParaRPr lang="zh-CN" altLang="en-US">
                    <a:latin typeface="Calibri" pitchFamily="34" charset="0"/>
                  </a:endParaRPr>
                </a:p>
              </p:txBody>
            </p:sp>
            <p:sp>
              <p:nvSpPr>
                <p:cNvPr id="67633" name="Line 294"/>
                <p:cNvSpPr>
                  <a:spLocks noChangeShapeType="1"/>
                </p:cNvSpPr>
                <p:nvPr/>
              </p:nvSpPr>
              <p:spPr bwMode="auto">
                <a:xfrm flipH="1">
                  <a:off x="3077" y="1627"/>
                  <a:ext cx="816" cy="0"/>
                </a:xfrm>
                <a:prstGeom prst="line">
                  <a:avLst/>
                </a:prstGeom>
                <a:noFill/>
                <a:ln w="12700">
                  <a:solidFill>
                    <a:srgbClr val="00B7A5"/>
                  </a:solidFill>
                  <a:round/>
                  <a:headEnd/>
                  <a:tailEnd/>
                </a:ln>
              </p:spPr>
              <p:txBody>
                <a:bodyPr wrap="none" anchor="ctr"/>
                <a:lstStyle/>
                <a:p>
                  <a:endParaRPr lang="zh-CN" altLang="en-US"/>
                </a:p>
              </p:txBody>
            </p:sp>
          </p:grpSp>
          <p:grpSp>
            <p:nvGrpSpPr>
              <p:cNvPr id="67626" name="Group 295"/>
              <p:cNvGrpSpPr>
                <a:grpSpLocks/>
              </p:cNvGrpSpPr>
              <p:nvPr/>
            </p:nvGrpSpPr>
            <p:grpSpPr bwMode="auto">
              <a:xfrm>
                <a:off x="3442" y="1629"/>
                <a:ext cx="458" cy="771"/>
                <a:chOff x="3442" y="1629"/>
                <a:chExt cx="458" cy="771"/>
              </a:xfrm>
            </p:grpSpPr>
            <p:sp>
              <p:nvSpPr>
                <p:cNvPr id="67630" name="Freeform 296"/>
                <p:cNvSpPr>
                  <a:spLocks/>
                </p:cNvSpPr>
                <p:nvPr/>
              </p:nvSpPr>
              <p:spPr bwMode="auto">
                <a:xfrm>
                  <a:off x="3442" y="2307"/>
                  <a:ext cx="60" cy="93"/>
                </a:xfrm>
                <a:custGeom>
                  <a:avLst/>
                  <a:gdLst>
                    <a:gd name="T0" fmla="*/ 0 w 60"/>
                    <a:gd name="T1" fmla="*/ 92 h 93"/>
                    <a:gd name="T2" fmla="*/ 25 w 60"/>
                    <a:gd name="T3" fmla="*/ 0 h 93"/>
                    <a:gd name="T4" fmla="*/ 44 w 60"/>
                    <a:gd name="T5" fmla="*/ 10 h 93"/>
                    <a:gd name="T6" fmla="*/ 59 w 60"/>
                    <a:gd name="T7" fmla="*/ 25 h 93"/>
                    <a:gd name="T8" fmla="*/ 0 w 60"/>
                    <a:gd name="T9" fmla="*/ 92 h 93"/>
                    <a:gd name="T10" fmla="*/ 0 60000 65536"/>
                    <a:gd name="T11" fmla="*/ 0 60000 65536"/>
                    <a:gd name="T12" fmla="*/ 0 60000 65536"/>
                    <a:gd name="T13" fmla="*/ 0 60000 65536"/>
                    <a:gd name="T14" fmla="*/ 0 60000 65536"/>
                    <a:gd name="T15" fmla="*/ 0 w 60"/>
                    <a:gd name="T16" fmla="*/ 0 h 93"/>
                    <a:gd name="T17" fmla="*/ 60 w 60"/>
                    <a:gd name="T18" fmla="*/ 93 h 93"/>
                  </a:gdLst>
                  <a:ahLst/>
                  <a:cxnLst>
                    <a:cxn ang="T10">
                      <a:pos x="T0" y="T1"/>
                    </a:cxn>
                    <a:cxn ang="T11">
                      <a:pos x="T2" y="T3"/>
                    </a:cxn>
                    <a:cxn ang="T12">
                      <a:pos x="T4" y="T5"/>
                    </a:cxn>
                    <a:cxn ang="T13">
                      <a:pos x="T6" y="T7"/>
                    </a:cxn>
                    <a:cxn ang="T14">
                      <a:pos x="T8" y="T9"/>
                    </a:cxn>
                  </a:cxnLst>
                  <a:rect l="T15" t="T16" r="T17" b="T18"/>
                  <a:pathLst>
                    <a:path w="60" h="93">
                      <a:moveTo>
                        <a:pt x="0" y="92"/>
                      </a:moveTo>
                      <a:lnTo>
                        <a:pt x="25" y="0"/>
                      </a:lnTo>
                      <a:lnTo>
                        <a:pt x="44" y="10"/>
                      </a:lnTo>
                      <a:lnTo>
                        <a:pt x="59" y="25"/>
                      </a:lnTo>
                      <a:lnTo>
                        <a:pt x="0" y="92"/>
                      </a:lnTo>
                    </a:path>
                  </a:pathLst>
                </a:custGeom>
                <a:solidFill>
                  <a:srgbClr val="00B7A5"/>
                </a:solidFill>
                <a:ln w="12700" cap="rnd">
                  <a:solidFill>
                    <a:srgbClr val="00B7A5"/>
                  </a:solidFill>
                  <a:round/>
                  <a:headEnd/>
                  <a:tailEnd/>
                </a:ln>
              </p:spPr>
              <p:txBody>
                <a:bodyPr/>
                <a:lstStyle/>
                <a:p>
                  <a:endParaRPr lang="zh-CN" altLang="en-US">
                    <a:latin typeface="Calibri" pitchFamily="34" charset="0"/>
                  </a:endParaRPr>
                </a:p>
              </p:txBody>
            </p:sp>
            <p:sp>
              <p:nvSpPr>
                <p:cNvPr id="67631" name="Line 297"/>
                <p:cNvSpPr>
                  <a:spLocks noChangeShapeType="1"/>
                </p:cNvSpPr>
                <p:nvPr/>
              </p:nvSpPr>
              <p:spPr bwMode="auto">
                <a:xfrm flipH="1">
                  <a:off x="3477" y="1629"/>
                  <a:ext cx="423" cy="686"/>
                </a:xfrm>
                <a:prstGeom prst="line">
                  <a:avLst/>
                </a:prstGeom>
                <a:noFill/>
                <a:ln w="12700">
                  <a:solidFill>
                    <a:srgbClr val="00B7A5"/>
                  </a:solidFill>
                  <a:round/>
                  <a:headEnd/>
                  <a:tailEnd/>
                </a:ln>
              </p:spPr>
              <p:txBody>
                <a:bodyPr wrap="none" anchor="ctr"/>
                <a:lstStyle/>
                <a:p>
                  <a:endParaRPr lang="zh-CN" altLang="en-US"/>
                </a:p>
              </p:txBody>
            </p:sp>
          </p:grpSp>
          <p:grpSp>
            <p:nvGrpSpPr>
              <p:cNvPr id="67627" name="Group 298"/>
              <p:cNvGrpSpPr>
                <a:grpSpLocks/>
              </p:cNvGrpSpPr>
              <p:nvPr/>
            </p:nvGrpSpPr>
            <p:grpSpPr bwMode="auto">
              <a:xfrm>
                <a:off x="3888" y="1640"/>
                <a:ext cx="436" cy="760"/>
                <a:chOff x="3888" y="1640"/>
                <a:chExt cx="436" cy="760"/>
              </a:xfrm>
            </p:grpSpPr>
            <p:sp>
              <p:nvSpPr>
                <p:cNvPr id="67628" name="Freeform 299"/>
                <p:cNvSpPr>
                  <a:spLocks/>
                </p:cNvSpPr>
                <p:nvPr/>
              </p:nvSpPr>
              <p:spPr bwMode="auto">
                <a:xfrm>
                  <a:off x="4257" y="2307"/>
                  <a:ext cx="67" cy="93"/>
                </a:xfrm>
                <a:custGeom>
                  <a:avLst/>
                  <a:gdLst>
                    <a:gd name="T0" fmla="*/ 66 w 67"/>
                    <a:gd name="T1" fmla="*/ 92 h 93"/>
                    <a:gd name="T2" fmla="*/ 0 w 67"/>
                    <a:gd name="T3" fmla="*/ 25 h 93"/>
                    <a:gd name="T4" fmla="*/ 20 w 67"/>
                    <a:gd name="T5" fmla="*/ 10 h 93"/>
                    <a:gd name="T6" fmla="*/ 41 w 67"/>
                    <a:gd name="T7" fmla="*/ 0 h 93"/>
                    <a:gd name="T8" fmla="*/ 66 w 67"/>
                    <a:gd name="T9" fmla="*/ 92 h 93"/>
                    <a:gd name="T10" fmla="*/ 0 60000 65536"/>
                    <a:gd name="T11" fmla="*/ 0 60000 65536"/>
                    <a:gd name="T12" fmla="*/ 0 60000 65536"/>
                    <a:gd name="T13" fmla="*/ 0 60000 65536"/>
                    <a:gd name="T14" fmla="*/ 0 60000 65536"/>
                    <a:gd name="T15" fmla="*/ 0 w 67"/>
                    <a:gd name="T16" fmla="*/ 0 h 93"/>
                    <a:gd name="T17" fmla="*/ 67 w 67"/>
                    <a:gd name="T18" fmla="*/ 93 h 93"/>
                  </a:gdLst>
                  <a:ahLst/>
                  <a:cxnLst>
                    <a:cxn ang="T10">
                      <a:pos x="T0" y="T1"/>
                    </a:cxn>
                    <a:cxn ang="T11">
                      <a:pos x="T2" y="T3"/>
                    </a:cxn>
                    <a:cxn ang="T12">
                      <a:pos x="T4" y="T5"/>
                    </a:cxn>
                    <a:cxn ang="T13">
                      <a:pos x="T6" y="T7"/>
                    </a:cxn>
                    <a:cxn ang="T14">
                      <a:pos x="T8" y="T9"/>
                    </a:cxn>
                  </a:cxnLst>
                  <a:rect l="T15" t="T16" r="T17" b="T18"/>
                  <a:pathLst>
                    <a:path w="67" h="93">
                      <a:moveTo>
                        <a:pt x="66" y="92"/>
                      </a:moveTo>
                      <a:lnTo>
                        <a:pt x="0" y="25"/>
                      </a:lnTo>
                      <a:lnTo>
                        <a:pt x="20" y="10"/>
                      </a:lnTo>
                      <a:lnTo>
                        <a:pt x="41" y="0"/>
                      </a:lnTo>
                      <a:lnTo>
                        <a:pt x="66" y="92"/>
                      </a:lnTo>
                    </a:path>
                  </a:pathLst>
                </a:custGeom>
                <a:solidFill>
                  <a:srgbClr val="00B7A5"/>
                </a:solidFill>
                <a:ln w="12700" cap="rnd">
                  <a:solidFill>
                    <a:srgbClr val="00B7A5"/>
                  </a:solidFill>
                  <a:round/>
                  <a:headEnd/>
                  <a:tailEnd/>
                </a:ln>
              </p:spPr>
              <p:txBody>
                <a:bodyPr/>
                <a:lstStyle/>
                <a:p>
                  <a:endParaRPr lang="zh-CN" altLang="en-US">
                    <a:latin typeface="Calibri" pitchFamily="34" charset="0"/>
                  </a:endParaRPr>
                </a:p>
              </p:txBody>
            </p:sp>
            <p:sp>
              <p:nvSpPr>
                <p:cNvPr id="67629" name="Line 300"/>
                <p:cNvSpPr>
                  <a:spLocks noChangeShapeType="1"/>
                </p:cNvSpPr>
                <p:nvPr/>
              </p:nvSpPr>
              <p:spPr bwMode="auto">
                <a:xfrm>
                  <a:off x="3888" y="1640"/>
                  <a:ext cx="391" cy="675"/>
                </a:xfrm>
                <a:prstGeom prst="line">
                  <a:avLst/>
                </a:prstGeom>
                <a:noFill/>
                <a:ln w="12700">
                  <a:solidFill>
                    <a:srgbClr val="00B7A5"/>
                  </a:solidFill>
                  <a:round/>
                  <a:headEnd/>
                  <a:tailEnd/>
                </a:ln>
              </p:spPr>
              <p:txBody>
                <a:bodyPr wrap="none" anchor="ctr"/>
                <a:lstStyle/>
                <a:p>
                  <a:endParaRPr lang="zh-CN" altLang="en-US"/>
                </a:p>
              </p:txBody>
            </p:sp>
          </p:grpSp>
        </p:grpSp>
        <p:grpSp>
          <p:nvGrpSpPr>
            <p:cNvPr id="67607" name="Group 301"/>
            <p:cNvGrpSpPr>
              <a:grpSpLocks/>
            </p:cNvGrpSpPr>
            <p:nvPr/>
          </p:nvGrpSpPr>
          <p:grpSpPr bwMode="auto">
            <a:xfrm>
              <a:off x="4791" y="2670"/>
              <a:ext cx="247" cy="24"/>
              <a:chOff x="3888" y="1599"/>
              <a:chExt cx="436" cy="44"/>
            </a:xfrm>
          </p:grpSpPr>
          <p:sp>
            <p:nvSpPr>
              <p:cNvPr id="67620" name="Freeform 302"/>
              <p:cNvSpPr>
                <a:spLocks/>
              </p:cNvSpPr>
              <p:nvPr/>
            </p:nvSpPr>
            <p:spPr bwMode="auto">
              <a:xfrm>
                <a:off x="4230" y="1599"/>
                <a:ext cx="94" cy="44"/>
              </a:xfrm>
              <a:custGeom>
                <a:avLst/>
                <a:gdLst>
                  <a:gd name="T0" fmla="*/ 93 w 94"/>
                  <a:gd name="T1" fmla="*/ 24 h 44"/>
                  <a:gd name="T2" fmla="*/ 0 w 94"/>
                  <a:gd name="T3" fmla="*/ 43 h 44"/>
                  <a:gd name="T4" fmla="*/ 0 w 94"/>
                  <a:gd name="T5" fmla="*/ 24 h 44"/>
                  <a:gd name="T6" fmla="*/ 0 w 94"/>
                  <a:gd name="T7" fmla="*/ 0 h 44"/>
                  <a:gd name="T8" fmla="*/ 93 w 94"/>
                  <a:gd name="T9" fmla="*/ 24 h 44"/>
                  <a:gd name="T10" fmla="*/ 0 60000 65536"/>
                  <a:gd name="T11" fmla="*/ 0 60000 65536"/>
                  <a:gd name="T12" fmla="*/ 0 60000 65536"/>
                  <a:gd name="T13" fmla="*/ 0 60000 65536"/>
                  <a:gd name="T14" fmla="*/ 0 60000 65536"/>
                  <a:gd name="T15" fmla="*/ 0 w 94"/>
                  <a:gd name="T16" fmla="*/ 0 h 44"/>
                  <a:gd name="T17" fmla="*/ 94 w 94"/>
                  <a:gd name="T18" fmla="*/ 44 h 44"/>
                </a:gdLst>
                <a:ahLst/>
                <a:cxnLst>
                  <a:cxn ang="T10">
                    <a:pos x="T0" y="T1"/>
                  </a:cxn>
                  <a:cxn ang="T11">
                    <a:pos x="T2" y="T3"/>
                  </a:cxn>
                  <a:cxn ang="T12">
                    <a:pos x="T4" y="T5"/>
                  </a:cxn>
                  <a:cxn ang="T13">
                    <a:pos x="T6" y="T7"/>
                  </a:cxn>
                  <a:cxn ang="T14">
                    <a:pos x="T8" y="T9"/>
                  </a:cxn>
                </a:cxnLst>
                <a:rect l="T15" t="T16" r="T17" b="T18"/>
                <a:pathLst>
                  <a:path w="94" h="44">
                    <a:moveTo>
                      <a:pt x="93" y="24"/>
                    </a:moveTo>
                    <a:lnTo>
                      <a:pt x="0" y="43"/>
                    </a:lnTo>
                    <a:lnTo>
                      <a:pt x="0" y="24"/>
                    </a:lnTo>
                    <a:lnTo>
                      <a:pt x="0" y="0"/>
                    </a:lnTo>
                    <a:lnTo>
                      <a:pt x="93" y="24"/>
                    </a:lnTo>
                  </a:path>
                </a:pathLst>
              </a:custGeom>
              <a:solidFill>
                <a:srgbClr val="FF0000"/>
              </a:solidFill>
              <a:ln w="12700" cap="rnd">
                <a:solidFill>
                  <a:srgbClr val="FF0000"/>
                </a:solidFill>
                <a:round/>
                <a:headEnd/>
                <a:tailEnd/>
              </a:ln>
            </p:spPr>
            <p:txBody>
              <a:bodyPr/>
              <a:lstStyle/>
              <a:p>
                <a:endParaRPr lang="zh-CN" altLang="en-US">
                  <a:latin typeface="Calibri" pitchFamily="34" charset="0"/>
                </a:endParaRPr>
              </a:p>
            </p:txBody>
          </p:sp>
          <p:sp>
            <p:nvSpPr>
              <p:cNvPr id="67621" name="Line 303"/>
              <p:cNvSpPr>
                <a:spLocks noChangeShapeType="1"/>
              </p:cNvSpPr>
              <p:nvPr/>
            </p:nvSpPr>
            <p:spPr bwMode="auto">
              <a:xfrm>
                <a:off x="3888" y="1627"/>
                <a:ext cx="333" cy="0"/>
              </a:xfrm>
              <a:prstGeom prst="line">
                <a:avLst/>
              </a:prstGeom>
              <a:noFill/>
              <a:ln w="12700">
                <a:solidFill>
                  <a:srgbClr val="FF0000"/>
                </a:solidFill>
                <a:round/>
                <a:headEnd/>
                <a:tailEnd/>
              </a:ln>
            </p:spPr>
            <p:txBody>
              <a:bodyPr wrap="none" anchor="ctr"/>
              <a:lstStyle/>
              <a:p>
                <a:endParaRPr lang="zh-CN" altLang="en-US"/>
              </a:p>
            </p:txBody>
          </p:sp>
        </p:grpSp>
        <p:grpSp>
          <p:nvGrpSpPr>
            <p:cNvPr id="67608" name="Group 304"/>
            <p:cNvGrpSpPr>
              <a:grpSpLocks/>
            </p:cNvGrpSpPr>
            <p:nvPr/>
          </p:nvGrpSpPr>
          <p:grpSpPr bwMode="auto">
            <a:xfrm>
              <a:off x="5038" y="2468"/>
              <a:ext cx="119" cy="220"/>
              <a:chOff x="4332" y="1242"/>
              <a:chExt cx="210" cy="398"/>
            </a:xfrm>
          </p:grpSpPr>
          <p:sp>
            <p:nvSpPr>
              <p:cNvPr id="67618" name="Freeform 305"/>
              <p:cNvSpPr>
                <a:spLocks/>
              </p:cNvSpPr>
              <p:nvPr/>
            </p:nvSpPr>
            <p:spPr bwMode="auto">
              <a:xfrm>
                <a:off x="4483" y="1242"/>
                <a:ext cx="59" cy="88"/>
              </a:xfrm>
              <a:custGeom>
                <a:avLst/>
                <a:gdLst>
                  <a:gd name="T0" fmla="*/ 58 w 59"/>
                  <a:gd name="T1" fmla="*/ 0 h 88"/>
                  <a:gd name="T2" fmla="*/ 34 w 59"/>
                  <a:gd name="T3" fmla="*/ 87 h 88"/>
                  <a:gd name="T4" fmla="*/ 19 w 59"/>
                  <a:gd name="T5" fmla="*/ 77 h 88"/>
                  <a:gd name="T6" fmla="*/ 0 w 59"/>
                  <a:gd name="T7" fmla="*/ 67 h 88"/>
                  <a:gd name="T8" fmla="*/ 58 w 59"/>
                  <a:gd name="T9" fmla="*/ 0 h 88"/>
                  <a:gd name="T10" fmla="*/ 0 60000 65536"/>
                  <a:gd name="T11" fmla="*/ 0 60000 65536"/>
                  <a:gd name="T12" fmla="*/ 0 60000 65536"/>
                  <a:gd name="T13" fmla="*/ 0 60000 65536"/>
                  <a:gd name="T14" fmla="*/ 0 60000 65536"/>
                  <a:gd name="T15" fmla="*/ 0 w 59"/>
                  <a:gd name="T16" fmla="*/ 0 h 88"/>
                  <a:gd name="T17" fmla="*/ 59 w 59"/>
                  <a:gd name="T18" fmla="*/ 88 h 88"/>
                </a:gdLst>
                <a:ahLst/>
                <a:cxnLst>
                  <a:cxn ang="T10">
                    <a:pos x="T0" y="T1"/>
                  </a:cxn>
                  <a:cxn ang="T11">
                    <a:pos x="T2" y="T3"/>
                  </a:cxn>
                  <a:cxn ang="T12">
                    <a:pos x="T4" y="T5"/>
                  </a:cxn>
                  <a:cxn ang="T13">
                    <a:pos x="T6" y="T7"/>
                  </a:cxn>
                  <a:cxn ang="T14">
                    <a:pos x="T8" y="T9"/>
                  </a:cxn>
                </a:cxnLst>
                <a:rect l="T15" t="T16" r="T17" b="T18"/>
                <a:pathLst>
                  <a:path w="59" h="88">
                    <a:moveTo>
                      <a:pt x="58" y="0"/>
                    </a:moveTo>
                    <a:lnTo>
                      <a:pt x="34" y="87"/>
                    </a:lnTo>
                    <a:lnTo>
                      <a:pt x="19" y="77"/>
                    </a:lnTo>
                    <a:lnTo>
                      <a:pt x="0" y="67"/>
                    </a:lnTo>
                    <a:lnTo>
                      <a:pt x="58" y="0"/>
                    </a:lnTo>
                  </a:path>
                </a:pathLst>
              </a:custGeom>
              <a:solidFill>
                <a:srgbClr val="FF0000"/>
              </a:solidFill>
              <a:ln w="12700" cap="rnd">
                <a:solidFill>
                  <a:srgbClr val="FF0000"/>
                </a:solidFill>
                <a:round/>
                <a:headEnd/>
                <a:tailEnd/>
              </a:ln>
            </p:spPr>
            <p:txBody>
              <a:bodyPr/>
              <a:lstStyle/>
              <a:p>
                <a:endParaRPr lang="zh-CN" altLang="en-US">
                  <a:latin typeface="Calibri" pitchFamily="34" charset="0"/>
                </a:endParaRPr>
              </a:p>
            </p:txBody>
          </p:sp>
          <p:sp>
            <p:nvSpPr>
              <p:cNvPr id="67619" name="Line 306"/>
              <p:cNvSpPr>
                <a:spLocks noChangeShapeType="1"/>
              </p:cNvSpPr>
              <p:nvPr/>
            </p:nvSpPr>
            <p:spPr bwMode="auto">
              <a:xfrm flipV="1">
                <a:off x="4332" y="1311"/>
                <a:ext cx="171" cy="329"/>
              </a:xfrm>
              <a:prstGeom prst="line">
                <a:avLst/>
              </a:prstGeom>
              <a:noFill/>
              <a:ln w="12700">
                <a:solidFill>
                  <a:srgbClr val="FF0000"/>
                </a:solidFill>
                <a:round/>
                <a:headEnd/>
                <a:tailEnd/>
              </a:ln>
            </p:spPr>
            <p:txBody>
              <a:bodyPr wrap="none" anchor="ctr"/>
              <a:lstStyle/>
              <a:p>
                <a:endParaRPr lang="zh-CN" altLang="en-US"/>
              </a:p>
            </p:txBody>
          </p:sp>
        </p:grpSp>
        <p:grpSp>
          <p:nvGrpSpPr>
            <p:cNvPr id="67609" name="Group 307"/>
            <p:cNvGrpSpPr>
              <a:grpSpLocks/>
            </p:cNvGrpSpPr>
            <p:nvPr/>
          </p:nvGrpSpPr>
          <p:grpSpPr bwMode="auto">
            <a:xfrm>
              <a:off x="4288" y="2246"/>
              <a:ext cx="1012" cy="880"/>
              <a:chOff x="2998" y="850"/>
              <a:chExt cx="1789" cy="1556"/>
            </a:xfrm>
          </p:grpSpPr>
          <p:sp>
            <p:nvSpPr>
              <p:cNvPr id="67615" name="Line 308"/>
              <p:cNvSpPr>
                <a:spLocks noChangeShapeType="1"/>
              </p:cNvSpPr>
              <p:nvPr/>
            </p:nvSpPr>
            <p:spPr bwMode="auto">
              <a:xfrm flipH="1" flipV="1">
                <a:off x="4322" y="850"/>
                <a:ext cx="465" cy="790"/>
              </a:xfrm>
              <a:prstGeom prst="line">
                <a:avLst/>
              </a:prstGeom>
              <a:noFill/>
              <a:ln w="12700">
                <a:solidFill>
                  <a:srgbClr val="FF0000"/>
                </a:solidFill>
                <a:round/>
                <a:headEnd/>
                <a:tailEnd/>
              </a:ln>
            </p:spPr>
            <p:txBody>
              <a:bodyPr wrap="none" anchor="ctr"/>
              <a:lstStyle/>
              <a:p>
                <a:endParaRPr lang="zh-CN" altLang="en-US"/>
              </a:p>
            </p:txBody>
          </p:sp>
          <p:sp>
            <p:nvSpPr>
              <p:cNvPr id="67616" name="Freeform 309"/>
              <p:cNvSpPr>
                <a:spLocks/>
              </p:cNvSpPr>
              <p:nvPr/>
            </p:nvSpPr>
            <p:spPr bwMode="auto">
              <a:xfrm>
                <a:off x="2998" y="858"/>
                <a:ext cx="1333" cy="769"/>
              </a:xfrm>
              <a:custGeom>
                <a:avLst/>
                <a:gdLst>
                  <a:gd name="T0" fmla="*/ 1332 w 1333"/>
                  <a:gd name="T1" fmla="*/ 0 h 769"/>
                  <a:gd name="T2" fmla="*/ 444 w 1333"/>
                  <a:gd name="T3" fmla="*/ 0 h 769"/>
                  <a:gd name="T4" fmla="*/ 0 w 1333"/>
                  <a:gd name="T5" fmla="*/ 768 h 769"/>
                  <a:gd name="T6" fmla="*/ 0 60000 65536"/>
                  <a:gd name="T7" fmla="*/ 0 60000 65536"/>
                  <a:gd name="T8" fmla="*/ 0 60000 65536"/>
                  <a:gd name="T9" fmla="*/ 0 w 1333"/>
                  <a:gd name="T10" fmla="*/ 0 h 769"/>
                  <a:gd name="T11" fmla="*/ 1333 w 1333"/>
                  <a:gd name="T12" fmla="*/ 769 h 769"/>
                </a:gdLst>
                <a:ahLst/>
                <a:cxnLst>
                  <a:cxn ang="T6">
                    <a:pos x="T0" y="T1"/>
                  </a:cxn>
                  <a:cxn ang="T7">
                    <a:pos x="T2" y="T3"/>
                  </a:cxn>
                  <a:cxn ang="T8">
                    <a:pos x="T4" y="T5"/>
                  </a:cxn>
                </a:cxnLst>
                <a:rect l="T9" t="T10" r="T11" b="T12"/>
                <a:pathLst>
                  <a:path w="1333" h="769">
                    <a:moveTo>
                      <a:pt x="1332" y="0"/>
                    </a:moveTo>
                    <a:lnTo>
                      <a:pt x="444" y="0"/>
                    </a:lnTo>
                    <a:lnTo>
                      <a:pt x="0" y="768"/>
                    </a:lnTo>
                  </a:path>
                </a:pathLst>
              </a:custGeom>
              <a:noFill/>
              <a:ln w="12700" cap="rnd">
                <a:solidFill>
                  <a:srgbClr val="FF0000"/>
                </a:solidFill>
                <a:round/>
                <a:headEnd/>
                <a:tailEnd/>
              </a:ln>
            </p:spPr>
            <p:txBody>
              <a:bodyPr/>
              <a:lstStyle/>
              <a:p>
                <a:endParaRPr lang="zh-CN" altLang="en-US">
                  <a:latin typeface="Calibri" pitchFamily="34" charset="0"/>
                </a:endParaRPr>
              </a:p>
            </p:txBody>
          </p:sp>
          <p:sp>
            <p:nvSpPr>
              <p:cNvPr id="67617" name="Freeform 310"/>
              <p:cNvSpPr>
                <a:spLocks/>
              </p:cNvSpPr>
              <p:nvPr/>
            </p:nvSpPr>
            <p:spPr bwMode="auto">
              <a:xfrm>
                <a:off x="2998" y="1626"/>
                <a:ext cx="1777" cy="780"/>
              </a:xfrm>
              <a:custGeom>
                <a:avLst/>
                <a:gdLst>
                  <a:gd name="T0" fmla="*/ 0 w 1777"/>
                  <a:gd name="T1" fmla="*/ 0 h 780"/>
                  <a:gd name="T2" fmla="*/ 444 w 1777"/>
                  <a:gd name="T3" fmla="*/ 779 h 780"/>
                  <a:gd name="T4" fmla="*/ 1332 w 1777"/>
                  <a:gd name="T5" fmla="*/ 779 h 780"/>
                  <a:gd name="T6" fmla="*/ 1776 w 1777"/>
                  <a:gd name="T7" fmla="*/ 0 h 780"/>
                  <a:gd name="T8" fmla="*/ 0 60000 65536"/>
                  <a:gd name="T9" fmla="*/ 0 60000 65536"/>
                  <a:gd name="T10" fmla="*/ 0 60000 65536"/>
                  <a:gd name="T11" fmla="*/ 0 60000 65536"/>
                  <a:gd name="T12" fmla="*/ 0 w 1777"/>
                  <a:gd name="T13" fmla="*/ 0 h 780"/>
                  <a:gd name="T14" fmla="*/ 1777 w 1777"/>
                  <a:gd name="T15" fmla="*/ 780 h 780"/>
                </a:gdLst>
                <a:ahLst/>
                <a:cxnLst>
                  <a:cxn ang="T8">
                    <a:pos x="T0" y="T1"/>
                  </a:cxn>
                  <a:cxn ang="T9">
                    <a:pos x="T2" y="T3"/>
                  </a:cxn>
                  <a:cxn ang="T10">
                    <a:pos x="T4" y="T5"/>
                  </a:cxn>
                  <a:cxn ang="T11">
                    <a:pos x="T6" y="T7"/>
                  </a:cxn>
                </a:cxnLst>
                <a:rect l="T12" t="T13" r="T14" b="T15"/>
                <a:pathLst>
                  <a:path w="1777" h="780">
                    <a:moveTo>
                      <a:pt x="0" y="0"/>
                    </a:moveTo>
                    <a:lnTo>
                      <a:pt x="444" y="779"/>
                    </a:lnTo>
                    <a:lnTo>
                      <a:pt x="1332" y="779"/>
                    </a:lnTo>
                    <a:lnTo>
                      <a:pt x="1776" y="0"/>
                    </a:lnTo>
                  </a:path>
                </a:pathLst>
              </a:custGeom>
              <a:noFill/>
              <a:ln w="12700" cap="rnd">
                <a:solidFill>
                  <a:srgbClr val="FF0000"/>
                </a:solidFill>
                <a:round/>
                <a:headEnd/>
                <a:tailEnd/>
              </a:ln>
            </p:spPr>
            <p:txBody>
              <a:bodyPr/>
              <a:lstStyle/>
              <a:p>
                <a:endParaRPr lang="zh-CN" altLang="en-US">
                  <a:latin typeface="Calibri" pitchFamily="34" charset="0"/>
                </a:endParaRPr>
              </a:p>
            </p:txBody>
          </p:sp>
        </p:grpSp>
        <p:sp>
          <p:nvSpPr>
            <p:cNvPr id="67610" name="Oval 324"/>
            <p:cNvSpPr>
              <a:spLocks noChangeArrowheads="1"/>
            </p:cNvSpPr>
            <p:nvPr/>
          </p:nvSpPr>
          <p:spPr bwMode="auto">
            <a:xfrm>
              <a:off x="4360" y="2255"/>
              <a:ext cx="862" cy="863"/>
            </a:xfrm>
            <a:prstGeom prst="ellipse">
              <a:avLst/>
            </a:prstGeom>
            <a:no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grpSp>
          <p:nvGrpSpPr>
            <p:cNvPr id="67611" name="Group 325"/>
            <p:cNvGrpSpPr>
              <a:grpSpLocks/>
            </p:cNvGrpSpPr>
            <p:nvPr/>
          </p:nvGrpSpPr>
          <p:grpSpPr bwMode="auto">
            <a:xfrm>
              <a:off x="4794" y="2467"/>
              <a:ext cx="358" cy="221"/>
              <a:chOff x="3888" y="1253"/>
              <a:chExt cx="638" cy="387"/>
            </a:xfrm>
          </p:grpSpPr>
          <p:sp>
            <p:nvSpPr>
              <p:cNvPr id="67613" name="Freeform 326"/>
              <p:cNvSpPr>
                <a:spLocks/>
              </p:cNvSpPr>
              <p:nvPr/>
            </p:nvSpPr>
            <p:spPr bwMode="auto">
              <a:xfrm>
                <a:off x="4440" y="1253"/>
                <a:ext cx="86" cy="66"/>
              </a:xfrm>
              <a:custGeom>
                <a:avLst/>
                <a:gdLst>
                  <a:gd name="T0" fmla="*/ 85 w 86"/>
                  <a:gd name="T1" fmla="*/ 0 h 66"/>
                  <a:gd name="T2" fmla="*/ 20 w 86"/>
                  <a:gd name="T3" fmla="*/ 65 h 66"/>
                  <a:gd name="T4" fmla="*/ 9 w 86"/>
                  <a:gd name="T5" fmla="*/ 45 h 66"/>
                  <a:gd name="T6" fmla="*/ 0 w 86"/>
                  <a:gd name="T7" fmla="*/ 25 h 66"/>
                  <a:gd name="T8" fmla="*/ 85 w 86"/>
                  <a:gd name="T9" fmla="*/ 0 h 66"/>
                  <a:gd name="T10" fmla="*/ 0 60000 65536"/>
                  <a:gd name="T11" fmla="*/ 0 60000 65536"/>
                  <a:gd name="T12" fmla="*/ 0 60000 65536"/>
                  <a:gd name="T13" fmla="*/ 0 60000 65536"/>
                  <a:gd name="T14" fmla="*/ 0 60000 65536"/>
                  <a:gd name="T15" fmla="*/ 0 w 86"/>
                  <a:gd name="T16" fmla="*/ 0 h 66"/>
                  <a:gd name="T17" fmla="*/ 86 w 86"/>
                  <a:gd name="T18" fmla="*/ 66 h 66"/>
                </a:gdLst>
                <a:ahLst/>
                <a:cxnLst>
                  <a:cxn ang="T10">
                    <a:pos x="T0" y="T1"/>
                  </a:cxn>
                  <a:cxn ang="T11">
                    <a:pos x="T2" y="T3"/>
                  </a:cxn>
                  <a:cxn ang="T12">
                    <a:pos x="T4" y="T5"/>
                  </a:cxn>
                  <a:cxn ang="T13">
                    <a:pos x="T6" y="T7"/>
                  </a:cxn>
                  <a:cxn ang="T14">
                    <a:pos x="T8" y="T9"/>
                  </a:cxn>
                </a:cxnLst>
                <a:rect l="T15" t="T16" r="T17" b="T18"/>
                <a:pathLst>
                  <a:path w="86" h="66">
                    <a:moveTo>
                      <a:pt x="85" y="0"/>
                    </a:moveTo>
                    <a:lnTo>
                      <a:pt x="20" y="65"/>
                    </a:lnTo>
                    <a:lnTo>
                      <a:pt x="9" y="45"/>
                    </a:lnTo>
                    <a:lnTo>
                      <a:pt x="0" y="25"/>
                    </a:lnTo>
                    <a:lnTo>
                      <a:pt x="85" y="0"/>
                    </a:lnTo>
                  </a:path>
                </a:pathLst>
              </a:custGeom>
              <a:solidFill>
                <a:schemeClr val="tx1"/>
              </a:solidFill>
              <a:ln w="12700" cap="rnd">
                <a:solidFill>
                  <a:schemeClr val="tx1"/>
                </a:solidFill>
                <a:round/>
                <a:headEnd/>
                <a:tailEnd/>
              </a:ln>
            </p:spPr>
            <p:txBody>
              <a:bodyPr/>
              <a:lstStyle/>
              <a:p>
                <a:endParaRPr lang="zh-CN" altLang="en-US">
                  <a:latin typeface="Calibri" pitchFamily="34" charset="0"/>
                </a:endParaRPr>
              </a:p>
            </p:txBody>
          </p:sp>
          <p:sp>
            <p:nvSpPr>
              <p:cNvPr id="67614" name="Line 327"/>
              <p:cNvSpPr>
                <a:spLocks noChangeShapeType="1"/>
              </p:cNvSpPr>
              <p:nvPr/>
            </p:nvSpPr>
            <p:spPr bwMode="auto">
              <a:xfrm flipV="1">
                <a:off x="3888" y="1290"/>
                <a:ext cx="559" cy="350"/>
              </a:xfrm>
              <a:prstGeom prst="line">
                <a:avLst/>
              </a:prstGeom>
              <a:noFill/>
              <a:ln w="12700">
                <a:solidFill>
                  <a:schemeClr val="tx1"/>
                </a:solidFill>
                <a:round/>
                <a:headEnd/>
                <a:tailEnd/>
              </a:ln>
            </p:spPr>
            <p:txBody>
              <a:bodyPr wrap="none" anchor="ctr"/>
              <a:lstStyle/>
              <a:p>
                <a:endParaRPr lang="zh-CN" altLang="en-US"/>
              </a:p>
            </p:txBody>
          </p:sp>
        </p:grpSp>
        <p:sp>
          <p:nvSpPr>
            <p:cNvPr id="67612" name="Arc 350"/>
            <p:cNvSpPr>
              <a:spLocks/>
            </p:cNvSpPr>
            <p:nvPr/>
          </p:nvSpPr>
          <p:spPr bwMode="auto">
            <a:xfrm rot="443163">
              <a:off x="4847" y="2593"/>
              <a:ext cx="126" cy="81"/>
            </a:xfrm>
            <a:custGeom>
              <a:avLst/>
              <a:gdLst>
                <a:gd name="T0" fmla="*/ 0 w 21600"/>
                <a:gd name="T1" fmla="*/ 0 h 13886"/>
                <a:gd name="T2" fmla="*/ 0 w 21600"/>
                <a:gd name="T3" fmla="*/ 0 h 13886"/>
                <a:gd name="T4" fmla="*/ 0 w 21600"/>
                <a:gd name="T5" fmla="*/ 0 h 13886"/>
                <a:gd name="T6" fmla="*/ 0 60000 65536"/>
                <a:gd name="T7" fmla="*/ 0 60000 65536"/>
                <a:gd name="T8" fmla="*/ 0 60000 65536"/>
                <a:gd name="T9" fmla="*/ 0 w 21600"/>
                <a:gd name="T10" fmla="*/ 0 h 13886"/>
                <a:gd name="T11" fmla="*/ 21600 w 21600"/>
                <a:gd name="T12" fmla="*/ 13886 h 13886"/>
              </a:gdLst>
              <a:ahLst/>
              <a:cxnLst>
                <a:cxn ang="T6">
                  <a:pos x="T0" y="T1"/>
                </a:cxn>
                <a:cxn ang="T7">
                  <a:pos x="T2" y="T3"/>
                </a:cxn>
                <a:cxn ang="T8">
                  <a:pos x="T4" y="T5"/>
                </a:cxn>
              </a:cxnLst>
              <a:rect l="T9" t="T10" r="T11" b="T12"/>
              <a:pathLst>
                <a:path w="21600" h="13886" fill="none" extrusionOk="0">
                  <a:moveTo>
                    <a:pt x="16545" y="-1"/>
                  </a:moveTo>
                  <a:cubicBezTo>
                    <a:pt x="19810" y="3890"/>
                    <a:pt x="21600" y="8806"/>
                    <a:pt x="21600" y="13886"/>
                  </a:cubicBezTo>
                </a:path>
                <a:path w="21600" h="13886" stroke="0" extrusionOk="0">
                  <a:moveTo>
                    <a:pt x="16545" y="-1"/>
                  </a:moveTo>
                  <a:cubicBezTo>
                    <a:pt x="19810" y="3890"/>
                    <a:pt x="21600" y="8806"/>
                    <a:pt x="21600" y="13886"/>
                  </a:cubicBezTo>
                  <a:lnTo>
                    <a:pt x="0" y="13886"/>
                  </a:lnTo>
                  <a:close/>
                </a:path>
              </a:pathLst>
            </a:custGeom>
            <a:noFill/>
            <a:ln w="12700">
              <a:solidFill>
                <a:schemeClr val="tx1"/>
              </a:solidFill>
              <a:round/>
              <a:headEnd/>
              <a:tailEnd/>
            </a:ln>
          </p:spPr>
          <p:txBody>
            <a:bodyPr wrap="none" anchor="ctr">
              <a:spAutoFit/>
            </a:bodyPr>
            <a:lstStyle/>
            <a:p>
              <a:endParaRPr lang="zh-CN" altLang="en-US">
                <a:latin typeface="Calibri" pitchFamily="34" charset="0"/>
              </a:endParaRPr>
            </a:p>
          </p:txBody>
        </p:sp>
      </p:grpSp>
      <p:pic>
        <p:nvPicPr>
          <p:cNvPr id="67590" name="Picture 360" descr="smi0"/>
          <p:cNvPicPr>
            <a:picLocks noChangeAspect="1" noChangeArrowheads="1" noCrop="1"/>
          </p:cNvPicPr>
          <p:nvPr/>
        </p:nvPicPr>
        <p:blipFill>
          <a:blip r:embed="rId5"/>
          <a:srcRect/>
          <a:stretch>
            <a:fillRect/>
          </a:stretch>
        </p:blipFill>
        <p:spPr bwMode="auto">
          <a:xfrm>
            <a:off x="0" y="3638550"/>
            <a:ext cx="4103688" cy="2439988"/>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p:cNvSpPr>
          <p:nvPr>
            <p:ph type="title"/>
          </p:nvPr>
        </p:nvSpPr>
        <p:spPr>
          <a:xfrm>
            <a:off x="457200" y="188913"/>
            <a:ext cx="8229600" cy="777875"/>
          </a:xfrm>
        </p:spPr>
        <p:txBody>
          <a:bodyPr/>
          <a:lstStyle/>
          <a:p>
            <a:r>
              <a:rPr lang="en-US" altLang="zh-CN" smtClean="0"/>
              <a:t>2.3</a:t>
            </a:r>
            <a:r>
              <a:rPr lang="zh-CN" altLang="en-US" smtClean="0"/>
              <a:t>    合成矢量所在扇区判断</a:t>
            </a:r>
          </a:p>
        </p:txBody>
      </p:sp>
      <p:sp>
        <p:nvSpPr>
          <p:cNvPr id="3" name="内容占位符 2"/>
          <p:cNvSpPr>
            <a:spLocks noGrp="1"/>
          </p:cNvSpPr>
          <p:nvPr>
            <p:ph sz="half" idx="1"/>
          </p:nvPr>
        </p:nvSpPr>
        <p:spPr>
          <a:xfrm>
            <a:off x="457200" y="4724400"/>
            <a:ext cx="8147050" cy="1944688"/>
          </a:xfrm>
        </p:spPr>
        <p:txBody>
          <a:bodyPr rtlCol="0">
            <a:normAutofit fontScale="92500" lnSpcReduction="20000"/>
          </a:bodyPr>
          <a:lstStyle/>
          <a:p>
            <a:pPr fontAlgn="auto">
              <a:spcAft>
                <a:spcPts val="0"/>
              </a:spcAft>
              <a:buFont typeface="Arial" pitchFamily="34" charset="0"/>
              <a:buChar char="•"/>
              <a:defRPr/>
            </a:pPr>
            <a:r>
              <a:rPr lang="zh-CN" altLang="en-US" sz="2200" dirty="0" smtClean="0"/>
              <a:t>我们</a:t>
            </a:r>
            <a:r>
              <a:rPr lang="zh-CN" altLang="en-US" sz="2200" dirty="0"/>
              <a:t>可以将空间等效的看成是由六个不同的空间矢量以原点为中心，所组成的正六边形。通过这些空间矢量将这个正六边形等效的分为六个</a:t>
            </a:r>
            <a:r>
              <a:rPr lang="zh-CN" altLang="en-US" sz="2200" dirty="0" smtClean="0"/>
              <a:t>扇区</a:t>
            </a:r>
            <a:r>
              <a:rPr lang="zh-CN" altLang="en-US" sz="2200" dirty="0"/>
              <a:t>。</a:t>
            </a:r>
            <a:endParaRPr lang="en-US" altLang="zh-CN" sz="2200" dirty="0" smtClean="0"/>
          </a:p>
          <a:p>
            <a:pPr fontAlgn="auto">
              <a:spcAft>
                <a:spcPts val="0"/>
              </a:spcAft>
              <a:buFont typeface="Arial" pitchFamily="34" charset="0"/>
              <a:buChar char="•"/>
              <a:defRPr/>
            </a:pPr>
            <a:r>
              <a:rPr lang="zh-CN" altLang="en-US" sz="2200" dirty="0" smtClean="0"/>
              <a:t>每个</a:t>
            </a:r>
            <a:r>
              <a:rPr lang="zh-CN" altLang="en-US" sz="2200" dirty="0"/>
              <a:t>扇区分别对应两个基本矢量和一个零矢量，通过三相逆变器的不同开关状态来产成相应的</a:t>
            </a:r>
            <a:r>
              <a:rPr lang="en-US" altLang="zh-CN" sz="2200" dirty="0"/>
              <a:t>PWM</a:t>
            </a:r>
            <a:r>
              <a:rPr lang="zh-CN" altLang="en-US" sz="2200" dirty="0"/>
              <a:t>波形，通过三相</a:t>
            </a:r>
            <a:r>
              <a:rPr lang="en-US" altLang="zh-CN" sz="2200" dirty="0"/>
              <a:t>PWM</a:t>
            </a:r>
            <a:r>
              <a:rPr lang="zh-CN" altLang="en-US" sz="2200" dirty="0"/>
              <a:t>导通的不同顺序所产生的高低电平持续时间，来表示对应的不同的空间</a:t>
            </a:r>
            <a:r>
              <a:rPr lang="zh-CN" altLang="en-US" sz="2200" dirty="0" smtClean="0"/>
              <a:t>矢量，如上图所示。</a:t>
            </a:r>
            <a:endParaRPr lang="zh-CN" altLang="en-US" sz="2200" dirty="0"/>
          </a:p>
          <a:p>
            <a:pPr fontAlgn="auto">
              <a:spcAft>
                <a:spcPts val="0"/>
              </a:spcAft>
              <a:buFont typeface="Arial" pitchFamily="34" charset="0"/>
              <a:buChar char="•"/>
              <a:defRPr/>
            </a:pPr>
            <a:endParaRPr lang="zh-CN" altLang="en-US" dirty="0"/>
          </a:p>
        </p:txBody>
      </p:sp>
      <p:pic>
        <p:nvPicPr>
          <p:cNvPr id="69635" name="Picture 2"/>
          <p:cNvPicPr>
            <a:picLocks noChangeAspect="1" noChangeArrowheads="1"/>
          </p:cNvPicPr>
          <p:nvPr/>
        </p:nvPicPr>
        <p:blipFill>
          <a:blip r:embed="rId3"/>
          <a:srcRect/>
          <a:stretch>
            <a:fillRect/>
          </a:stretch>
        </p:blipFill>
        <p:spPr bwMode="auto">
          <a:xfrm>
            <a:off x="0" y="1112838"/>
            <a:ext cx="4032250" cy="3228975"/>
          </a:xfrm>
          <a:prstGeom prst="rect">
            <a:avLst/>
          </a:prstGeom>
          <a:noFill/>
          <a:ln w="9525">
            <a:noFill/>
            <a:miter lim="800000"/>
            <a:headEnd/>
            <a:tailEnd/>
          </a:ln>
        </p:spPr>
      </p:pic>
      <p:pic>
        <p:nvPicPr>
          <p:cNvPr id="69636" name="Picture 360" descr="smi0"/>
          <p:cNvPicPr>
            <a:picLocks noChangeAspect="1" noChangeArrowheads="1" noCrop="1"/>
          </p:cNvPicPr>
          <p:nvPr/>
        </p:nvPicPr>
        <p:blipFill>
          <a:blip r:embed="rId4"/>
          <a:srcRect/>
          <a:stretch>
            <a:fillRect/>
          </a:stretch>
        </p:blipFill>
        <p:spPr bwMode="auto">
          <a:xfrm>
            <a:off x="4697413" y="1773238"/>
            <a:ext cx="4105275" cy="2438400"/>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15888"/>
            <a:ext cx="8229600" cy="779462"/>
          </a:xfrm>
        </p:spPr>
        <p:txBody>
          <a:bodyPr rtlCol="0">
            <a:normAutofit fontScale="90000"/>
          </a:bodyPr>
          <a:lstStyle/>
          <a:p>
            <a:pPr fontAlgn="auto">
              <a:spcAft>
                <a:spcPts val="0"/>
              </a:spcAft>
              <a:defRPr/>
            </a:pPr>
            <a:r>
              <a:rPr lang="en-US" altLang="zh-CN" dirty="0" smtClean="0"/>
              <a:t>2.3    SVPWM</a:t>
            </a:r>
            <a:r>
              <a:rPr lang="zh-CN" altLang="en-US" dirty="0" smtClean="0"/>
              <a:t>合成矢量所在扇区判断</a:t>
            </a:r>
            <a:endParaRPr lang="zh-CN" altLang="en-US" dirty="0"/>
          </a:p>
        </p:txBody>
      </p:sp>
      <p:sp>
        <p:nvSpPr>
          <p:cNvPr id="71682" name="内容占位符 2"/>
          <p:cNvSpPr>
            <a:spLocks noGrp="1"/>
          </p:cNvSpPr>
          <p:nvPr>
            <p:ph sz="half" idx="1"/>
          </p:nvPr>
        </p:nvSpPr>
        <p:spPr/>
        <p:txBody>
          <a:bodyPr/>
          <a:lstStyle/>
          <a:p>
            <a:r>
              <a:rPr lang="zh-CN" altLang="en-US" sz="2400" smtClean="0"/>
              <a:t>假设我们合成的实际矢量落在第</a:t>
            </a:r>
            <a:r>
              <a:rPr lang="en-US" altLang="zh-CN" sz="2400" smtClean="0"/>
              <a:t> I </a:t>
            </a:r>
            <a:r>
              <a:rPr lang="zh-CN" altLang="en-US" sz="2400" smtClean="0"/>
              <a:t>扇区，可知其等价条件如下：</a:t>
            </a:r>
            <a:r>
              <a:rPr lang="en-US" altLang="zh-CN" sz="2400" smtClean="0">
                <a:latin typeface="Times New Roman" pitchFamily="18" charset="0"/>
                <a:cs typeface="Times New Roman" pitchFamily="18" charset="0"/>
              </a:rPr>
              <a:t>0º&lt;arctan(U</a:t>
            </a:r>
            <a:r>
              <a:rPr lang="en-US" altLang="zh-CN" sz="1400" smtClean="0">
                <a:latin typeface="Times New Roman" pitchFamily="18" charset="0"/>
                <a:cs typeface="Times New Roman" pitchFamily="18" charset="0"/>
              </a:rPr>
              <a:t>β</a:t>
            </a:r>
            <a:r>
              <a:rPr lang="en-US" altLang="zh-CN" sz="2400" smtClean="0">
                <a:latin typeface="Times New Roman" pitchFamily="18" charset="0"/>
                <a:cs typeface="Times New Roman" pitchFamily="18" charset="0"/>
              </a:rPr>
              <a:t>/U</a:t>
            </a:r>
            <a:r>
              <a:rPr lang="en-US" altLang="zh-CN" sz="1600" smtClean="0">
                <a:latin typeface="Times New Roman" pitchFamily="18" charset="0"/>
                <a:cs typeface="Times New Roman" pitchFamily="18" charset="0"/>
              </a:rPr>
              <a:t>α</a:t>
            </a:r>
            <a:r>
              <a:rPr lang="en-US" altLang="zh-CN" sz="2400" smtClean="0">
                <a:latin typeface="Times New Roman" pitchFamily="18" charset="0"/>
                <a:cs typeface="Times New Roman" pitchFamily="18" charset="0"/>
              </a:rPr>
              <a:t>)&lt;60 º</a:t>
            </a:r>
          </a:p>
          <a:p>
            <a:endParaRPr lang="zh-CN" altLang="en-US" smtClean="0"/>
          </a:p>
        </p:txBody>
      </p:sp>
      <p:sp>
        <p:nvSpPr>
          <p:cNvPr id="71683" name="内容占位符 3"/>
          <p:cNvSpPr>
            <a:spLocks noGrp="1"/>
          </p:cNvSpPr>
          <p:nvPr>
            <p:ph sz="half" idx="2"/>
          </p:nvPr>
        </p:nvSpPr>
        <p:spPr/>
        <p:txBody>
          <a:bodyPr/>
          <a:lstStyle/>
          <a:p>
            <a:r>
              <a:rPr lang="zh-CN" altLang="en-US" sz="2200" smtClean="0"/>
              <a:t>所以，我们可以根据正切函数</a:t>
            </a:r>
            <a:r>
              <a:rPr lang="en-US" altLang="zh-CN" sz="2200" smtClean="0"/>
              <a:t>tan</a:t>
            </a:r>
            <a:r>
              <a:rPr lang="zh-CN" altLang="en-US" sz="2200" smtClean="0"/>
              <a:t>的值来建立实际合成矢量所在扇区判断的充要条件：</a:t>
            </a:r>
            <a:endParaRPr lang="en-US" altLang="zh-CN" sz="2200" smtClean="0"/>
          </a:p>
          <a:p>
            <a:endParaRPr lang="zh-CN" altLang="en-US" smtClean="0"/>
          </a:p>
        </p:txBody>
      </p:sp>
      <p:pic>
        <p:nvPicPr>
          <p:cNvPr id="5" name="Picture 2"/>
          <p:cNvPicPr>
            <a:picLocks noChangeAspect="1" noChangeArrowheads="1"/>
          </p:cNvPicPr>
          <p:nvPr/>
        </p:nvPicPr>
        <p:blipFill>
          <a:blip r:embed="rId3"/>
          <a:srcRect/>
          <a:stretch>
            <a:fillRect/>
          </a:stretch>
        </p:blipFill>
        <p:spPr bwMode="auto">
          <a:xfrm>
            <a:off x="928688" y="3235325"/>
            <a:ext cx="3200400" cy="2570163"/>
          </a:xfrm>
          <a:prstGeom prst="rect">
            <a:avLst/>
          </a:prstGeom>
          <a:noFill/>
          <a:ln w="9525">
            <a:noFill/>
            <a:miter lim="800000"/>
            <a:headEnd/>
            <a:tailEnd/>
          </a:ln>
        </p:spPr>
      </p:pic>
      <p:pic>
        <p:nvPicPr>
          <p:cNvPr id="71685" name="Picture 2"/>
          <p:cNvPicPr>
            <a:picLocks noChangeAspect="1" noChangeArrowheads="1"/>
          </p:cNvPicPr>
          <p:nvPr/>
        </p:nvPicPr>
        <p:blipFill>
          <a:blip r:embed="rId4"/>
          <a:srcRect/>
          <a:stretch>
            <a:fillRect/>
          </a:stretch>
        </p:blipFill>
        <p:spPr bwMode="auto">
          <a:xfrm>
            <a:off x="5219700" y="2781300"/>
            <a:ext cx="3171825" cy="2724150"/>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15888"/>
            <a:ext cx="8229600" cy="706437"/>
          </a:xfrm>
        </p:spPr>
        <p:txBody>
          <a:bodyPr rtlCol="0">
            <a:normAutofit fontScale="90000"/>
          </a:bodyPr>
          <a:lstStyle/>
          <a:p>
            <a:pPr fontAlgn="auto">
              <a:spcAft>
                <a:spcPts val="0"/>
              </a:spcAft>
              <a:defRPr/>
            </a:pPr>
            <a:r>
              <a:rPr lang="en-US" altLang="zh-CN" dirty="0" smtClean="0"/>
              <a:t>2.3   </a:t>
            </a:r>
            <a:r>
              <a:rPr lang="zh-CN" altLang="en-US" dirty="0" smtClean="0"/>
              <a:t>合成</a:t>
            </a:r>
            <a:r>
              <a:rPr lang="zh-CN" altLang="en-US" dirty="0"/>
              <a:t>矢量所在扇区判断</a:t>
            </a:r>
          </a:p>
        </p:txBody>
      </p:sp>
      <p:sp>
        <p:nvSpPr>
          <p:cNvPr id="3" name="内容占位符 2"/>
          <p:cNvSpPr>
            <a:spLocks noGrp="1"/>
          </p:cNvSpPr>
          <p:nvPr>
            <p:ph sz="half" idx="1"/>
          </p:nvPr>
        </p:nvSpPr>
        <p:spPr>
          <a:xfrm>
            <a:off x="468313" y="1268413"/>
            <a:ext cx="4059237" cy="5002212"/>
          </a:xfrm>
        </p:spPr>
        <p:txBody>
          <a:bodyPr rtlCol="0">
            <a:normAutofit fontScale="85000" lnSpcReduction="20000"/>
          </a:bodyPr>
          <a:lstStyle/>
          <a:p>
            <a:pPr fontAlgn="auto">
              <a:spcAft>
                <a:spcPts val="0"/>
              </a:spcAft>
              <a:buFont typeface="Arial" pitchFamily="34" charset="0"/>
              <a:buChar char="•"/>
              <a:defRPr/>
            </a:pPr>
            <a:r>
              <a:rPr lang="zh-CN" altLang="en-US" dirty="0" smtClean="0"/>
              <a:t>根据上述充要条件，我们可以建立一个通式：</a:t>
            </a:r>
            <a:endParaRPr lang="en-US" altLang="zh-CN" dirty="0" smtClean="0"/>
          </a:p>
          <a:p>
            <a:pPr fontAlgn="auto">
              <a:spcAft>
                <a:spcPts val="0"/>
              </a:spcAft>
              <a:buFont typeface="Arial" pitchFamily="34" charset="0"/>
              <a:buChar char="•"/>
              <a:defRPr/>
            </a:pPr>
            <a:endParaRPr lang="en-US" altLang="zh-CN" dirty="0"/>
          </a:p>
          <a:p>
            <a:pPr fontAlgn="auto">
              <a:spcAft>
                <a:spcPts val="0"/>
              </a:spcAft>
              <a:buFont typeface="Arial" pitchFamily="34" charset="0"/>
              <a:buChar char="•"/>
              <a:defRPr/>
            </a:pPr>
            <a:endParaRPr lang="en-US" altLang="zh-CN" dirty="0" smtClean="0"/>
          </a:p>
          <a:p>
            <a:pPr fontAlgn="auto">
              <a:spcAft>
                <a:spcPts val="0"/>
              </a:spcAft>
              <a:buFont typeface="Arial" pitchFamily="34" charset="0"/>
              <a:buChar char="•"/>
              <a:defRPr/>
            </a:pPr>
            <a:endParaRPr lang="en-US" altLang="zh-CN" dirty="0"/>
          </a:p>
          <a:p>
            <a:pPr fontAlgn="auto">
              <a:spcAft>
                <a:spcPts val="0"/>
              </a:spcAft>
              <a:buFont typeface="Arial" pitchFamily="34" charset="0"/>
              <a:buChar char="•"/>
              <a:defRPr/>
            </a:pPr>
            <a:endParaRPr lang="en-US" altLang="zh-CN" dirty="0" smtClean="0"/>
          </a:p>
          <a:p>
            <a:pPr fontAlgn="auto">
              <a:spcAft>
                <a:spcPts val="0"/>
              </a:spcAft>
              <a:buFont typeface="Arial" pitchFamily="34" charset="0"/>
              <a:buChar char="•"/>
              <a:defRPr/>
            </a:pPr>
            <a:endParaRPr lang="en-US" altLang="zh-CN" dirty="0" smtClean="0"/>
          </a:p>
          <a:p>
            <a:pPr marL="0" indent="0" fontAlgn="auto">
              <a:spcAft>
                <a:spcPts val="0"/>
              </a:spcAft>
              <a:buFont typeface="Arial" pitchFamily="34" charset="0"/>
              <a:buNone/>
              <a:defRPr/>
            </a:pPr>
            <a:endParaRPr lang="en-US" altLang="zh-CN" dirty="0"/>
          </a:p>
          <a:p>
            <a:pPr fontAlgn="auto">
              <a:spcAft>
                <a:spcPts val="0"/>
              </a:spcAft>
              <a:buFont typeface="Arial" pitchFamily="34" charset="0"/>
              <a:buChar char="•"/>
              <a:defRPr/>
            </a:pPr>
            <a:r>
              <a:rPr lang="zh-CN" altLang="en-US" dirty="0" smtClean="0"/>
              <a:t>如果</a:t>
            </a:r>
            <a:r>
              <a:rPr lang="en-US" altLang="zh-CN" dirty="0" smtClean="0"/>
              <a:t>U1=U</a:t>
            </a:r>
            <a:r>
              <a:rPr lang="el-GR" altLang="zh-CN" dirty="0" smtClean="0"/>
              <a:t> β</a:t>
            </a:r>
            <a:r>
              <a:rPr lang="en-US" altLang="zh-CN" dirty="0" smtClean="0"/>
              <a:t>=cos </a:t>
            </a:r>
            <a:r>
              <a:rPr lang="en-US" altLang="zh-CN" dirty="0" err="1" smtClean="0"/>
              <a:t>wt</a:t>
            </a:r>
            <a:r>
              <a:rPr lang="en-US" altLang="zh-CN" dirty="0" smtClean="0"/>
              <a:t>,</a:t>
            </a:r>
            <a:r>
              <a:rPr lang="zh-CN" altLang="en-US" dirty="0" smtClean="0"/>
              <a:t>那么</a:t>
            </a:r>
            <a:r>
              <a:rPr lang="en-US" altLang="zh-CN" dirty="0" smtClean="0"/>
              <a:t>U2=cos(wt-120º</a:t>
            </a:r>
            <a:r>
              <a:rPr lang="en-US" altLang="zh-CN" dirty="0"/>
              <a:t>),U3=cos(wt+120 º</a:t>
            </a:r>
            <a:r>
              <a:rPr lang="en-US" altLang="zh-CN" dirty="0" smtClean="0"/>
              <a:t>)</a:t>
            </a:r>
          </a:p>
          <a:p>
            <a:pPr fontAlgn="auto">
              <a:spcAft>
                <a:spcPts val="0"/>
              </a:spcAft>
              <a:buFont typeface="Arial" pitchFamily="34" charset="0"/>
              <a:buChar char="•"/>
              <a:defRPr/>
            </a:pPr>
            <a:r>
              <a:rPr lang="zh-CN" altLang="en-US" dirty="0" smtClean="0"/>
              <a:t>因为</a:t>
            </a:r>
            <a:r>
              <a:rPr lang="en-US" altLang="zh-CN" dirty="0" smtClean="0"/>
              <a:t>U</a:t>
            </a:r>
            <a:r>
              <a:rPr lang="el-GR" altLang="zh-CN" dirty="0" smtClean="0"/>
              <a:t>α</a:t>
            </a:r>
            <a:r>
              <a:rPr lang="zh-CN" altLang="en-US" dirty="0" smtClean="0"/>
              <a:t>与</a:t>
            </a:r>
            <a:r>
              <a:rPr lang="en-US" altLang="zh-CN" dirty="0"/>
              <a:t>U</a:t>
            </a:r>
            <a:r>
              <a:rPr lang="el-GR" altLang="zh-CN" dirty="0"/>
              <a:t> </a:t>
            </a:r>
            <a:r>
              <a:rPr lang="el-GR" altLang="zh-CN" dirty="0" smtClean="0"/>
              <a:t>β</a:t>
            </a:r>
            <a:r>
              <a:rPr lang="zh-CN" altLang="en-US" dirty="0" smtClean="0"/>
              <a:t>是相差</a:t>
            </a:r>
            <a:r>
              <a:rPr lang="en-US" altLang="zh-CN" dirty="0" smtClean="0"/>
              <a:t>90</a:t>
            </a:r>
            <a:r>
              <a:rPr lang="en-US" altLang="zh-CN" dirty="0"/>
              <a:t> </a:t>
            </a:r>
            <a:r>
              <a:rPr lang="en-US" altLang="zh-CN" dirty="0" smtClean="0"/>
              <a:t>º</a:t>
            </a:r>
            <a:r>
              <a:rPr lang="zh-CN" altLang="en-US" dirty="0" smtClean="0"/>
              <a:t>，故</a:t>
            </a:r>
            <a:r>
              <a:rPr lang="en-US" altLang="zh-CN" dirty="0"/>
              <a:t>U</a:t>
            </a:r>
            <a:r>
              <a:rPr lang="el-GR" altLang="zh-CN" dirty="0" smtClean="0"/>
              <a:t>α</a:t>
            </a:r>
            <a:r>
              <a:rPr lang="en-US" altLang="zh-CN" dirty="0" smtClean="0"/>
              <a:t>=sin </a:t>
            </a:r>
            <a:r>
              <a:rPr lang="en-US" altLang="zh-CN" dirty="0" err="1" smtClean="0"/>
              <a:t>wt</a:t>
            </a:r>
            <a:r>
              <a:rPr lang="en-US" altLang="zh-CN" dirty="0" smtClean="0"/>
              <a:t> </a:t>
            </a:r>
            <a:endParaRPr lang="zh-CN" altLang="en-US" dirty="0"/>
          </a:p>
        </p:txBody>
      </p:sp>
      <p:sp>
        <p:nvSpPr>
          <p:cNvPr id="4" name="内容占位符 3"/>
          <p:cNvSpPr>
            <a:spLocks noGrp="1"/>
          </p:cNvSpPr>
          <p:nvPr>
            <p:ph sz="half" idx="2"/>
          </p:nvPr>
        </p:nvSpPr>
        <p:spPr>
          <a:xfrm>
            <a:off x="4648200" y="1524000"/>
            <a:ext cx="4059238" cy="4784725"/>
          </a:xfrm>
        </p:spPr>
        <p:txBody>
          <a:bodyPr rtlCol="0">
            <a:normAutofit fontScale="85000" lnSpcReduction="20000"/>
          </a:bodyPr>
          <a:lstStyle/>
          <a:p>
            <a:pPr fontAlgn="auto">
              <a:spcAft>
                <a:spcPts val="0"/>
              </a:spcAft>
              <a:buFont typeface="Arial" pitchFamily="34" charset="0"/>
              <a:buChar char="•"/>
              <a:defRPr/>
            </a:pPr>
            <a:r>
              <a:rPr lang="zh-CN" altLang="en-US" dirty="0">
                <a:latin typeface="Times New Roman" pitchFamily="18" charset="0"/>
                <a:cs typeface="Times New Roman" pitchFamily="18" charset="0"/>
              </a:rPr>
              <a:t>再定义，若</a:t>
            </a:r>
            <a:r>
              <a:rPr lang="en-US" altLang="zh-CN" dirty="0">
                <a:latin typeface="Times New Roman" pitchFamily="18" charset="0"/>
                <a:cs typeface="Times New Roman" pitchFamily="18" charset="0"/>
              </a:rPr>
              <a:t>U1&gt;0 </a:t>
            </a:r>
            <a:r>
              <a:rPr lang="zh-CN" altLang="en-US" dirty="0">
                <a:latin typeface="Times New Roman" pitchFamily="18" charset="0"/>
                <a:cs typeface="Times New Roman" pitchFamily="18" charset="0"/>
              </a:rPr>
              <a:t>，则</a:t>
            </a:r>
            <a:r>
              <a:rPr lang="en-US" altLang="zh-CN" dirty="0">
                <a:latin typeface="Times New Roman" pitchFamily="18" charset="0"/>
                <a:cs typeface="Times New Roman" pitchFamily="18" charset="0"/>
              </a:rPr>
              <a:t> A=1</a:t>
            </a:r>
            <a:r>
              <a:rPr lang="zh-CN" altLang="en-US" dirty="0">
                <a:latin typeface="Times New Roman" pitchFamily="18" charset="0"/>
                <a:cs typeface="Times New Roman" pitchFamily="18" charset="0"/>
              </a:rPr>
              <a:t>，否则</a:t>
            </a:r>
            <a:r>
              <a:rPr lang="en-US" altLang="zh-CN" dirty="0">
                <a:latin typeface="Times New Roman" pitchFamily="18" charset="0"/>
                <a:cs typeface="Times New Roman" pitchFamily="18" charset="0"/>
              </a:rPr>
              <a:t> A=0</a:t>
            </a:r>
            <a:r>
              <a:rPr lang="zh-CN" altLang="en-US" dirty="0">
                <a:latin typeface="Times New Roman" pitchFamily="18" charset="0"/>
                <a:cs typeface="Times New Roman" pitchFamily="18" charset="0"/>
              </a:rPr>
              <a:t>； 若</a:t>
            </a:r>
            <a:r>
              <a:rPr lang="en-US" altLang="zh-CN" dirty="0">
                <a:latin typeface="Times New Roman" pitchFamily="18" charset="0"/>
                <a:cs typeface="Times New Roman" pitchFamily="18" charset="0"/>
              </a:rPr>
              <a:t>U 2&gt;0 </a:t>
            </a:r>
            <a:r>
              <a:rPr lang="zh-CN" altLang="en-US" dirty="0">
                <a:latin typeface="Times New Roman" pitchFamily="18" charset="0"/>
                <a:cs typeface="Times New Roman" pitchFamily="18" charset="0"/>
              </a:rPr>
              <a:t>，则</a:t>
            </a:r>
            <a:r>
              <a:rPr lang="en-US" altLang="zh-CN" dirty="0">
                <a:latin typeface="Times New Roman" pitchFamily="18" charset="0"/>
                <a:cs typeface="Times New Roman" pitchFamily="18" charset="0"/>
              </a:rPr>
              <a:t> B=1</a:t>
            </a:r>
            <a:r>
              <a:rPr lang="zh-CN" altLang="en-US" dirty="0">
                <a:latin typeface="Times New Roman" pitchFamily="18" charset="0"/>
                <a:cs typeface="Times New Roman" pitchFamily="18" charset="0"/>
              </a:rPr>
              <a:t>，否则</a:t>
            </a:r>
            <a:r>
              <a:rPr lang="en-US" altLang="zh-CN" dirty="0">
                <a:latin typeface="Times New Roman" pitchFamily="18" charset="0"/>
                <a:cs typeface="Times New Roman" pitchFamily="18" charset="0"/>
              </a:rPr>
              <a:t> B=0</a:t>
            </a:r>
            <a:r>
              <a:rPr lang="zh-CN" altLang="en-US" dirty="0">
                <a:latin typeface="Times New Roman" pitchFamily="18" charset="0"/>
                <a:cs typeface="Times New Roman" pitchFamily="18" charset="0"/>
              </a:rPr>
              <a:t>；若</a:t>
            </a:r>
            <a:r>
              <a:rPr lang="en-US" altLang="zh-CN" dirty="0">
                <a:latin typeface="Times New Roman" pitchFamily="18" charset="0"/>
                <a:cs typeface="Times New Roman" pitchFamily="18" charset="0"/>
              </a:rPr>
              <a:t>U3&gt;0 </a:t>
            </a:r>
            <a:r>
              <a:rPr lang="zh-CN" altLang="en-US" dirty="0">
                <a:latin typeface="Times New Roman" pitchFamily="18" charset="0"/>
                <a:cs typeface="Times New Roman" pitchFamily="18" charset="0"/>
              </a:rPr>
              <a:t>，则</a:t>
            </a:r>
            <a:r>
              <a:rPr lang="en-US" altLang="zh-CN" dirty="0">
                <a:latin typeface="Times New Roman" pitchFamily="18" charset="0"/>
                <a:cs typeface="Times New Roman" pitchFamily="18" charset="0"/>
              </a:rPr>
              <a:t> C=1</a:t>
            </a:r>
            <a:r>
              <a:rPr lang="zh-CN" altLang="en-US" dirty="0">
                <a:latin typeface="Times New Roman" pitchFamily="18" charset="0"/>
                <a:cs typeface="Times New Roman" pitchFamily="18" charset="0"/>
              </a:rPr>
              <a:t>，否则</a:t>
            </a:r>
            <a:r>
              <a:rPr lang="en-US" altLang="zh-CN" dirty="0">
                <a:latin typeface="Times New Roman" pitchFamily="18" charset="0"/>
                <a:cs typeface="Times New Roman" pitchFamily="18" charset="0"/>
              </a:rPr>
              <a:t> C=0</a:t>
            </a:r>
            <a:r>
              <a:rPr lang="zh-CN"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fontAlgn="auto">
              <a:spcAft>
                <a:spcPts val="0"/>
              </a:spcAft>
              <a:buFont typeface="Arial" pitchFamily="34" charset="0"/>
              <a:buChar char="•"/>
              <a:defRPr/>
            </a:pPr>
            <a:r>
              <a:rPr lang="zh-CN" altLang="en-US" dirty="0" smtClean="0"/>
              <a:t>建立通式</a:t>
            </a:r>
            <a:r>
              <a:rPr lang="en-US" altLang="zh-CN" dirty="0" smtClean="0"/>
              <a:t>N=4C+2B+A</a:t>
            </a:r>
          </a:p>
          <a:p>
            <a:pPr fontAlgn="auto">
              <a:spcAft>
                <a:spcPts val="0"/>
              </a:spcAft>
              <a:buFont typeface="Arial" pitchFamily="34" charset="0"/>
              <a:buChar char="•"/>
              <a:defRPr/>
            </a:pPr>
            <a:r>
              <a:rPr lang="zh-CN" altLang="en-US" dirty="0">
                <a:latin typeface="Times New Roman" pitchFamily="18" charset="0"/>
                <a:cs typeface="Times New Roman" pitchFamily="18" charset="0"/>
              </a:rPr>
              <a:t>假设合成矢量位于扇区</a:t>
            </a:r>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，有</a:t>
            </a:r>
            <a:r>
              <a:rPr lang="en-US" altLang="zh-CN" dirty="0">
                <a:latin typeface="Times New Roman" pitchFamily="18" charset="0"/>
                <a:cs typeface="Times New Roman" pitchFamily="18" charset="0"/>
              </a:rPr>
              <a:t>U1&gt;0  U2&gt;0  U3&lt;0 </a:t>
            </a:r>
            <a:r>
              <a:rPr lang="zh-CN" altLang="en-US" dirty="0">
                <a:latin typeface="Times New Roman" pitchFamily="18" charset="0"/>
                <a:cs typeface="Times New Roman" pitchFamily="18" charset="0"/>
              </a:rPr>
              <a:t>则</a:t>
            </a:r>
            <a:r>
              <a:rPr lang="en-US" altLang="zh-CN" dirty="0">
                <a:latin typeface="Times New Roman" pitchFamily="18" charset="0"/>
                <a:cs typeface="Times New Roman" pitchFamily="18" charset="0"/>
              </a:rPr>
              <a:t>N=3</a:t>
            </a:r>
          </a:p>
          <a:p>
            <a:pPr fontAlgn="auto">
              <a:spcAft>
                <a:spcPts val="0"/>
              </a:spcAft>
              <a:buFont typeface="Arial" pitchFamily="34" charset="0"/>
              <a:buChar char="•"/>
              <a:defRPr/>
            </a:pPr>
            <a:r>
              <a:rPr lang="zh-CN" altLang="en-US" dirty="0">
                <a:latin typeface="Times New Roman" pitchFamily="18" charset="0"/>
                <a:cs typeface="Times New Roman" pitchFamily="18" charset="0"/>
              </a:rPr>
              <a:t>假设合成矢量位于扇区</a:t>
            </a:r>
            <a:r>
              <a:rPr lang="en-US" altLang="zh-CN" dirty="0">
                <a:latin typeface="Times New Roman" pitchFamily="18" charset="0"/>
                <a:cs typeface="Times New Roman" pitchFamily="18" charset="0"/>
              </a:rPr>
              <a:t>2</a:t>
            </a:r>
            <a:r>
              <a:rPr lang="zh-CN" altLang="en-US" dirty="0">
                <a:latin typeface="Times New Roman" pitchFamily="18" charset="0"/>
                <a:cs typeface="Times New Roman" pitchFamily="18" charset="0"/>
              </a:rPr>
              <a:t>，有</a:t>
            </a:r>
            <a:r>
              <a:rPr lang="en-US" altLang="zh-CN" dirty="0">
                <a:latin typeface="Times New Roman" pitchFamily="18" charset="0"/>
                <a:cs typeface="Times New Roman" pitchFamily="18" charset="0"/>
              </a:rPr>
              <a:t>U1&gt;0  U2&lt;0  U3&lt;0  </a:t>
            </a:r>
            <a:r>
              <a:rPr lang="zh-CN" altLang="en-US" dirty="0">
                <a:latin typeface="Times New Roman" pitchFamily="18" charset="0"/>
                <a:cs typeface="Times New Roman" pitchFamily="18" charset="0"/>
              </a:rPr>
              <a:t>则</a:t>
            </a:r>
            <a:r>
              <a:rPr lang="en-US" altLang="zh-CN" dirty="0">
                <a:latin typeface="Times New Roman" pitchFamily="18" charset="0"/>
                <a:cs typeface="Times New Roman" pitchFamily="18" charset="0"/>
              </a:rPr>
              <a:t>N=1</a:t>
            </a:r>
          </a:p>
          <a:p>
            <a:pPr fontAlgn="auto">
              <a:spcAft>
                <a:spcPts val="0"/>
              </a:spcAft>
              <a:buFont typeface="Arial" pitchFamily="34" charset="0"/>
              <a:buChar char="•"/>
              <a:defRPr/>
            </a:pPr>
            <a:r>
              <a:rPr lang="zh-CN" altLang="en-US" dirty="0">
                <a:latin typeface="Times New Roman" pitchFamily="18" charset="0"/>
                <a:cs typeface="Times New Roman" pitchFamily="18" charset="0"/>
              </a:rPr>
              <a:t>以此类推 可得，扇区</a:t>
            </a:r>
            <a:r>
              <a:rPr lang="en-US" altLang="zh-CN" dirty="0">
                <a:latin typeface="Times New Roman" pitchFamily="18" charset="0"/>
                <a:cs typeface="Times New Roman" pitchFamily="18" charset="0"/>
              </a:rPr>
              <a:t>3</a:t>
            </a:r>
            <a:r>
              <a:rPr lang="zh-CN" altLang="en-US" dirty="0">
                <a:latin typeface="Times New Roman" pitchFamily="18" charset="0"/>
                <a:cs typeface="Times New Roman" pitchFamily="18" charset="0"/>
              </a:rPr>
              <a:t>对应的</a:t>
            </a:r>
            <a:r>
              <a:rPr lang="en-US" altLang="zh-CN" dirty="0">
                <a:latin typeface="Times New Roman" pitchFamily="18" charset="0"/>
                <a:cs typeface="Times New Roman" pitchFamily="18" charset="0"/>
              </a:rPr>
              <a:t>N=5; </a:t>
            </a:r>
            <a:r>
              <a:rPr lang="zh-CN" altLang="en-US" dirty="0">
                <a:latin typeface="Times New Roman" pitchFamily="18" charset="0"/>
                <a:cs typeface="Times New Roman" pitchFamily="18" charset="0"/>
              </a:rPr>
              <a:t>扇区</a:t>
            </a:r>
            <a:r>
              <a:rPr lang="en-US" altLang="zh-CN" dirty="0">
                <a:latin typeface="Times New Roman" pitchFamily="18" charset="0"/>
                <a:cs typeface="Times New Roman" pitchFamily="18" charset="0"/>
              </a:rPr>
              <a:t>4</a:t>
            </a:r>
            <a:r>
              <a:rPr lang="zh-CN" altLang="en-US" dirty="0">
                <a:latin typeface="Times New Roman" pitchFamily="18" charset="0"/>
                <a:cs typeface="Times New Roman" pitchFamily="18" charset="0"/>
              </a:rPr>
              <a:t>对应的</a:t>
            </a:r>
            <a:r>
              <a:rPr lang="en-US" altLang="zh-CN" dirty="0">
                <a:latin typeface="Times New Roman" pitchFamily="18" charset="0"/>
                <a:cs typeface="Times New Roman" pitchFamily="18" charset="0"/>
              </a:rPr>
              <a:t>N=4;</a:t>
            </a:r>
            <a:r>
              <a:rPr lang="zh-CN" altLang="en-US" dirty="0">
                <a:latin typeface="Times New Roman" pitchFamily="18" charset="0"/>
                <a:cs typeface="Times New Roman" pitchFamily="18" charset="0"/>
              </a:rPr>
              <a:t>扇区</a:t>
            </a:r>
            <a:r>
              <a:rPr lang="en-US" altLang="zh-CN" dirty="0">
                <a:latin typeface="Times New Roman" pitchFamily="18" charset="0"/>
                <a:cs typeface="Times New Roman" pitchFamily="18" charset="0"/>
              </a:rPr>
              <a:t>5</a:t>
            </a:r>
            <a:r>
              <a:rPr lang="zh-CN" altLang="en-US" dirty="0">
                <a:latin typeface="Times New Roman" pitchFamily="18" charset="0"/>
                <a:cs typeface="Times New Roman" pitchFamily="18" charset="0"/>
              </a:rPr>
              <a:t>对应的</a:t>
            </a:r>
            <a:r>
              <a:rPr lang="en-US" altLang="zh-CN" dirty="0">
                <a:latin typeface="Times New Roman" pitchFamily="18" charset="0"/>
                <a:cs typeface="Times New Roman" pitchFamily="18" charset="0"/>
              </a:rPr>
              <a:t>N=6;</a:t>
            </a:r>
            <a:r>
              <a:rPr lang="zh-CN" altLang="en-US" dirty="0">
                <a:latin typeface="Times New Roman" pitchFamily="18" charset="0"/>
                <a:cs typeface="Times New Roman" pitchFamily="18" charset="0"/>
              </a:rPr>
              <a:t>扇区</a:t>
            </a:r>
            <a:r>
              <a:rPr lang="en-US" altLang="zh-CN" dirty="0">
                <a:latin typeface="Times New Roman" pitchFamily="18" charset="0"/>
                <a:cs typeface="Times New Roman" pitchFamily="18" charset="0"/>
              </a:rPr>
              <a:t>6</a:t>
            </a:r>
            <a:r>
              <a:rPr lang="zh-CN" altLang="en-US" dirty="0">
                <a:latin typeface="Times New Roman" pitchFamily="18" charset="0"/>
                <a:cs typeface="Times New Roman" pitchFamily="18" charset="0"/>
              </a:rPr>
              <a:t>对应的</a:t>
            </a:r>
            <a:r>
              <a:rPr lang="en-US" altLang="zh-CN" dirty="0">
                <a:latin typeface="Times New Roman" pitchFamily="18" charset="0"/>
                <a:cs typeface="Times New Roman" pitchFamily="18" charset="0"/>
              </a:rPr>
              <a:t>N=2</a:t>
            </a:r>
            <a:r>
              <a:rPr lang="en-US" altLang="zh-CN"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p:txBody>
      </p:sp>
      <p:pic>
        <p:nvPicPr>
          <p:cNvPr id="73732" name="Picture 2"/>
          <p:cNvPicPr>
            <a:picLocks noChangeAspect="1" noChangeArrowheads="1"/>
          </p:cNvPicPr>
          <p:nvPr/>
        </p:nvPicPr>
        <p:blipFill>
          <a:blip r:embed="rId3"/>
          <a:srcRect/>
          <a:stretch>
            <a:fillRect/>
          </a:stretch>
        </p:blipFill>
        <p:spPr bwMode="auto">
          <a:xfrm>
            <a:off x="1050925" y="1989138"/>
            <a:ext cx="2676525" cy="2124075"/>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p:cNvSpPr>
            <a:spLocks noGrp="1"/>
          </p:cNvSpPr>
          <p:nvPr>
            <p:ph type="title"/>
          </p:nvPr>
        </p:nvSpPr>
        <p:spPr>
          <a:xfrm>
            <a:off x="468313" y="188913"/>
            <a:ext cx="8229600" cy="895350"/>
          </a:xfrm>
        </p:spPr>
        <p:txBody>
          <a:bodyPr/>
          <a:lstStyle/>
          <a:p>
            <a:r>
              <a:rPr lang="en-US" altLang="zh-CN" sz="3200" smtClean="0"/>
              <a:t>2.4    SVPWM</a:t>
            </a:r>
            <a:r>
              <a:rPr lang="zh-CN" altLang="en-US" sz="3200" smtClean="0"/>
              <a:t>的扇区基本矢量作用时间</a:t>
            </a:r>
          </a:p>
        </p:txBody>
      </p:sp>
      <p:sp>
        <p:nvSpPr>
          <p:cNvPr id="3" name="内容占位符 2"/>
          <p:cNvSpPr>
            <a:spLocks noGrp="1"/>
          </p:cNvSpPr>
          <p:nvPr>
            <p:ph sz="half" idx="1"/>
          </p:nvPr>
        </p:nvSpPr>
        <p:spPr>
          <a:xfrm>
            <a:off x="457200" y="5229225"/>
            <a:ext cx="4059238" cy="866775"/>
          </a:xfrm>
        </p:spPr>
        <p:txBody>
          <a:bodyPr rtlCol="0">
            <a:normAutofit fontScale="85000" lnSpcReduction="20000"/>
          </a:bodyPr>
          <a:lstStyle/>
          <a:p>
            <a:pPr marL="0" indent="0" fontAlgn="auto">
              <a:spcAft>
                <a:spcPts val="0"/>
              </a:spcAft>
              <a:buFont typeface="Arial" pitchFamily="34" charset="0"/>
              <a:buNone/>
              <a:defRPr/>
            </a:pPr>
            <a:r>
              <a:rPr lang="zh-CN" altLang="en-US" sz="2400" dirty="0" smtClean="0">
                <a:solidFill>
                  <a:schemeClr val="tx2">
                    <a:lumMod val="75000"/>
                  </a:schemeClr>
                </a:solidFill>
              </a:rPr>
              <a:t>注：基本矢量</a:t>
            </a:r>
            <a:r>
              <a:rPr lang="en-US" altLang="zh-CN" sz="2400" dirty="0" smtClean="0">
                <a:solidFill>
                  <a:schemeClr val="tx2">
                    <a:lumMod val="75000"/>
                  </a:schemeClr>
                </a:solidFill>
              </a:rPr>
              <a:t>100</a:t>
            </a:r>
            <a:r>
              <a:rPr lang="zh-CN" altLang="en-US" sz="2400" dirty="0" smtClean="0">
                <a:solidFill>
                  <a:schemeClr val="tx2">
                    <a:lumMod val="75000"/>
                  </a:schemeClr>
                </a:solidFill>
              </a:rPr>
              <a:t>对应的开关命名顺序是</a:t>
            </a:r>
            <a:r>
              <a:rPr lang="en-US" altLang="zh-CN" sz="2400" dirty="0" err="1" smtClean="0">
                <a:solidFill>
                  <a:schemeClr val="tx2">
                    <a:lumMod val="75000"/>
                  </a:schemeClr>
                </a:solidFill>
              </a:rPr>
              <a:t>abc</a:t>
            </a:r>
            <a:endParaRPr lang="zh-CN" altLang="en-US" dirty="0">
              <a:solidFill>
                <a:schemeClr val="tx2">
                  <a:lumMod val="75000"/>
                </a:schemeClr>
              </a:solidFill>
            </a:endParaRPr>
          </a:p>
        </p:txBody>
      </p:sp>
      <p:sp>
        <p:nvSpPr>
          <p:cNvPr id="4" name="内容占位符 3"/>
          <p:cNvSpPr>
            <a:spLocks noGrp="1"/>
          </p:cNvSpPr>
          <p:nvPr>
            <p:ph sz="half" idx="2"/>
          </p:nvPr>
        </p:nvSpPr>
        <p:spPr>
          <a:xfrm>
            <a:off x="4818063" y="1384300"/>
            <a:ext cx="3919537" cy="5400675"/>
          </a:xfrm>
        </p:spPr>
        <p:txBody>
          <a:bodyPr rtlCol="0">
            <a:normAutofit fontScale="85000" lnSpcReduction="20000"/>
          </a:bodyPr>
          <a:lstStyle/>
          <a:p>
            <a:pPr fontAlgn="auto">
              <a:spcAft>
                <a:spcPts val="0"/>
              </a:spcAft>
              <a:buFont typeface="Arial" pitchFamily="34" charset="0"/>
              <a:buChar char="•"/>
              <a:defRPr/>
            </a:pPr>
            <a:r>
              <a:rPr lang="zh-CN" altLang="en-US" dirty="0" smtClean="0"/>
              <a:t>如左图所示，这是扇区</a:t>
            </a:r>
            <a:r>
              <a:rPr lang="en-US" altLang="zh-CN" dirty="0" smtClean="0"/>
              <a:t>1</a:t>
            </a:r>
            <a:r>
              <a:rPr lang="zh-CN" altLang="en-US" dirty="0" smtClean="0"/>
              <a:t>对应的三角载波</a:t>
            </a:r>
            <a:r>
              <a:rPr lang="en-US" altLang="zh-CN" dirty="0" smtClean="0"/>
              <a:t>PWM</a:t>
            </a:r>
            <a:r>
              <a:rPr lang="zh-CN" altLang="en-US" dirty="0" smtClean="0"/>
              <a:t>图，这里的三角载波，是基于将</a:t>
            </a:r>
            <a:r>
              <a:rPr lang="en-US" altLang="zh-CN" dirty="0" smtClean="0"/>
              <a:t>PWM</a:t>
            </a:r>
            <a:r>
              <a:rPr lang="zh-CN" altLang="en-US" dirty="0" smtClean="0"/>
              <a:t>模块的计数模式设置成增减计数，且时基模块增计数时高跳变，减计数时低跳变所形成的。</a:t>
            </a:r>
            <a:endParaRPr lang="en-US" altLang="zh-CN" dirty="0" smtClean="0"/>
          </a:p>
          <a:p>
            <a:pPr fontAlgn="auto">
              <a:spcAft>
                <a:spcPts val="0"/>
              </a:spcAft>
              <a:buFont typeface="Arial" pitchFamily="34" charset="0"/>
              <a:buChar char="•"/>
              <a:defRPr/>
            </a:pPr>
            <a:r>
              <a:rPr lang="zh-CN" altLang="en-US" dirty="0" smtClean="0"/>
              <a:t>当计数达到</a:t>
            </a:r>
            <a:r>
              <a:rPr lang="en-US" altLang="zh-CN" dirty="0" smtClean="0"/>
              <a:t>Ta</a:t>
            </a:r>
            <a:r>
              <a:rPr lang="zh-CN" altLang="en-US" dirty="0" smtClean="0"/>
              <a:t>时，</a:t>
            </a:r>
            <a:r>
              <a:rPr lang="en-US" altLang="zh-CN" dirty="0" smtClean="0"/>
              <a:t>PWM1</a:t>
            </a:r>
            <a:r>
              <a:rPr lang="zh-CN" altLang="en-US" dirty="0" smtClean="0"/>
              <a:t>高跳变，并且计数模块继续计数，此时</a:t>
            </a:r>
            <a:r>
              <a:rPr lang="en-US" altLang="zh-CN" dirty="0" smtClean="0"/>
              <a:t>PWM3/5</a:t>
            </a:r>
            <a:r>
              <a:rPr lang="zh-CN" altLang="en-US" dirty="0" smtClean="0"/>
              <a:t>均未跳变，形成基本矢量</a:t>
            </a:r>
            <a:r>
              <a:rPr lang="en-US" altLang="zh-CN" dirty="0" smtClean="0"/>
              <a:t>100</a:t>
            </a:r>
            <a:r>
              <a:rPr lang="zh-CN" altLang="en-US" dirty="0" smtClean="0"/>
              <a:t>，保持时间为</a:t>
            </a:r>
            <a:r>
              <a:rPr lang="en-US" altLang="zh-CN" dirty="0" smtClean="0"/>
              <a:t>t1=Tb-Ta,</a:t>
            </a:r>
            <a:r>
              <a:rPr lang="zh-CN" altLang="en-US" dirty="0" smtClean="0"/>
              <a:t> 即合成扇区</a:t>
            </a:r>
            <a:r>
              <a:rPr lang="en-US" altLang="zh-CN" dirty="0" smtClean="0"/>
              <a:t>1</a:t>
            </a:r>
            <a:r>
              <a:rPr lang="zh-CN" altLang="en-US" dirty="0" smtClean="0"/>
              <a:t>的基本矢量</a:t>
            </a:r>
            <a:r>
              <a:rPr lang="en-US" altLang="zh-CN" dirty="0" smtClean="0"/>
              <a:t>100</a:t>
            </a:r>
            <a:r>
              <a:rPr lang="zh-CN" altLang="en-US" dirty="0" smtClean="0"/>
              <a:t>的作用时间为</a:t>
            </a:r>
            <a:r>
              <a:rPr lang="en-US" altLang="zh-CN" dirty="0" smtClean="0"/>
              <a:t>t1</a:t>
            </a:r>
            <a:r>
              <a:rPr lang="zh-CN" altLang="en-US" dirty="0" smtClean="0"/>
              <a:t>。以此类推合成扇区</a:t>
            </a:r>
            <a:r>
              <a:rPr lang="en-US" altLang="zh-CN" dirty="0" smtClean="0"/>
              <a:t>1</a:t>
            </a:r>
            <a:r>
              <a:rPr lang="zh-CN" altLang="en-US" dirty="0" smtClean="0"/>
              <a:t>的另外一个基本矢量的</a:t>
            </a:r>
            <a:r>
              <a:rPr lang="en-US" altLang="zh-CN" dirty="0" smtClean="0"/>
              <a:t>110</a:t>
            </a:r>
            <a:r>
              <a:rPr lang="zh-CN" altLang="en-US" dirty="0" smtClean="0"/>
              <a:t>的作用时间为</a:t>
            </a:r>
            <a:r>
              <a:rPr lang="en-US" altLang="zh-CN" dirty="0" smtClean="0"/>
              <a:t>t2=Tc-Tb</a:t>
            </a:r>
            <a:r>
              <a:rPr lang="zh-CN" altLang="en-US" dirty="0" smtClean="0"/>
              <a:t>。</a:t>
            </a:r>
            <a:endParaRPr lang="zh-CN" altLang="en-US" dirty="0"/>
          </a:p>
        </p:txBody>
      </p:sp>
      <p:pic>
        <p:nvPicPr>
          <p:cNvPr id="75780" name="Picture 2"/>
          <p:cNvPicPr>
            <a:picLocks noChangeAspect="1" noChangeArrowheads="1"/>
          </p:cNvPicPr>
          <p:nvPr/>
        </p:nvPicPr>
        <p:blipFill>
          <a:blip r:embed="rId3"/>
          <a:srcRect/>
          <a:stretch>
            <a:fillRect/>
          </a:stretch>
        </p:blipFill>
        <p:spPr bwMode="auto">
          <a:xfrm>
            <a:off x="323850" y="1412875"/>
            <a:ext cx="4464050" cy="3711575"/>
          </a:xfrm>
          <a:prstGeom prst="rect">
            <a:avLst/>
          </a:prstGeom>
          <a:noFill/>
          <a:ln w="9525">
            <a:noFill/>
            <a:miter lim="800000"/>
            <a:headEnd/>
            <a:tailEnd/>
          </a:ln>
        </p:spPr>
      </p:pic>
      <p:pic>
        <p:nvPicPr>
          <p:cNvPr id="75781" name="墨迹 4"/>
          <p:cNvPicPr>
            <a:picLocks noChangeAspect="1" noChangeArrowheads="1"/>
          </p:cNvPicPr>
          <p:nvPr/>
        </p:nvPicPr>
        <p:blipFill>
          <a:blip r:embed="rId4"/>
          <a:srcRect/>
          <a:stretch>
            <a:fillRect/>
          </a:stretch>
        </p:blipFill>
        <p:spPr bwMode="auto">
          <a:xfrm>
            <a:off x="5164138" y="2268538"/>
            <a:ext cx="3441700" cy="576262"/>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360" descr="smi0"/>
          <p:cNvPicPr>
            <a:picLocks noChangeAspect="1" noChangeArrowheads="1" noCrop="1"/>
          </p:cNvPicPr>
          <p:nvPr/>
        </p:nvPicPr>
        <p:blipFill>
          <a:blip r:embed="rId3"/>
          <a:srcRect/>
          <a:stretch>
            <a:fillRect/>
          </a:stretch>
        </p:blipFill>
        <p:spPr bwMode="auto">
          <a:xfrm>
            <a:off x="4787900" y="4419600"/>
            <a:ext cx="4105275" cy="2438400"/>
          </a:xfrm>
          <a:prstGeom prst="rect">
            <a:avLst/>
          </a:prstGeom>
          <a:noFill/>
          <a:ln w="9525">
            <a:noFill/>
            <a:miter lim="800000"/>
            <a:headEnd/>
            <a:tailEnd/>
          </a:ln>
        </p:spPr>
      </p:pic>
      <p:sp>
        <p:nvSpPr>
          <p:cNvPr id="77826" name="标题 4"/>
          <p:cNvSpPr>
            <a:spLocks noGrp="1"/>
          </p:cNvSpPr>
          <p:nvPr>
            <p:ph type="title"/>
          </p:nvPr>
        </p:nvSpPr>
        <p:spPr>
          <a:xfrm>
            <a:off x="487363" y="0"/>
            <a:ext cx="8229600" cy="849313"/>
          </a:xfrm>
        </p:spPr>
        <p:txBody>
          <a:bodyPr/>
          <a:lstStyle/>
          <a:p>
            <a:r>
              <a:rPr lang="en-US" altLang="zh-CN" sz="3200" smtClean="0"/>
              <a:t>2.4    SVPWM</a:t>
            </a:r>
            <a:r>
              <a:rPr lang="zh-CN" altLang="en-US" sz="3200" smtClean="0"/>
              <a:t>的扇区基本矢量作用时间</a:t>
            </a:r>
          </a:p>
        </p:txBody>
      </p:sp>
      <p:sp>
        <p:nvSpPr>
          <p:cNvPr id="77827" name="内容占位符 5"/>
          <p:cNvSpPr>
            <a:spLocks noGrp="1"/>
          </p:cNvSpPr>
          <p:nvPr>
            <p:ph idx="1"/>
          </p:nvPr>
        </p:nvSpPr>
        <p:spPr>
          <a:xfrm>
            <a:off x="4602163" y="836613"/>
            <a:ext cx="3971925" cy="3960812"/>
          </a:xfrm>
        </p:spPr>
        <p:txBody>
          <a:bodyPr/>
          <a:lstStyle/>
          <a:p>
            <a:r>
              <a:rPr lang="zh-CN" altLang="en-US" sz="2000" smtClean="0"/>
              <a:t>从扇区的基本矢量中，我们还可以看出比较寄存器的先行顺序，拿扇区</a:t>
            </a:r>
            <a:r>
              <a:rPr lang="en-US" altLang="zh-CN" sz="2000" smtClean="0"/>
              <a:t>1</a:t>
            </a:r>
            <a:r>
              <a:rPr lang="zh-CN" altLang="en-US" sz="2000" smtClean="0"/>
              <a:t>的基本矢量</a:t>
            </a:r>
            <a:r>
              <a:rPr lang="en-US" altLang="zh-CN" sz="2000" smtClean="0"/>
              <a:t>100</a:t>
            </a:r>
            <a:r>
              <a:rPr lang="zh-CN" altLang="en-US" sz="2000" smtClean="0"/>
              <a:t>和</a:t>
            </a:r>
            <a:r>
              <a:rPr lang="en-US" altLang="zh-CN" sz="2000" smtClean="0"/>
              <a:t>101</a:t>
            </a:r>
            <a:r>
              <a:rPr lang="zh-CN" altLang="en-US" sz="2000" smtClean="0"/>
              <a:t>（</a:t>
            </a:r>
            <a:r>
              <a:rPr lang="en-US" altLang="zh-CN" sz="2000" smtClean="0"/>
              <a:t>abc</a:t>
            </a:r>
            <a:r>
              <a:rPr lang="zh-CN" altLang="en-US" sz="2000" smtClean="0"/>
              <a:t>）来说。</a:t>
            </a:r>
            <a:endParaRPr lang="en-US" altLang="zh-CN" sz="2000" smtClean="0"/>
          </a:p>
          <a:p>
            <a:r>
              <a:rPr lang="zh-CN" altLang="en-US" sz="2000" smtClean="0"/>
              <a:t>从</a:t>
            </a:r>
            <a:r>
              <a:rPr lang="en-US" altLang="zh-CN" sz="2000" smtClean="0"/>
              <a:t>100</a:t>
            </a:r>
            <a:r>
              <a:rPr lang="zh-CN" altLang="en-US" sz="2000" smtClean="0"/>
              <a:t>和</a:t>
            </a:r>
            <a:r>
              <a:rPr lang="en-US" altLang="zh-CN" sz="2000" smtClean="0"/>
              <a:t>110</a:t>
            </a:r>
            <a:r>
              <a:rPr lang="zh-CN" altLang="en-US" sz="2000" smtClean="0"/>
              <a:t>我们可以发现当合成矢量位于扇区</a:t>
            </a:r>
            <a:r>
              <a:rPr lang="en-US" altLang="zh-CN" sz="2000" smtClean="0"/>
              <a:t>1</a:t>
            </a:r>
            <a:r>
              <a:rPr lang="zh-CN" altLang="en-US" sz="2000" smtClean="0"/>
              <a:t>时，</a:t>
            </a:r>
            <a:r>
              <a:rPr lang="en-US" altLang="zh-CN" sz="2000" smtClean="0"/>
              <a:t>a</a:t>
            </a:r>
            <a:r>
              <a:rPr lang="zh-CN" altLang="en-US" sz="2000" smtClean="0"/>
              <a:t>相通正电的时间最长，其次是</a:t>
            </a:r>
            <a:r>
              <a:rPr lang="en-US" altLang="zh-CN" sz="2000" smtClean="0"/>
              <a:t>b</a:t>
            </a:r>
            <a:r>
              <a:rPr lang="zh-CN" altLang="en-US" sz="2000" smtClean="0"/>
              <a:t>相，</a:t>
            </a:r>
            <a:r>
              <a:rPr lang="en-US" altLang="zh-CN" sz="2000" smtClean="0"/>
              <a:t>c</a:t>
            </a:r>
            <a:r>
              <a:rPr lang="zh-CN" altLang="en-US" sz="2000" smtClean="0"/>
              <a:t>相则一直都是通以负电。</a:t>
            </a:r>
            <a:endParaRPr lang="en-US" altLang="zh-CN" sz="2000" smtClean="0"/>
          </a:p>
          <a:p>
            <a:r>
              <a:rPr lang="zh-CN" altLang="en-US" sz="2000" smtClean="0"/>
              <a:t>那么相对应的就是</a:t>
            </a:r>
            <a:r>
              <a:rPr lang="en-US" altLang="zh-CN" sz="2000" smtClean="0"/>
              <a:t>PWM1</a:t>
            </a:r>
            <a:r>
              <a:rPr lang="zh-CN" altLang="en-US" sz="2000" smtClean="0"/>
              <a:t>的占空比最大，即比较寄存器</a:t>
            </a:r>
            <a:r>
              <a:rPr lang="en-US" altLang="zh-CN" sz="2000" smtClean="0"/>
              <a:t>CMPR1</a:t>
            </a:r>
            <a:r>
              <a:rPr lang="zh-CN" altLang="en-US" sz="2000" smtClean="0"/>
              <a:t>先行，其次是</a:t>
            </a:r>
            <a:r>
              <a:rPr lang="en-US" altLang="zh-CN" sz="2000" smtClean="0"/>
              <a:t>CMPR2</a:t>
            </a:r>
            <a:r>
              <a:rPr lang="zh-CN" altLang="en-US" sz="2000" smtClean="0"/>
              <a:t>，最后是</a:t>
            </a:r>
            <a:r>
              <a:rPr lang="en-US" altLang="zh-CN" sz="2000" smtClean="0"/>
              <a:t>CMPR3</a:t>
            </a:r>
            <a:r>
              <a:rPr lang="zh-CN" altLang="en-US" sz="2000" smtClean="0"/>
              <a:t>。</a:t>
            </a:r>
          </a:p>
        </p:txBody>
      </p:sp>
      <p:pic>
        <p:nvPicPr>
          <p:cNvPr id="77828" name="Picture 2"/>
          <p:cNvPicPr>
            <a:picLocks noChangeAspect="1" noChangeArrowheads="1"/>
          </p:cNvPicPr>
          <p:nvPr/>
        </p:nvPicPr>
        <p:blipFill>
          <a:blip r:embed="rId4"/>
          <a:srcRect/>
          <a:stretch>
            <a:fillRect/>
          </a:stretch>
        </p:blipFill>
        <p:spPr bwMode="auto">
          <a:xfrm>
            <a:off x="334963" y="1125538"/>
            <a:ext cx="4267200" cy="4967287"/>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4"/>
          <p:cNvSpPr>
            <a:spLocks noGrp="1"/>
          </p:cNvSpPr>
          <p:nvPr>
            <p:ph type="title"/>
          </p:nvPr>
        </p:nvSpPr>
        <p:spPr>
          <a:xfrm>
            <a:off x="457200" y="274638"/>
            <a:ext cx="8229600" cy="1138237"/>
          </a:xfrm>
        </p:spPr>
        <p:txBody>
          <a:bodyPr/>
          <a:lstStyle/>
          <a:p>
            <a:r>
              <a:rPr lang="zh-CN" altLang="en-US" smtClean="0"/>
              <a:t>第一节  背景知识</a:t>
            </a:r>
          </a:p>
        </p:txBody>
      </p:sp>
      <p:sp>
        <p:nvSpPr>
          <p:cNvPr id="19458" name="内容占位符 5"/>
          <p:cNvSpPr>
            <a:spLocks noGrp="1"/>
          </p:cNvSpPr>
          <p:nvPr>
            <p:ph idx="1"/>
          </p:nvPr>
        </p:nvSpPr>
        <p:spPr>
          <a:xfrm>
            <a:off x="457200" y="1600200"/>
            <a:ext cx="8229600" cy="2405063"/>
          </a:xfrm>
        </p:spPr>
        <p:txBody>
          <a:bodyPr/>
          <a:lstStyle/>
          <a:p>
            <a:r>
              <a:rPr lang="en-US" altLang="zh-CN" smtClean="0"/>
              <a:t>1.1</a:t>
            </a:r>
            <a:r>
              <a:rPr lang="zh-CN" altLang="en-US" smtClean="0"/>
              <a:t>物理背景</a:t>
            </a:r>
            <a:endParaRPr lang="en-US" altLang="zh-CN" smtClean="0"/>
          </a:p>
          <a:p>
            <a:r>
              <a:rPr lang="en-US" altLang="zh-CN" smtClean="0"/>
              <a:t>1.2</a:t>
            </a:r>
            <a:r>
              <a:rPr lang="zh-CN" altLang="en-US" smtClean="0"/>
              <a:t>磁场定向控制理论</a:t>
            </a:r>
            <a:r>
              <a:rPr lang="en-US" altLang="zh-CN" smtClean="0"/>
              <a:t>FOC</a:t>
            </a:r>
          </a:p>
          <a:p>
            <a:r>
              <a:rPr lang="en-US" altLang="zh-CN" smtClean="0"/>
              <a:t>1.3</a:t>
            </a:r>
            <a:r>
              <a:rPr lang="zh-CN" altLang="en-US" smtClean="0"/>
              <a:t>两相混合式步进电机工作原理</a:t>
            </a:r>
            <a:endParaRPr lang="en-US" altLang="zh-CN" smtClean="0"/>
          </a:p>
          <a:p>
            <a:r>
              <a:rPr lang="en-US" altLang="zh-CN" smtClean="0"/>
              <a:t>1.4</a:t>
            </a:r>
            <a:r>
              <a:rPr lang="zh-CN" altLang="en-US" smtClean="0"/>
              <a:t>永磁同步电机结构及工作原理</a:t>
            </a:r>
            <a:endParaRPr lang="en-US" altLang="zh-CN" smtClean="0"/>
          </a:p>
          <a:p>
            <a:endParaRPr lang="zh-CN" altLang="en-US" smtClean="0"/>
          </a:p>
        </p:txBody>
      </p:sp>
      <p:grpSp>
        <p:nvGrpSpPr>
          <p:cNvPr id="19459" name="Group 6"/>
          <p:cNvGrpSpPr>
            <a:grpSpLocks/>
          </p:cNvGrpSpPr>
          <p:nvPr/>
        </p:nvGrpSpPr>
        <p:grpSpPr bwMode="auto">
          <a:xfrm flipH="1">
            <a:off x="758825" y="4856163"/>
            <a:ext cx="1376363" cy="1376362"/>
            <a:chOff x="1920" y="648"/>
            <a:chExt cx="1776" cy="1776"/>
          </a:xfrm>
        </p:grpSpPr>
        <p:pic>
          <p:nvPicPr>
            <p:cNvPr id="19470" name="Picture 7" descr="MOTORBLACIMG"/>
            <p:cNvPicPr>
              <a:picLocks noChangeAspect="1" noChangeArrowheads="1" noCrop="1"/>
            </p:cNvPicPr>
            <p:nvPr/>
          </p:nvPicPr>
          <p:blipFill>
            <a:blip r:embed="rId3"/>
            <a:srcRect/>
            <a:stretch>
              <a:fillRect/>
            </a:stretch>
          </p:blipFill>
          <p:spPr bwMode="auto">
            <a:xfrm>
              <a:off x="1920" y="648"/>
              <a:ext cx="1776" cy="1776"/>
            </a:xfrm>
            <a:prstGeom prst="rect">
              <a:avLst/>
            </a:prstGeom>
            <a:noFill/>
            <a:ln w="9525">
              <a:noFill/>
              <a:miter lim="800000"/>
              <a:headEnd/>
              <a:tailEnd/>
            </a:ln>
          </p:spPr>
        </p:pic>
        <p:sp>
          <p:nvSpPr>
            <p:cNvPr id="19471" name="Oval 8"/>
            <p:cNvSpPr>
              <a:spLocks noChangeArrowheads="1"/>
            </p:cNvSpPr>
            <p:nvPr/>
          </p:nvSpPr>
          <p:spPr bwMode="auto">
            <a:xfrm>
              <a:off x="2197" y="104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72" name="Oval 9"/>
            <p:cNvSpPr>
              <a:spLocks noChangeArrowheads="1"/>
            </p:cNvSpPr>
            <p:nvPr/>
          </p:nvSpPr>
          <p:spPr bwMode="auto">
            <a:xfrm>
              <a:off x="2316" y="930"/>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73" name="Oval 10"/>
            <p:cNvSpPr>
              <a:spLocks noChangeArrowheads="1"/>
            </p:cNvSpPr>
            <p:nvPr/>
          </p:nvSpPr>
          <p:spPr bwMode="auto">
            <a:xfrm>
              <a:off x="2498" y="82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74" name="Oval 11"/>
            <p:cNvSpPr>
              <a:spLocks noChangeArrowheads="1"/>
            </p:cNvSpPr>
            <p:nvPr/>
          </p:nvSpPr>
          <p:spPr bwMode="auto">
            <a:xfrm>
              <a:off x="2659" y="77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75" name="Oval 12"/>
            <p:cNvSpPr>
              <a:spLocks noChangeArrowheads="1"/>
            </p:cNvSpPr>
            <p:nvPr/>
          </p:nvSpPr>
          <p:spPr bwMode="auto">
            <a:xfrm>
              <a:off x="2874" y="77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76" name="Oval 13"/>
            <p:cNvSpPr>
              <a:spLocks noChangeArrowheads="1"/>
            </p:cNvSpPr>
            <p:nvPr/>
          </p:nvSpPr>
          <p:spPr bwMode="auto">
            <a:xfrm>
              <a:off x="3032" y="821"/>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77" name="Oval 14"/>
            <p:cNvSpPr>
              <a:spLocks noChangeArrowheads="1"/>
            </p:cNvSpPr>
            <p:nvPr/>
          </p:nvSpPr>
          <p:spPr bwMode="auto">
            <a:xfrm>
              <a:off x="3210" y="92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78" name="Oval 15"/>
            <p:cNvSpPr>
              <a:spLocks noChangeArrowheads="1"/>
            </p:cNvSpPr>
            <p:nvPr/>
          </p:nvSpPr>
          <p:spPr bwMode="auto">
            <a:xfrm>
              <a:off x="3329" y="10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79" name="Oval 16"/>
            <p:cNvSpPr>
              <a:spLocks noChangeArrowheads="1"/>
            </p:cNvSpPr>
            <p:nvPr/>
          </p:nvSpPr>
          <p:spPr bwMode="auto">
            <a:xfrm>
              <a:off x="3443" y="122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80" name="Oval 17"/>
            <p:cNvSpPr>
              <a:spLocks noChangeArrowheads="1"/>
            </p:cNvSpPr>
            <p:nvPr/>
          </p:nvSpPr>
          <p:spPr bwMode="auto">
            <a:xfrm>
              <a:off x="3476" y="13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81" name="Oval 18"/>
            <p:cNvSpPr>
              <a:spLocks noChangeArrowheads="1"/>
            </p:cNvSpPr>
            <p:nvPr/>
          </p:nvSpPr>
          <p:spPr bwMode="auto">
            <a:xfrm>
              <a:off x="3476" y="1608"/>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82" name="Oval 19"/>
            <p:cNvSpPr>
              <a:spLocks noChangeArrowheads="1"/>
            </p:cNvSpPr>
            <p:nvPr/>
          </p:nvSpPr>
          <p:spPr bwMode="auto">
            <a:xfrm>
              <a:off x="3438" y="17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83" name="Oval 20"/>
            <p:cNvSpPr>
              <a:spLocks noChangeArrowheads="1"/>
            </p:cNvSpPr>
            <p:nvPr/>
          </p:nvSpPr>
          <p:spPr bwMode="auto">
            <a:xfrm>
              <a:off x="3331" y="194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84" name="Oval 21"/>
            <p:cNvSpPr>
              <a:spLocks noChangeArrowheads="1"/>
            </p:cNvSpPr>
            <p:nvPr/>
          </p:nvSpPr>
          <p:spPr bwMode="auto">
            <a:xfrm>
              <a:off x="3218" y="2059"/>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85" name="Oval 22"/>
            <p:cNvSpPr>
              <a:spLocks noChangeArrowheads="1"/>
            </p:cNvSpPr>
            <p:nvPr/>
          </p:nvSpPr>
          <p:spPr bwMode="auto">
            <a:xfrm>
              <a:off x="3027" y="2160"/>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86" name="Oval 23"/>
            <p:cNvSpPr>
              <a:spLocks noChangeArrowheads="1"/>
            </p:cNvSpPr>
            <p:nvPr/>
          </p:nvSpPr>
          <p:spPr bwMode="auto">
            <a:xfrm>
              <a:off x="2880" y="220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87" name="Oval 24"/>
            <p:cNvSpPr>
              <a:spLocks noChangeArrowheads="1"/>
            </p:cNvSpPr>
            <p:nvPr/>
          </p:nvSpPr>
          <p:spPr bwMode="auto">
            <a:xfrm>
              <a:off x="2656" y="2209"/>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88" name="Oval 25"/>
            <p:cNvSpPr>
              <a:spLocks noChangeArrowheads="1"/>
            </p:cNvSpPr>
            <p:nvPr/>
          </p:nvSpPr>
          <p:spPr bwMode="auto">
            <a:xfrm>
              <a:off x="2505" y="216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89" name="Oval 26"/>
            <p:cNvSpPr>
              <a:spLocks noChangeArrowheads="1"/>
            </p:cNvSpPr>
            <p:nvPr/>
          </p:nvSpPr>
          <p:spPr bwMode="auto">
            <a:xfrm>
              <a:off x="2318" y="205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90" name="Oval 27"/>
            <p:cNvSpPr>
              <a:spLocks noChangeArrowheads="1"/>
            </p:cNvSpPr>
            <p:nvPr/>
          </p:nvSpPr>
          <p:spPr bwMode="auto">
            <a:xfrm>
              <a:off x="2205" y="194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91" name="Oval 28"/>
            <p:cNvSpPr>
              <a:spLocks noChangeArrowheads="1"/>
            </p:cNvSpPr>
            <p:nvPr/>
          </p:nvSpPr>
          <p:spPr bwMode="auto">
            <a:xfrm>
              <a:off x="2090" y="122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92" name="Oval 29"/>
            <p:cNvSpPr>
              <a:spLocks noChangeArrowheads="1"/>
            </p:cNvSpPr>
            <p:nvPr/>
          </p:nvSpPr>
          <p:spPr bwMode="auto">
            <a:xfrm>
              <a:off x="2056" y="138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93" name="Oval 30"/>
            <p:cNvSpPr>
              <a:spLocks noChangeArrowheads="1"/>
            </p:cNvSpPr>
            <p:nvPr/>
          </p:nvSpPr>
          <p:spPr bwMode="auto">
            <a:xfrm>
              <a:off x="2060" y="159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94" name="Oval 31"/>
            <p:cNvSpPr>
              <a:spLocks noChangeArrowheads="1"/>
            </p:cNvSpPr>
            <p:nvPr/>
          </p:nvSpPr>
          <p:spPr bwMode="auto">
            <a:xfrm>
              <a:off x="2096" y="17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95" name="Oval 32"/>
            <p:cNvSpPr>
              <a:spLocks noChangeArrowheads="1"/>
            </p:cNvSpPr>
            <p:nvPr/>
          </p:nvSpPr>
          <p:spPr bwMode="auto">
            <a:xfrm>
              <a:off x="2253" y="98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96" name="Oval 33"/>
            <p:cNvSpPr>
              <a:spLocks noChangeArrowheads="1"/>
            </p:cNvSpPr>
            <p:nvPr/>
          </p:nvSpPr>
          <p:spPr bwMode="auto">
            <a:xfrm>
              <a:off x="2574" y="79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97" name="Oval 34"/>
            <p:cNvSpPr>
              <a:spLocks noChangeArrowheads="1"/>
            </p:cNvSpPr>
            <p:nvPr/>
          </p:nvSpPr>
          <p:spPr bwMode="auto">
            <a:xfrm>
              <a:off x="2954" y="7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98" name="Oval 35"/>
            <p:cNvSpPr>
              <a:spLocks noChangeArrowheads="1"/>
            </p:cNvSpPr>
            <p:nvPr/>
          </p:nvSpPr>
          <p:spPr bwMode="auto">
            <a:xfrm>
              <a:off x="3270" y="974"/>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499" name="Oval 36"/>
            <p:cNvSpPr>
              <a:spLocks noChangeArrowheads="1"/>
            </p:cNvSpPr>
            <p:nvPr/>
          </p:nvSpPr>
          <p:spPr bwMode="auto">
            <a:xfrm>
              <a:off x="3470" y="130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500" name="Oval 37"/>
            <p:cNvSpPr>
              <a:spLocks noChangeArrowheads="1"/>
            </p:cNvSpPr>
            <p:nvPr/>
          </p:nvSpPr>
          <p:spPr bwMode="auto">
            <a:xfrm>
              <a:off x="3466" y="167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501" name="Oval 38"/>
            <p:cNvSpPr>
              <a:spLocks noChangeArrowheads="1"/>
            </p:cNvSpPr>
            <p:nvPr/>
          </p:nvSpPr>
          <p:spPr bwMode="auto">
            <a:xfrm>
              <a:off x="3282" y="200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502" name="Oval 39"/>
            <p:cNvSpPr>
              <a:spLocks noChangeArrowheads="1"/>
            </p:cNvSpPr>
            <p:nvPr/>
          </p:nvSpPr>
          <p:spPr bwMode="auto">
            <a:xfrm>
              <a:off x="2963" y="21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503" name="Oval 40"/>
            <p:cNvSpPr>
              <a:spLocks noChangeArrowheads="1"/>
            </p:cNvSpPr>
            <p:nvPr/>
          </p:nvSpPr>
          <p:spPr bwMode="auto">
            <a:xfrm>
              <a:off x="2576" y="219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504" name="Oval 41"/>
            <p:cNvSpPr>
              <a:spLocks noChangeArrowheads="1"/>
            </p:cNvSpPr>
            <p:nvPr/>
          </p:nvSpPr>
          <p:spPr bwMode="auto">
            <a:xfrm>
              <a:off x="2258" y="200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505" name="Oval 42"/>
            <p:cNvSpPr>
              <a:spLocks noChangeArrowheads="1"/>
            </p:cNvSpPr>
            <p:nvPr/>
          </p:nvSpPr>
          <p:spPr bwMode="auto">
            <a:xfrm>
              <a:off x="2064" y="130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19506" name="Oval 43"/>
            <p:cNvSpPr>
              <a:spLocks noChangeArrowheads="1"/>
            </p:cNvSpPr>
            <p:nvPr/>
          </p:nvSpPr>
          <p:spPr bwMode="auto">
            <a:xfrm>
              <a:off x="2070" y="167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grpSp>
      <p:pic>
        <p:nvPicPr>
          <p:cNvPr id="19460" name="Picture 8" descr="spacevectors"/>
          <p:cNvPicPr>
            <a:picLocks noChangeAspect="1" noChangeArrowheads="1" noCrop="1"/>
          </p:cNvPicPr>
          <p:nvPr/>
        </p:nvPicPr>
        <p:blipFill>
          <a:blip r:embed="rId4"/>
          <a:srcRect/>
          <a:stretch>
            <a:fillRect/>
          </a:stretch>
        </p:blipFill>
        <p:spPr bwMode="auto">
          <a:xfrm>
            <a:off x="6421438" y="4137025"/>
            <a:ext cx="2709862" cy="2709863"/>
          </a:xfrm>
          <a:prstGeom prst="rect">
            <a:avLst/>
          </a:prstGeom>
          <a:noFill/>
          <a:ln w="9525">
            <a:noFill/>
            <a:miter lim="800000"/>
            <a:headEnd/>
            <a:tailEnd/>
          </a:ln>
        </p:spPr>
      </p:pic>
      <p:pic>
        <p:nvPicPr>
          <p:cNvPr id="19461" name="Picture 99" descr="Synchronous Machine"/>
          <p:cNvPicPr>
            <a:picLocks noChangeAspect="1" noChangeArrowheads="1"/>
          </p:cNvPicPr>
          <p:nvPr/>
        </p:nvPicPr>
        <p:blipFill>
          <a:blip r:embed="rId5"/>
          <a:srcRect b="9735"/>
          <a:stretch>
            <a:fillRect/>
          </a:stretch>
        </p:blipFill>
        <p:spPr bwMode="auto">
          <a:xfrm>
            <a:off x="3151188" y="4318000"/>
            <a:ext cx="2743200" cy="2347913"/>
          </a:xfrm>
          <a:prstGeom prst="rect">
            <a:avLst/>
          </a:prstGeom>
          <a:noFill/>
          <a:ln w="9525">
            <a:noFill/>
            <a:miter lim="800000"/>
            <a:headEnd/>
            <a:tailEnd/>
          </a:ln>
        </p:spPr>
      </p:pic>
      <p:grpSp>
        <p:nvGrpSpPr>
          <p:cNvPr id="55" name="Group 98"/>
          <p:cNvGrpSpPr>
            <a:grpSpLocks/>
          </p:cNvGrpSpPr>
          <p:nvPr/>
        </p:nvGrpSpPr>
        <p:grpSpPr bwMode="auto">
          <a:xfrm>
            <a:off x="3314700" y="4446588"/>
            <a:ext cx="2190750" cy="2190750"/>
            <a:chOff x="4116" y="2435"/>
            <a:chExt cx="1380" cy="1380"/>
          </a:xfrm>
        </p:grpSpPr>
        <p:sp>
          <p:nvSpPr>
            <p:cNvPr id="19463" name="Oval 91"/>
            <p:cNvSpPr>
              <a:spLocks noChangeArrowheads="1"/>
            </p:cNvSpPr>
            <p:nvPr/>
          </p:nvSpPr>
          <p:spPr bwMode="auto">
            <a:xfrm>
              <a:off x="4507" y="2827"/>
              <a:ext cx="597" cy="597"/>
            </a:xfrm>
            <a:prstGeom prst="ellipse">
              <a:avLst/>
            </a:prstGeom>
            <a:gradFill rotWithShape="1">
              <a:gsLst>
                <a:gs pos="0">
                  <a:srgbClr val="009900"/>
                </a:gs>
                <a:gs pos="100000">
                  <a:srgbClr val="FF0000"/>
                </a:gs>
              </a:gsLst>
              <a:lin ang="18900000" scaled="1"/>
            </a:gradFill>
            <a:ln w="9525" algn="ctr">
              <a:solidFill>
                <a:schemeClr val="tx1"/>
              </a:solidFill>
              <a:round/>
              <a:headEnd/>
              <a:tailEnd/>
            </a:ln>
          </p:spPr>
          <p:txBody>
            <a:bodyPr anchor="ctr">
              <a:spAutoFit/>
            </a:bodyPr>
            <a:lstStyle/>
            <a:p>
              <a:endParaRPr lang="zh-CN" altLang="zh-CN">
                <a:latin typeface="Calibri" pitchFamily="34" charset="0"/>
              </a:endParaRPr>
            </a:p>
          </p:txBody>
        </p:sp>
        <p:sp>
          <p:nvSpPr>
            <p:cNvPr id="19464" name="Text Box 92"/>
            <p:cNvSpPr txBox="1">
              <a:spLocks noChangeArrowheads="1"/>
            </p:cNvSpPr>
            <p:nvPr/>
          </p:nvSpPr>
          <p:spPr bwMode="auto">
            <a:xfrm rot="2868943">
              <a:off x="4554" y="3234"/>
              <a:ext cx="167" cy="148"/>
            </a:xfrm>
            <a:prstGeom prst="rect">
              <a:avLst/>
            </a:prstGeom>
            <a:noFill/>
            <a:ln w="9525">
              <a:noFill/>
              <a:miter lim="800000"/>
              <a:headEnd/>
              <a:tailEnd/>
            </a:ln>
          </p:spPr>
          <p:txBody>
            <a:bodyPr wrap="none">
              <a:spAutoFit/>
            </a:bodyPr>
            <a:lstStyle/>
            <a:p>
              <a:pPr eaLnBrk="0" hangingPunct="0">
                <a:lnSpc>
                  <a:spcPct val="94000"/>
                </a:lnSpc>
              </a:pPr>
              <a:r>
                <a:rPr lang="en-US" altLang="zh-CN" sz="1000" b="1">
                  <a:solidFill>
                    <a:srgbClr val="C3E1FF"/>
                  </a:solidFill>
                  <a:latin typeface="Tahoma" pitchFamily="34" charset="0"/>
                  <a:cs typeface="Arial" charset="0"/>
                </a:rPr>
                <a:t>S</a:t>
              </a:r>
            </a:p>
          </p:txBody>
        </p:sp>
        <p:sp>
          <p:nvSpPr>
            <p:cNvPr id="19465" name="Line 93"/>
            <p:cNvSpPr>
              <a:spLocks noChangeShapeType="1"/>
            </p:cNvSpPr>
            <p:nvPr/>
          </p:nvSpPr>
          <p:spPr bwMode="auto">
            <a:xfrm flipH="1" flipV="1">
              <a:off x="4331" y="2636"/>
              <a:ext cx="472" cy="493"/>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19466" name="Line 94"/>
            <p:cNvSpPr>
              <a:spLocks noChangeShapeType="1"/>
            </p:cNvSpPr>
            <p:nvPr/>
          </p:nvSpPr>
          <p:spPr bwMode="auto">
            <a:xfrm flipV="1">
              <a:off x="4802" y="2655"/>
              <a:ext cx="506" cy="473"/>
            </a:xfrm>
            <a:prstGeom prst="line">
              <a:avLst/>
            </a:prstGeom>
            <a:noFill/>
            <a:ln w="28575">
              <a:solidFill>
                <a:srgbClr val="CC0000"/>
              </a:solidFill>
              <a:round/>
              <a:headEnd/>
              <a:tailEnd type="triangle" w="med" len="med"/>
            </a:ln>
          </p:spPr>
          <p:txBody>
            <a:bodyPr wrap="none" anchor="ctr"/>
            <a:lstStyle/>
            <a:p>
              <a:endParaRPr lang="zh-CN" altLang="en-US"/>
            </a:p>
          </p:txBody>
        </p:sp>
        <p:sp>
          <p:nvSpPr>
            <p:cNvPr id="19467" name="Text Box 95"/>
            <p:cNvSpPr txBox="1">
              <a:spLocks noChangeArrowheads="1"/>
            </p:cNvSpPr>
            <p:nvPr/>
          </p:nvSpPr>
          <p:spPr bwMode="auto">
            <a:xfrm rot="2868943">
              <a:off x="4904" y="2881"/>
              <a:ext cx="178" cy="148"/>
            </a:xfrm>
            <a:prstGeom prst="rect">
              <a:avLst/>
            </a:prstGeom>
            <a:noFill/>
            <a:ln w="9525">
              <a:noFill/>
              <a:miter lim="800000"/>
              <a:headEnd/>
              <a:tailEnd/>
            </a:ln>
          </p:spPr>
          <p:txBody>
            <a:bodyPr wrap="none">
              <a:spAutoFit/>
            </a:bodyPr>
            <a:lstStyle/>
            <a:p>
              <a:pPr eaLnBrk="0" hangingPunct="0">
                <a:lnSpc>
                  <a:spcPct val="94000"/>
                </a:lnSpc>
              </a:pPr>
              <a:r>
                <a:rPr lang="en-US" altLang="zh-CN" sz="1000" b="1">
                  <a:solidFill>
                    <a:srgbClr val="C3E1FF"/>
                  </a:solidFill>
                  <a:latin typeface="Tahoma" pitchFamily="34" charset="0"/>
                  <a:cs typeface="Arial" charset="0"/>
                </a:rPr>
                <a:t>N</a:t>
              </a:r>
            </a:p>
          </p:txBody>
        </p:sp>
        <p:sp>
          <p:nvSpPr>
            <p:cNvPr id="19468" name="Oval 96"/>
            <p:cNvSpPr>
              <a:spLocks noChangeArrowheads="1"/>
            </p:cNvSpPr>
            <p:nvPr/>
          </p:nvSpPr>
          <p:spPr bwMode="auto">
            <a:xfrm>
              <a:off x="4116" y="2435"/>
              <a:ext cx="1380" cy="1380"/>
            </a:xfrm>
            <a:prstGeom prst="ellipse">
              <a:avLst/>
            </a:prstGeom>
            <a:noFill/>
            <a:ln w="9525">
              <a:noFill/>
              <a:round/>
              <a:headEnd/>
              <a:tailEnd/>
            </a:ln>
          </p:spPr>
          <p:txBody>
            <a:bodyPr anchor="ctr">
              <a:spAutoFit/>
            </a:bodyPr>
            <a:lstStyle/>
            <a:p>
              <a:endParaRPr lang="zh-CN" altLang="zh-CN">
                <a:latin typeface="Calibri" pitchFamily="34" charset="0"/>
              </a:endParaRPr>
            </a:p>
          </p:txBody>
        </p:sp>
        <p:sp>
          <p:nvSpPr>
            <p:cNvPr id="62" name="Oval 97"/>
            <p:cNvSpPr>
              <a:spLocks noChangeArrowheads="1"/>
            </p:cNvSpPr>
            <p:nvPr/>
          </p:nvSpPr>
          <p:spPr bwMode="auto">
            <a:xfrm>
              <a:off x="4777" y="3102"/>
              <a:ext cx="49" cy="49"/>
            </a:xfrm>
            <a:prstGeom prst="ellipse">
              <a:avLst/>
            </a:prstGeom>
            <a:gradFill rotWithShape="1">
              <a:gsLst>
                <a:gs pos="0">
                  <a:schemeClr val="bg1">
                    <a:gamma/>
                    <a:shade val="0"/>
                    <a:invGamma/>
                  </a:schemeClr>
                </a:gs>
                <a:gs pos="50000">
                  <a:schemeClr val="bg1"/>
                </a:gs>
                <a:gs pos="100000">
                  <a:schemeClr val="bg1">
                    <a:gamma/>
                    <a:shade val="0"/>
                    <a:invGamma/>
                  </a:schemeClr>
                </a:gs>
              </a:gsLst>
              <a:lin ang="18900000" scaled="1"/>
            </a:gradFill>
            <a:ln w="12700">
              <a:solidFill>
                <a:schemeClr val="tx1"/>
              </a:solidFill>
              <a:round/>
              <a:headEnd/>
              <a:tailEnd/>
            </a:ln>
            <a:effectLst/>
          </p:spPr>
          <p:txBody>
            <a:bodyPr wrap="none" anchor="ctr"/>
            <a:lstStyle/>
            <a:p>
              <a:pPr fontAlgn="auto">
                <a:spcBef>
                  <a:spcPts val="0"/>
                </a:spcBef>
                <a:spcAft>
                  <a:spcPts val="0"/>
                </a:spcAft>
                <a:defRPr/>
              </a:pPr>
              <a:endParaRPr lang="zh-CN" altLang="zh-CN">
                <a:latin typeface="+mn-lt"/>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4200" fill="hold"/>
                                        <p:tgtEl>
                                          <p:spTgt spid="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p:cNvSpPr>
            <a:spLocks noGrp="1"/>
          </p:cNvSpPr>
          <p:nvPr>
            <p:ph type="title"/>
          </p:nvPr>
        </p:nvSpPr>
        <p:spPr/>
        <p:txBody>
          <a:bodyPr/>
          <a:lstStyle/>
          <a:p>
            <a:r>
              <a:rPr lang="en-US" altLang="zh-CN" smtClean="0"/>
              <a:t>2.5   SVPWM</a:t>
            </a:r>
            <a:r>
              <a:rPr lang="zh-CN" altLang="en-US" smtClean="0"/>
              <a:t>相关公式推导</a:t>
            </a:r>
          </a:p>
        </p:txBody>
      </p:sp>
      <p:sp>
        <p:nvSpPr>
          <p:cNvPr id="3" name="内容占位符 2"/>
          <p:cNvSpPr>
            <a:spLocks noGrp="1"/>
          </p:cNvSpPr>
          <p:nvPr>
            <p:ph sz="half" idx="1"/>
          </p:nvPr>
        </p:nvSpPr>
        <p:spPr>
          <a:xfrm>
            <a:off x="323850" y="1524000"/>
            <a:ext cx="4248150" cy="2979738"/>
          </a:xfrm>
        </p:spPr>
        <p:txBody>
          <a:bodyPr rtlCol="0">
            <a:normAutofit fontScale="77500" lnSpcReduction="20000"/>
          </a:bodyPr>
          <a:lstStyle/>
          <a:p>
            <a:pPr fontAlgn="auto">
              <a:spcAft>
                <a:spcPts val="0"/>
              </a:spcAft>
              <a:buFont typeface="Arial" pitchFamily="34" charset="0"/>
              <a:buChar char="•"/>
              <a:defRPr/>
            </a:pPr>
            <a:r>
              <a:rPr lang="zh-CN" altLang="en-US" dirty="0" smtClean="0"/>
              <a:t>如前面所述，</a:t>
            </a:r>
            <a:r>
              <a:rPr lang="en-US" altLang="zh-CN" dirty="0"/>
              <a:t> </a:t>
            </a:r>
            <a:r>
              <a:rPr lang="en-US" altLang="zh-CN" dirty="0" err="1"/>
              <a:t>Ualfa</a:t>
            </a:r>
            <a:r>
              <a:rPr lang="zh-CN" altLang="en-US" dirty="0"/>
              <a:t>和</a:t>
            </a:r>
            <a:r>
              <a:rPr lang="en-US" altLang="zh-CN" dirty="0" err="1" smtClean="0"/>
              <a:t>Ubeta</a:t>
            </a:r>
            <a:r>
              <a:rPr lang="zh-CN" altLang="en-US" dirty="0" smtClean="0"/>
              <a:t>作为</a:t>
            </a:r>
            <a:r>
              <a:rPr lang="en-US" altLang="zh-CN" dirty="0" smtClean="0"/>
              <a:t>SVPWM</a:t>
            </a:r>
            <a:r>
              <a:rPr lang="zh-CN" altLang="en-US" dirty="0" smtClean="0"/>
              <a:t>的输入量，在我们的空间矢量作用时间的分析中，其值为：</a:t>
            </a:r>
            <a:endParaRPr lang="en-US" altLang="zh-CN" dirty="0" smtClean="0"/>
          </a:p>
          <a:p>
            <a:pPr fontAlgn="auto">
              <a:spcAft>
                <a:spcPts val="0"/>
              </a:spcAft>
              <a:buFont typeface="Arial" pitchFamily="34" charset="0"/>
              <a:buChar char="•"/>
              <a:defRPr/>
            </a:pPr>
            <a:endParaRPr lang="en-US" altLang="zh-CN" dirty="0" smtClean="0"/>
          </a:p>
          <a:p>
            <a:pPr fontAlgn="auto">
              <a:spcAft>
                <a:spcPts val="0"/>
              </a:spcAft>
              <a:buFont typeface="Arial" pitchFamily="34" charset="0"/>
              <a:buChar char="•"/>
              <a:defRPr/>
            </a:pPr>
            <a:endParaRPr lang="en-US" altLang="zh-CN" dirty="0"/>
          </a:p>
          <a:p>
            <a:pPr fontAlgn="auto">
              <a:spcAft>
                <a:spcPts val="0"/>
              </a:spcAft>
              <a:buFont typeface="Arial" pitchFamily="34" charset="0"/>
              <a:buChar char="•"/>
              <a:defRPr/>
            </a:pPr>
            <a:endParaRPr lang="en-US" altLang="zh-CN" dirty="0" smtClean="0"/>
          </a:p>
          <a:p>
            <a:pPr fontAlgn="auto">
              <a:spcAft>
                <a:spcPts val="0"/>
              </a:spcAft>
              <a:buFont typeface="Arial" pitchFamily="34" charset="0"/>
              <a:buChar char="•"/>
              <a:defRPr/>
            </a:pPr>
            <a:endParaRPr lang="en-US" altLang="zh-CN" dirty="0" smtClean="0"/>
          </a:p>
          <a:p>
            <a:pPr fontAlgn="auto">
              <a:spcAft>
                <a:spcPts val="0"/>
              </a:spcAft>
              <a:buFont typeface="Arial" pitchFamily="34" charset="0"/>
              <a:buChar char="•"/>
              <a:defRPr/>
            </a:pPr>
            <a:r>
              <a:rPr lang="zh-CN" altLang="en-US" dirty="0" smtClean="0"/>
              <a:t>其推导模型如图</a:t>
            </a:r>
            <a:r>
              <a:rPr lang="en-US" altLang="zh-CN" dirty="0" smtClean="0"/>
              <a:t>2-6</a:t>
            </a:r>
            <a:r>
              <a:rPr lang="zh-CN" altLang="en-US" dirty="0" smtClean="0"/>
              <a:t>所示，</a:t>
            </a:r>
            <a:endParaRPr lang="zh-CN" altLang="en-US" dirty="0"/>
          </a:p>
        </p:txBody>
      </p:sp>
      <p:sp>
        <p:nvSpPr>
          <p:cNvPr id="4" name="内容占位符 3"/>
          <p:cNvSpPr>
            <a:spLocks noGrp="1"/>
          </p:cNvSpPr>
          <p:nvPr>
            <p:ph sz="half" idx="2"/>
          </p:nvPr>
        </p:nvSpPr>
        <p:spPr>
          <a:xfrm>
            <a:off x="323850" y="4724400"/>
            <a:ext cx="8631238" cy="1944688"/>
          </a:xfrm>
        </p:spPr>
        <p:txBody>
          <a:bodyPr rtlCol="0">
            <a:normAutofit fontScale="77500" lnSpcReduction="20000"/>
          </a:bodyPr>
          <a:lstStyle/>
          <a:p>
            <a:pPr marL="0" indent="0" fontAlgn="auto">
              <a:spcAft>
                <a:spcPts val="0"/>
              </a:spcAft>
              <a:buFont typeface="Arial" pitchFamily="34" charset="0"/>
              <a:buNone/>
              <a:defRPr/>
            </a:pPr>
            <a:r>
              <a:rPr lang="zh-CN" altLang="en-US" sz="1700" dirty="0" smtClean="0"/>
              <a:t>                                                                                                                                       图</a:t>
            </a:r>
            <a:r>
              <a:rPr lang="en-US" altLang="zh-CN" sz="1700" dirty="0" smtClean="0"/>
              <a:t>2-6</a:t>
            </a:r>
          </a:p>
          <a:p>
            <a:pPr fontAlgn="auto">
              <a:spcAft>
                <a:spcPts val="0"/>
              </a:spcAft>
              <a:buFont typeface="Arial" pitchFamily="34" charset="0"/>
              <a:buChar char="•"/>
              <a:defRPr/>
            </a:pPr>
            <a:r>
              <a:rPr lang="en-US" altLang="zh-CN" dirty="0" smtClean="0"/>
              <a:t>T1/T</a:t>
            </a:r>
            <a:r>
              <a:rPr lang="zh-CN" altLang="en-US" dirty="0" smtClean="0"/>
              <a:t>代表的是用标么值去表示基本矢量</a:t>
            </a:r>
            <a:r>
              <a:rPr lang="en-US" altLang="zh-CN" dirty="0" smtClean="0"/>
              <a:t>001</a:t>
            </a:r>
            <a:r>
              <a:rPr lang="zh-CN" altLang="en-US" dirty="0" smtClean="0"/>
              <a:t>的作用时间占整个载波周期的比值</a:t>
            </a:r>
            <a:endParaRPr lang="en-US" altLang="zh-CN" dirty="0" smtClean="0"/>
          </a:p>
          <a:p>
            <a:pPr fontAlgn="auto">
              <a:spcAft>
                <a:spcPts val="0"/>
              </a:spcAft>
              <a:buFont typeface="Arial" pitchFamily="34" charset="0"/>
              <a:buChar char="•"/>
              <a:defRPr/>
            </a:pPr>
            <a:r>
              <a:rPr lang="en-US" altLang="zh-CN" dirty="0"/>
              <a:t>|U</a:t>
            </a:r>
            <a:r>
              <a:rPr lang="en-US" altLang="zh-CN" sz="1300" dirty="0"/>
              <a:t>60</a:t>
            </a:r>
            <a:r>
              <a:rPr lang="en-US" altLang="zh-CN" dirty="0"/>
              <a:t>|</a:t>
            </a:r>
            <a:r>
              <a:rPr lang="zh-CN" altLang="en-US" dirty="0"/>
              <a:t>和</a:t>
            </a:r>
            <a:r>
              <a:rPr lang="en-US" altLang="zh-CN" dirty="0"/>
              <a:t>|U</a:t>
            </a:r>
            <a:r>
              <a:rPr lang="en-US" altLang="zh-CN" sz="1700" dirty="0"/>
              <a:t>0</a:t>
            </a:r>
            <a:r>
              <a:rPr lang="en-US" altLang="zh-CN" dirty="0" smtClean="0"/>
              <a:t>|</a:t>
            </a:r>
            <a:r>
              <a:rPr lang="zh-CN" altLang="en-US" dirty="0" smtClean="0"/>
              <a:t>是基本矢量的最大值为</a:t>
            </a:r>
            <a:r>
              <a:rPr lang="en-US" altLang="zh-CN" dirty="0" smtClean="0"/>
              <a:t>2VDC/3,VDC</a:t>
            </a:r>
            <a:r>
              <a:rPr lang="zh-CN" altLang="en-US" dirty="0" smtClean="0"/>
              <a:t>是三相逆变器母线电压的值，三相逆变器的模型如图</a:t>
            </a:r>
            <a:r>
              <a:rPr lang="en-US" altLang="zh-CN" dirty="0" smtClean="0"/>
              <a:t>2-7</a:t>
            </a:r>
            <a:r>
              <a:rPr lang="zh-CN" altLang="en-US" dirty="0" smtClean="0"/>
              <a:t>和图</a:t>
            </a:r>
            <a:r>
              <a:rPr lang="en-US" altLang="zh-CN" dirty="0" smtClean="0"/>
              <a:t>2-8</a:t>
            </a:r>
            <a:r>
              <a:rPr lang="zh-CN" altLang="en-US" dirty="0" smtClean="0"/>
              <a:t>所示。</a:t>
            </a:r>
            <a:endParaRPr lang="en-US" altLang="zh-CN" dirty="0" smtClean="0"/>
          </a:p>
          <a:p>
            <a:pPr fontAlgn="auto">
              <a:spcAft>
                <a:spcPts val="0"/>
              </a:spcAft>
              <a:buFont typeface="Arial" pitchFamily="34" charset="0"/>
              <a:buChar char="•"/>
              <a:defRPr/>
            </a:pPr>
            <a:r>
              <a:rPr lang="zh-CN" altLang="en-US" dirty="0" smtClean="0"/>
              <a:t>由</a:t>
            </a:r>
            <a:r>
              <a:rPr lang="en-US" altLang="zh-CN" dirty="0" err="1"/>
              <a:t>Ualfa</a:t>
            </a:r>
            <a:r>
              <a:rPr lang="zh-CN" altLang="en-US" dirty="0"/>
              <a:t>和</a:t>
            </a:r>
            <a:r>
              <a:rPr lang="en-US" altLang="zh-CN" dirty="0" err="1" smtClean="0"/>
              <a:t>Ubeta</a:t>
            </a:r>
            <a:r>
              <a:rPr lang="zh-CN" altLang="en-US" dirty="0" smtClean="0"/>
              <a:t>的公式可知，我们最主要的是求出</a:t>
            </a:r>
            <a:r>
              <a:rPr lang="en-US" altLang="zh-CN" dirty="0" smtClean="0"/>
              <a:t>T1</a:t>
            </a:r>
            <a:r>
              <a:rPr lang="zh-CN" altLang="en-US" dirty="0" smtClean="0"/>
              <a:t>和</a:t>
            </a:r>
            <a:r>
              <a:rPr lang="en-US" altLang="zh-CN" dirty="0" smtClean="0"/>
              <a:t>T3</a:t>
            </a:r>
            <a:r>
              <a:rPr lang="zh-CN" altLang="en-US" dirty="0" smtClean="0"/>
              <a:t>。</a:t>
            </a:r>
            <a:endParaRPr lang="en-US" altLang="zh-CN" dirty="0"/>
          </a:p>
          <a:p>
            <a:pPr fontAlgn="auto">
              <a:spcAft>
                <a:spcPts val="0"/>
              </a:spcAft>
              <a:buFont typeface="Arial" pitchFamily="34" charset="0"/>
              <a:buChar char="•"/>
              <a:defRPr/>
            </a:pPr>
            <a:endParaRPr lang="zh-CN" altLang="en-US" dirty="0"/>
          </a:p>
        </p:txBody>
      </p:sp>
      <p:pic>
        <p:nvPicPr>
          <p:cNvPr id="79876" name="Picture 2"/>
          <p:cNvPicPr>
            <a:picLocks noChangeAspect="1" noChangeArrowheads="1"/>
          </p:cNvPicPr>
          <p:nvPr/>
        </p:nvPicPr>
        <p:blipFill>
          <a:blip r:embed="rId3"/>
          <a:srcRect/>
          <a:stretch>
            <a:fillRect/>
          </a:stretch>
        </p:blipFill>
        <p:spPr bwMode="auto">
          <a:xfrm>
            <a:off x="4427538" y="1628775"/>
            <a:ext cx="4202112" cy="2943225"/>
          </a:xfrm>
          <a:prstGeom prst="rect">
            <a:avLst/>
          </a:prstGeom>
          <a:noFill/>
          <a:ln w="9525">
            <a:noFill/>
            <a:miter lim="800000"/>
            <a:headEnd/>
            <a:tailEnd/>
          </a:ln>
        </p:spPr>
      </p:pic>
      <p:pic>
        <p:nvPicPr>
          <p:cNvPr id="79877" name="Picture 4"/>
          <p:cNvPicPr>
            <a:picLocks noChangeAspect="1" noChangeArrowheads="1"/>
          </p:cNvPicPr>
          <p:nvPr/>
        </p:nvPicPr>
        <p:blipFill>
          <a:blip r:embed="rId4"/>
          <a:srcRect/>
          <a:stretch>
            <a:fillRect/>
          </a:stretch>
        </p:blipFill>
        <p:spPr bwMode="auto">
          <a:xfrm>
            <a:off x="611188" y="2636838"/>
            <a:ext cx="3600450" cy="1347787"/>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p:cNvSpPr>
          <p:nvPr>
            <p:ph type="title"/>
          </p:nvPr>
        </p:nvSpPr>
        <p:spPr/>
        <p:txBody>
          <a:bodyPr/>
          <a:lstStyle/>
          <a:p>
            <a:r>
              <a:rPr lang="en-US" altLang="zh-CN" smtClean="0"/>
              <a:t>2.5    SVPWM</a:t>
            </a:r>
            <a:r>
              <a:rPr lang="zh-CN" altLang="en-US" smtClean="0"/>
              <a:t>相关公式推导</a:t>
            </a:r>
          </a:p>
        </p:txBody>
      </p:sp>
      <p:sp>
        <p:nvSpPr>
          <p:cNvPr id="81922" name="内容占位符 2"/>
          <p:cNvSpPr>
            <a:spLocks noGrp="1"/>
          </p:cNvSpPr>
          <p:nvPr>
            <p:ph sz="half" idx="1"/>
          </p:nvPr>
        </p:nvSpPr>
        <p:spPr>
          <a:xfrm>
            <a:off x="395288" y="3357563"/>
            <a:ext cx="4060825" cy="358775"/>
          </a:xfrm>
        </p:spPr>
        <p:txBody>
          <a:bodyPr/>
          <a:lstStyle/>
          <a:p>
            <a:pPr marL="0" indent="0" algn="ctr">
              <a:buFont typeface="Arial" charset="0"/>
              <a:buNone/>
            </a:pPr>
            <a:r>
              <a:rPr lang="zh-CN" altLang="en-US" sz="1600" smtClean="0"/>
              <a:t>图</a:t>
            </a:r>
            <a:r>
              <a:rPr lang="en-US" altLang="zh-CN" sz="1600" smtClean="0"/>
              <a:t>2-7</a:t>
            </a:r>
            <a:endParaRPr lang="zh-CN" altLang="en-US" sz="1600" smtClean="0"/>
          </a:p>
        </p:txBody>
      </p:sp>
      <p:sp>
        <p:nvSpPr>
          <p:cNvPr id="81923" name="内容占位符 3"/>
          <p:cNvSpPr>
            <a:spLocks noGrp="1"/>
          </p:cNvSpPr>
          <p:nvPr>
            <p:ph sz="half" idx="2"/>
          </p:nvPr>
        </p:nvSpPr>
        <p:spPr>
          <a:xfrm>
            <a:off x="4648200" y="3357563"/>
            <a:ext cx="4059238" cy="431800"/>
          </a:xfrm>
        </p:spPr>
        <p:txBody>
          <a:bodyPr/>
          <a:lstStyle/>
          <a:p>
            <a:pPr marL="0" indent="0" algn="ctr">
              <a:buFont typeface="Arial" charset="0"/>
              <a:buNone/>
            </a:pPr>
            <a:r>
              <a:rPr lang="zh-CN" altLang="en-US" sz="1600" smtClean="0"/>
              <a:t>图</a:t>
            </a:r>
            <a:r>
              <a:rPr lang="en-US" altLang="zh-CN" sz="1600" smtClean="0"/>
              <a:t>2-8</a:t>
            </a:r>
            <a:endParaRPr lang="zh-CN" altLang="en-US" sz="1600" smtClean="0"/>
          </a:p>
        </p:txBody>
      </p:sp>
      <p:pic>
        <p:nvPicPr>
          <p:cNvPr id="81924" name="Picture 2"/>
          <p:cNvPicPr>
            <a:picLocks noChangeAspect="1" noChangeArrowheads="1"/>
          </p:cNvPicPr>
          <p:nvPr/>
        </p:nvPicPr>
        <p:blipFill>
          <a:blip r:embed="rId3"/>
          <a:srcRect/>
          <a:stretch>
            <a:fillRect/>
          </a:stretch>
        </p:blipFill>
        <p:spPr bwMode="auto">
          <a:xfrm>
            <a:off x="611188" y="1417638"/>
            <a:ext cx="3529012" cy="1866900"/>
          </a:xfrm>
          <a:prstGeom prst="rect">
            <a:avLst/>
          </a:prstGeom>
          <a:noFill/>
          <a:ln w="9525">
            <a:noFill/>
            <a:miter lim="800000"/>
            <a:headEnd/>
            <a:tailEnd/>
          </a:ln>
        </p:spPr>
      </p:pic>
      <p:pic>
        <p:nvPicPr>
          <p:cNvPr id="81925" name="Picture 3"/>
          <p:cNvPicPr>
            <a:picLocks noChangeAspect="1" noChangeArrowheads="1"/>
          </p:cNvPicPr>
          <p:nvPr/>
        </p:nvPicPr>
        <p:blipFill>
          <a:blip r:embed="rId4"/>
          <a:srcRect/>
          <a:stretch>
            <a:fillRect/>
          </a:stretch>
        </p:blipFill>
        <p:spPr bwMode="auto">
          <a:xfrm>
            <a:off x="4843463" y="1412875"/>
            <a:ext cx="3900487" cy="1839913"/>
          </a:xfrm>
          <a:prstGeom prst="rect">
            <a:avLst/>
          </a:prstGeom>
          <a:noFill/>
          <a:ln w="9525">
            <a:noFill/>
            <a:miter lim="800000"/>
            <a:headEnd/>
            <a:tailEnd/>
          </a:ln>
        </p:spPr>
      </p:pic>
      <p:pic>
        <p:nvPicPr>
          <p:cNvPr id="81926" name="Picture 4"/>
          <p:cNvPicPr>
            <a:picLocks noChangeAspect="1" noChangeArrowheads="1"/>
          </p:cNvPicPr>
          <p:nvPr/>
        </p:nvPicPr>
        <p:blipFill>
          <a:blip r:embed="rId5"/>
          <a:srcRect/>
          <a:stretch>
            <a:fillRect/>
          </a:stretch>
        </p:blipFill>
        <p:spPr bwMode="auto">
          <a:xfrm>
            <a:off x="1763713" y="3716338"/>
            <a:ext cx="5867400" cy="2449512"/>
          </a:xfrm>
          <a:prstGeom prst="rect">
            <a:avLst/>
          </a:prstGeom>
          <a:noFill/>
          <a:ln w="9525">
            <a:noFill/>
            <a:miter lim="800000"/>
            <a:headEnd/>
            <a:tailEnd/>
          </a:ln>
        </p:spPr>
      </p:pic>
      <p:sp>
        <p:nvSpPr>
          <p:cNvPr id="81927" name="内容占位符 2"/>
          <p:cNvSpPr txBox="1">
            <a:spLocks/>
          </p:cNvSpPr>
          <p:nvPr/>
        </p:nvSpPr>
        <p:spPr bwMode="auto">
          <a:xfrm>
            <a:off x="2705100" y="6237288"/>
            <a:ext cx="4059238" cy="360362"/>
          </a:xfrm>
          <a:prstGeom prst="rect">
            <a:avLst/>
          </a:prstGeom>
          <a:noFill/>
          <a:ln w="9525">
            <a:noFill/>
            <a:miter lim="800000"/>
            <a:headEnd/>
            <a:tailEnd/>
          </a:ln>
        </p:spPr>
        <p:txBody>
          <a:bodyPr/>
          <a:lstStyle/>
          <a:p>
            <a:pPr marL="273050" indent="-273050" algn="ctr">
              <a:spcBef>
                <a:spcPts val="600"/>
              </a:spcBef>
              <a:buClr>
                <a:schemeClr val="accent2"/>
              </a:buClr>
              <a:buSzPct val="85000"/>
              <a:buFont typeface="Wingdings 2" pitchFamily="18" charset="2"/>
              <a:buChar char=""/>
            </a:pPr>
            <a:r>
              <a:rPr lang="zh-CN" altLang="en-US" sz="1600">
                <a:latin typeface="Calibri" pitchFamily="34" charset="0"/>
              </a:rPr>
              <a:t>表</a:t>
            </a:r>
            <a:r>
              <a:rPr lang="en-US" altLang="zh-CN" sz="1600">
                <a:latin typeface="Calibri" pitchFamily="34" charset="0"/>
              </a:rPr>
              <a:t>2-1</a:t>
            </a:r>
            <a:endParaRPr lang="zh-CN" altLang="en-US" sz="1600">
              <a:latin typeface="Calibri" pitchFamily="34" charset="0"/>
            </a:endParaRPr>
          </a:p>
        </p:txBody>
      </p:sp>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p:cNvSpPr>
          <p:nvPr>
            <p:ph type="title"/>
          </p:nvPr>
        </p:nvSpPr>
        <p:spPr/>
        <p:txBody>
          <a:bodyPr/>
          <a:lstStyle/>
          <a:p>
            <a:r>
              <a:rPr lang="en-US" altLang="zh-CN" smtClean="0"/>
              <a:t>2.5    SVPWM</a:t>
            </a:r>
            <a:r>
              <a:rPr lang="zh-CN" altLang="en-US" smtClean="0"/>
              <a:t>相关公式推导</a:t>
            </a:r>
          </a:p>
        </p:txBody>
      </p:sp>
      <p:sp>
        <p:nvSpPr>
          <p:cNvPr id="3" name="内容占位符 2"/>
          <p:cNvSpPr>
            <a:spLocks noGrp="1"/>
          </p:cNvSpPr>
          <p:nvPr>
            <p:ph sz="half" idx="1"/>
          </p:nvPr>
        </p:nvSpPr>
        <p:spPr>
          <a:xfrm>
            <a:off x="457200" y="1524000"/>
            <a:ext cx="4059238" cy="5000625"/>
          </a:xfrm>
        </p:spPr>
        <p:txBody>
          <a:bodyPr rtlCol="0">
            <a:normAutofit fontScale="92500" lnSpcReduction="20000"/>
          </a:bodyPr>
          <a:lstStyle/>
          <a:p>
            <a:pPr fontAlgn="auto">
              <a:spcAft>
                <a:spcPts val="0"/>
              </a:spcAft>
              <a:buFont typeface="Arial" pitchFamily="34" charset="0"/>
              <a:buChar char="•"/>
              <a:defRPr/>
            </a:pPr>
            <a:r>
              <a:rPr lang="zh-CN" altLang="en-US" dirty="0" smtClean="0"/>
              <a:t>为了求出</a:t>
            </a:r>
            <a:r>
              <a:rPr lang="en-US" altLang="zh-CN" dirty="0" smtClean="0"/>
              <a:t>T1</a:t>
            </a:r>
            <a:r>
              <a:rPr lang="zh-CN" altLang="en-US" dirty="0" smtClean="0"/>
              <a:t>和</a:t>
            </a:r>
            <a:r>
              <a:rPr lang="en-US" altLang="zh-CN" dirty="0" smtClean="0"/>
              <a:t>T3</a:t>
            </a:r>
            <a:r>
              <a:rPr lang="zh-CN" altLang="en-US" dirty="0" smtClean="0"/>
              <a:t>，我们在这里引入一个标么值的概念，</a:t>
            </a:r>
            <a:r>
              <a:rPr lang="zh-CN" altLang="en-US" dirty="0"/>
              <a:t>即</a:t>
            </a:r>
            <a:r>
              <a:rPr lang="zh-CN" altLang="en-US" dirty="0" smtClean="0"/>
              <a:t>标么值</a:t>
            </a:r>
            <a:r>
              <a:rPr lang="en-US" altLang="zh-CN" dirty="0" smtClean="0"/>
              <a:t>=</a:t>
            </a:r>
            <a:r>
              <a:rPr lang="zh-CN" altLang="en-US" dirty="0" smtClean="0"/>
              <a:t>有名值</a:t>
            </a:r>
            <a:r>
              <a:rPr lang="en-US" altLang="zh-CN" dirty="0" smtClean="0"/>
              <a:t>/</a:t>
            </a:r>
            <a:r>
              <a:rPr lang="zh-CN" altLang="en-US" dirty="0" smtClean="0"/>
              <a:t>基准值，当基准值选取不同时，其标么值也不一样，表示的是物理量及参数的相对值，单位为</a:t>
            </a:r>
            <a:r>
              <a:rPr lang="en-US" altLang="zh-CN" dirty="0" err="1" smtClean="0"/>
              <a:t>pu</a:t>
            </a:r>
            <a:r>
              <a:rPr lang="zh-CN" altLang="en-US" dirty="0" smtClean="0"/>
              <a:t>。</a:t>
            </a:r>
            <a:endParaRPr lang="en-US" altLang="zh-CN" dirty="0" smtClean="0"/>
          </a:p>
          <a:p>
            <a:pPr fontAlgn="auto">
              <a:spcAft>
                <a:spcPts val="0"/>
              </a:spcAft>
              <a:buFont typeface="Arial" pitchFamily="34" charset="0"/>
              <a:buChar char="•"/>
              <a:defRPr/>
            </a:pPr>
            <a:r>
              <a:rPr lang="zh-CN" altLang="en-US" dirty="0" smtClean="0"/>
              <a:t>如图</a:t>
            </a:r>
            <a:r>
              <a:rPr lang="en-US" altLang="zh-CN" dirty="0" smtClean="0"/>
              <a:t>1-1</a:t>
            </a:r>
            <a:r>
              <a:rPr lang="zh-CN" altLang="en-US" dirty="0" smtClean="0"/>
              <a:t>所示，</a:t>
            </a:r>
            <a:r>
              <a:rPr lang="en-US" altLang="zh-CN" dirty="0" smtClean="0"/>
              <a:t>OL</a:t>
            </a:r>
            <a:r>
              <a:rPr lang="zh-CN" altLang="en-US" dirty="0" smtClean="0"/>
              <a:t>为基本矢量的最大值</a:t>
            </a:r>
            <a:r>
              <a:rPr lang="en-US" altLang="zh-CN" dirty="0" smtClean="0"/>
              <a:t>2VDC/3</a:t>
            </a:r>
            <a:r>
              <a:rPr lang="zh-CN" altLang="en-US" dirty="0" smtClean="0"/>
              <a:t>，选取的基准为正六边形的内切圆半径</a:t>
            </a:r>
            <a:r>
              <a:rPr lang="en-US" altLang="zh-CN" dirty="0" smtClean="0"/>
              <a:t>1/√3,</a:t>
            </a:r>
            <a:r>
              <a:rPr lang="zh-CN" altLang="en-US" dirty="0" smtClean="0"/>
              <a:t>所以此处的标么值为</a:t>
            </a:r>
            <a:r>
              <a:rPr lang="en-US" altLang="zh-CN" dirty="0" smtClean="0">
                <a:latin typeface="Times New Roman" pitchFamily="18" charset="0"/>
                <a:cs typeface="Times New Roman" pitchFamily="18" charset="0"/>
              </a:rPr>
              <a:t>2VDC/3  /  (</a:t>
            </a:r>
            <a:r>
              <a:rPr lang="en-US" altLang="zh-CN" dirty="0">
                <a:latin typeface="Times New Roman" pitchFamily="18" charset="0"/>
                <a:cs typeface="Times New Roman" pitchFamily="18" charset="0"/>
              </a:rPr>
              <a:t>VDC/</a:t>
            </a:r>
            <a:r>
              <a:rPr lang="en-US" altLang="zh-CN" dirty="0" smtClean="0">
                <a:latin typeface="Times New Roman" pitchFamily="18" charset="0"/>
                <a:cs typeface="Times New Roman" pitchFamily="18" charset="0"/>
              </a:rPr>
              <a:t>√3</a:t>
            </a:r>
            <a:r>
              <a:rPr lang="en-US" altLang="zh-CN" dirty="0">
                <a:latin typeface="Times New Roman" pitchFamily="18" charset="0"/>
                <a:cs typeface="Times New Roman" pitchFamily="18" charset="0"/>
              </a:rPr>
              <a:t>)</a:t>
            </a:r>
            <a:r>
              <a:rPr lang="en-US" altLang="zh-CN" dirty="0" smtClean="0">
                <a:latin typeface="Times New Roman" pitchFamily="18" charset="0"/>
                <a:cs typeface="Times New Roman" pitchFamily="18" charset="0"/>
              </a:rPr>
              <a:t>  </a:t>
            </a:r>
            <a:r>
              <a:rPr lang="en-US" altLang="zh-CN" dirty="0">
                <a:latin typeface="Times New Roman" pitchFamily="18" charset="0"/>
                <a:cs typeface="Times New Roman" pitchFamily="18" charset="0"/>
              </a:rPr>
              <a:t>= 2/√</a:t>
            </a:r>
            <a:r>
              <a:rPr lang="en-US" altLang="zh-CN" dirty="0" smtClean="0">
                <a:latin typeface="Times New Roman" pitchFamily="18" charset="0"/>
                <a:cs typeface="Times New Roman" pitchFamily="18" charset="0"/>
              </a:rPr>
              <a:t>3</a:t>
            </a:r>
            <a:endParaRPr lang="zh-CN" altLang="en-US" dirty="0" smtClean="0">
              <a:latin typeface="Times New Roman" pitchFamily="18" charset="0"/>
              <a:cs typeface="Times New Roman" pitchFamily="18" charset="0"/>
            </a:endParaRPr>
          </a:p>
          <a:p>
            <a:pPr fontAlgn="auto">
              <a:spcAft>
                <a:spcPts val="0"/>
              </a:spcAft>
              <a:buFont typeface="Arial" pitchFamily="34" charset="0"/>
              <a:buChar char="•"/>
              <a:defRPr/>
            </a:pPr>
            <a:endParaRPr lang="en-US" altLang="zh-CN" dirty="0" smtClean="0"/>
          </a:p>
          <a:p>
            <a:pPr fontAlgn="auto">
              <a:spcAft>
                <a:spcPts val="0"/>
              </a:spcAft>
              <a:buFont typeface="Arial" pitchFamily="34" charset="0"/>
              <a:buChar char="•"/>
              <a:defRPr/>
            </a:pPr>
            <a:endParaRPr lang="zh-CN" altLang="en-US" dirty="0"/>
          </a:p>
        </p:txBody>
      </p:sp>
      <p:sp>
        <p:nvSpPr>
          <p:cNvPr id="4" name="内容占位符 3"/>
          <p:cNvSpPr>
            <a:spLocks noGrp="1"/>
          </p:cNvSpPr>
          <p:nvPr>
            <p:ph sz="half" idx="2"/>
          </p:nvPr>
        </p:nvSpPr>
        <p:spPr>
          <a:xfrm>
            <a:off x="4648200" y="1524000"/>
            <a:ext cx="4059238" cy="4857750"/>
          </a:xfrm>
        </p:spPr>
        <p:txBody>
          <a:bodyPr rtlCol="0">
            <a:normAutofit fontScale="92500" lnSpcReduction="20000"/>
          </a:bodyPr>
          <a:lstStyle/>
          <a:p>
            <a:pPr fontAlgn="auto">
              <a:spcAft>
                <a:spcPts val="0"/>
              </a:spcAft>
              <a:buFont typeface="Arial" pitchFamily="34" charset="0"/>
              <a:buChar char="•"/>
              <a:defRPr/>
            </a:pPr>
            <a:r>
              <a:rPr lang="zh-CN" altLang="en-US" dirty="0" smtClean="0"/>
              <a:t>以标么值代替</a:t>
            </a:r>
            <a:r>
              <a:rPr lang="en-US" altLang="zh-CN" dirty="0"/>
              <a:t>|U</a:t>
            </a:r>
            <a:r>
              <a:rPr lang="en-US" altLang="zh-CN" sz="1300" dirty="0"/>
              <a:t>60</a:t>
            </a:r>
            <a:r>
              <a:rPr lang="en-US" altLang="zh-CN" dirty="0"/>
              <a:t>|</a:t>
            </a:r>
            <a:r>
              <a:rPr lang="zh-CN" altLang="en-US" dirty="0"/>
              <a:t>和</a:t>
            </a:r>
            <a:r>
              <a:rPr lang="en-US" altLang="zh-CN" dirty="0"/>
              <a:t>|U</a:t>
            </a:r>
            <a:r>
              <a:rPr lang="en-US" altLang="zh-CN" sz="1700" dirty="0"/>
              <a:t>0</a:t>
            </a:r>
            <a:r>
              <a:rPr lang="en-US" altLang="zh-CN" dirty="0" smtClean="0"/>
              <a:t>|</a:t>
            </a:r>
            <a:r>
              <a:rPr lang="zh-CN" altLang="en-US" dirty="0" smtClean="0"/>
              <a:t>的值，代入下列公式即可求出</a:t>
            </a:r>
            <a:r>
              <a:rPr lang="en-US" altLang="zh-CN" dirty="0" smtClean="0"/>
              <a:t>T1</a:t>
            </a:r>
            <a:r>
              <a:rPr lang="zh-CN" altLang="en-US" dirty="0" smtClean="0"/>
              <a:t>和</a:t>
            </a:r>
            <a:r>
              <a:rPr lang="en-US" altLang="zh-CN" dirty="0" smtClean="0"/>
              <a:t>T3</a:t>
            </a:r>
            <a:r>
              <a:rPr lang="zh-CN" altLang="en-US" dirty="0" smtClean="0"/>
              <a:t>。</a:t>
            </a:r>
            <a:endParaRPr lang="en-US" altLang="zh-CN" dirty="0" smtClean="0"/>
          </a:p>
          <a:p>
            <a:pPr fontAlgn="auto">
              <a:spcAft>
                <a:spcPts val="0"/>
              </a:spcAft>
              <a:buFont typeface="Arial" pitchFamily="34" charset="0"/>
              <a:buChar char="•"/>
              <a:defRPr/>
            </a:pPr>
            <a:endParaRPr lang="en-US" altLang="zh-CN" dirty="0"/>
          </a:p>
          <a:p>
            <a:pPr fontAlgn="auto">
              <a:spcAft>
                <a:spcPts val="0"/>
              </a:spcAft>
              <a:buFont typeface="Arial" pitchFamily="34" charset="0"/>
              <a:buChar char="•"/>
              <a:defRPr/>
            </a:pPr>
            <a:endParaRPr lang="en-US" altLang="zh-CN" dirty="0" smtClean="0"/>
          </a:p>
          <a:p>
            <a:pPr fontAlgn="auto">
              <a:spcAft>
                <a:spcPts val="0"/>
              </a:spcAft>
              <a:buFont typeface="Arial" pitchFamily="34" charset="0"/>
              <a:buChar char="•"/>
              <a:defRPr/>
            </a:pPr>
            <a:endParaRPr lang="en-US" altLang="zh-CN" dirty="0"/>
          </a:p>
          <a:p>
            <a:pPr fontAlgn="auto">
              <a:spcAft>
                <a:spcPts val="0"/>
              </a:spcAft>
              <a:buFont typeface="Arial" pitchFamily="34" charset="0"/>
              <a:buChar char="•"/>
              <a:defRPr/>
            </a:pPr>
            <a:r>
              <a:rPr lang="zh-CN" altLang="en-US" dirty="0"/>
              <a:t>求</a:t>
            </a:r>
            <a:r>
              <a:rPr lang="zh-CN" altLang="en-US" dirty="0" smtClean="0"/>
              <a:t>出</a:t>
            </a:r>
            <a:r>
              <a:rPr lang="en-US" altLang="zh-CN" dirty="0" smtClean="0"/>
              <a:t>T1</a:t>
            </a:r>
            <a:r>
              <a:rPr lang="zh-CN" altLang="en-US" dirty="0" smtClean="0"/>
              <a:t>和</a:t>
            </a:r>
            <a:r>
              <a:rPr lang="en-US" altLang="zh-CN" dirty="0" smtClean="0"/>
              <a:t>T3</a:t>
            </a:r>
          </a:p>
          <a:p>
            <a:pPr fontAlgn="auto">
              <a:spcAft>
                <a:spcPts val="0"/>
              </a:spcAft>
              <a:buFont typeface="Arial" pitchFamily="34" charset="0"/>
              <a:buChar char="•"/>
              <a:defRPr/>
            </a:pPr>
            <a:endParaRPr lang="en-US" altLang="zh-CN" dirty="0"/>
          </a:p>
          <a:p>
            <a:pPr fontAlgn="auto">
              <a:spcAft>
                <a:spcPts val="0"/>
              </a:spcAft>
              <a:buFont typeface="Arial" pitchFamily="34" charset="0"/>
              <a:buChar char="•"/>
              <a:defRPr/>
            </a:pPr>
            <a:endParaRPr lang="en-US" altLang="zh-CN" dirty="0" smtClean="0"/>
          </a:p>
          <a:p>
            <a:pPr fontAlgn="auto">
              <a:spcAft>
                <a:spcPts val="0"/>
              </a:spcAft>
              <a:buFont typeface="Arial" pitchFamily="34" charset="0"/>
              <a:buChar char="•"/>
              <a:defRPr/>
            </a:pPr>
            <a:endParaRPr lang="en-US" altLang="zh-CN" dirty="0"/>
          </a:p>
          <a:p>
            <a:pPr fontAlgn="auto">
              <a:spcAft>
                <a:spcPts val="0"/>
              </a:spcAft>
              <a:buFont typeface="Arial" pitchFamily="34" charset="0"/>
              <a:buChar char="•"/>
              <a:defRPr/>
            </a:pPr>
            <a:endParaRPr lang="en-US" altLang="zh-CN" dirty="0"/>
          </a:p>
        </p:txBody>
      </p:sp>
      <p:pic>
        <p:nvPicPr>
          <p:cNvPr id="83972" name="Picture 4"/>
          <p:cNvPicPr>
            <a:picLocks noChangeAspect="1" noChangeArrowheads="1"/>
          </p:cNvPicPr>
          <p:nvPr/>
        </p:nvPicPr>
        <p:blipFill>
          <a:blip r:embed="rId3"/>
          <a:srcRect/>
          <a:stretch>
            <a:fillRect/>
          </a:stretch>
        </p:blipFill>
        <p:spPr bwMode="auto">
          <a:xfrm>
            <a:off x="5364163" y="2636838"/>
            <a:ext cx="3024187" cy="1131887"/>
          </a:xfrm>
          <a:prstGeom prst="rect">
            <a:avLst/>
          </a:prstGeom>
          <a:noFill/>
          <a:ln w="9525">
            <a:noFill/>
            <a:miter lim="800000"/>
            <a:headEnd/>
            <a:tailEnd/>
          </a:ln>
        </p:spPr>
      </p:pic>
      <p:pic>
        <p:nvPicPr>
          <p:cNvPr id="6" name="Picture 2"/>
          <p:cNvPicPr>
            <a:picLocks noChangeAspect="1" noChangeArrowheads="1"/>
          </p:cNvPicPr>
          <p:nvPr/>
        </p:nvPicPr>
        <p:blipFill>
          <a:blip r:embed="rId4"/>
          <a:srcRect/>
          <a:stretch>
            <a:fillRect/>
          </a:stretch>
        </p:blipFill>
        <p:spPr bwMode="auto">
          <a:xfrm>
            <a:off x="5326063" y="4149725"/>
            <a:ext cx="3024187" cy="1216025"/>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p:cNvSpPr>
            <a:spLocks noGrp="1"/>
          </p:cNvSpPr>
          <p:nvPr>
            <p:ph type="title"/>
          </p:nvPr>
        </p:nvSpPr>
        <p:spPr/>
        <p:txBody>
          <a:bodyPr/>
          <a:lstStyle/>
          <a:p>
            <a:r>
              <a:rPr lang="en-US" altLang="zh-CN" smtClean="0"/>
              <a:t>2.5    SVPWM</a:t>
            </a:r>
            <a:r>
              <a:rPr lang="zh-CN" altLang="en-US" smtClean="0"/>
              <a:t>相关公式推导</a:t>
            </a:r>
          </a:p>
        </p:txBody>
      </p:sp>
      <p:sp>
        <p:nvSpPr>
          <p:cNvPr id="3" name="内容占位符 2"/>
          <p:cNvSpPr>
            <a:spLocks noGrp="1"/>
          </p:cNvSpPr>
          <p:nvPr>
            <p:ph sz="half" idx="1"/>
          </p:nvPr>
        </p:nvSpPr>
        <p:spPr>
          <a:xfrm>
            <a:off x="457200" y="1524000"/>
            <a:ext cx="4059238" cy="4857750"/>
          </a:xfrm>
        </p:spPr>
        <p:txBody>
          <a:bodyPr rtlCol="0">
            <a:normAutofit lnSpcReduction="10000"/>
          </a:bodyPr>
          <a:lstStyle/>
          <a:p>
            <a:pPr fontAlgn="auto">
              <a:spcAft>
                <a:spcPts val="0"/>
              </a:spcAft>
              <a:buFont typeface="Arial" pitchFamily="34" charset="0"/>
              <a:buChar char="•"/>
              <a:defRPr/>
            </a:pPr>
            <a:r>
              <a:rPr lang="zh-CN" altLang="en-US" dirty="0" smtClean="0"/>
              <a:t>用</a:t>
            </a:r>
            <a:r>
              <a:rPr lang="en-US" altLang="zh-CN" dirty="0" smtClean="0"/>
              <a:t>t1</a:t>
            </a:r>
            <a:r>
              <a:rPr lang="zh-CN" altLang="en-US" dirty="0" smtClean="0"/>
              <a:t>和</a:t>
            </a:r>
            <a:r>
              <a:rPr lang="en-US" altLang="zh-CN" dirty="0" smtClean="0"/>
              <a:t>t2</a:t>
            </a:r>
            <a:r>
              <a:rPr lang="zh-CN" altLang="en-US" dirty="0" smtClean="0"/>
              <a:t>表示</a:t>
            </a:r>
            <a:r>
              <a:rPr lang="en-US" altLang="zh-CN" dirty="0" smtClean="0"/>
              <a:t>T1</a:t>
            </a:r>
            <a:r>
              <a:rPr lang="zh-CN" altLang="en-US" dirty="0" smtClean="0"/>
              <a:t>和</a:t>
            </a:r>
            <a:r>
              <a:rPr lang="en-US" altLang="zh-CN" dirty="0" smtClean="0"/>
              <a:t>T3</a:t>
            </a:r>
            <a:r>
              <a:rPr lang="zh-CN" altLang="en-US" dirty="0" smtClean="0"/>
              <a:t>就是</a:t>
            </a:r>
            <a:endParaRPr lang="en-US" altLang="zh-CN" dirty="0" smtClean="0"/>
          </a:p>
          <a:p>
            <a:pPr fontAlgn="auto">
              <a:spcAft>
                <a:spcPts val="0"/>
              </a:spcAft>
              <a:buFont typeface="Arial" pitchFamily="34" charset="0"/>
              <a:buChar char="•"/>
              <a:defRPr/>
            </a:pPr>
            <a:endParaRPr lang="en-US" altLang="zh-CN" dirty="0"/>
          </a:p>
          <a:p>
            <a:pPr fontAlgn="auto">
              <a:spcAft>
                <a:spcPts val="0"/>
              </a:spcAft>
              <a:buFont typeface="Arial" pitchFamily="34" charset="0"/>
              <a:buChar char="•"/>
              <a:defRPr/>
            </a:pPr>
            <a:endParaRPr lang="en-US" altLang="zh-CN" dirty="0" smtClean="0"/>
          </a:p>
          <a:p>
            <a:pPr marL="0" indent="0" fontAlgn="auto">
              <a:spcAft>
                <a:spcPts val="0"/>
              </a:spcAft>
              <a:buFont typeface="Arial" pitchFamily="34" charset="0"/>
              <a:buNone/>
              <a:defRPr/>
            </a:pPr>
            <a:endParaRPr lang="en-US" altLang="zh-CN" dirty="0"/>
          </a:p>
          <a:p>
            <a:pPr fontAlgn="auto">
              <a:spcAft>
                <a:spcPts val="0"/>
              </a:spcAft>
              <a:buFont typeface="Arial" pitchFamily="34" charset="0"/>
              <a:buChar char="•"/>
              <a:defRPr/>
            </a:pPr>
            <a:r>
              <a:rPr lang="zh-CN" altLang="en-US" dirty="0" smtClean="0"/>
              <a:t>与扇区</a:t>
            </a:r>
            <a:r>
              <a:rPr lang="en-US" altLang="zh-CN" dirty="0" smtClean="0"/>
              <a:t>1</a:t>
            </a:r>
            <a:r>
              <a:rPr lang="zh-CN" altLang="en-US" dirty="0" smtClean="0"/>
              <a:t>的</a:t>
            </a:r>
            <a:r>
              <a:rPr lang="en-US" altLang="zh-CN" dirty="0" smtClean="0"/>
              <a:t>t1</a:t>
            </a:r>
            <a:r>
              <a:rPr lang="zh-CN" altLang="en-US" dirty="0" smtClean="0"/>
              <a:t>和</a:t>
            </a:r>
            <a:r>
              <a:rPr lang="en-US" altLang="zh-CN" dirty="0" smtClean="0"/>
              <a:t>t2</a:t>
            </a:r>
            <a:r>
              <a:rPr lang="zh-CN" altLang="en-US" dirty="0" smtClean="0"/>
              <a:t>作对比，建立通式：</a:t>
            </a:r>
            <a:endParaRPr lang="zh-CN" altLang="en-US" dirty="0"/>
          </a:p>
        </p:txBody>
      </p:sp>
      <p:sp>
        <p:nvSpPr>
          <p:cNvPr id="4" name="内容占位符 3"/>
          <p:cNvSpPr>
            <a:spLocks noGrp="1"/>
          </p:cNvSpPr>
          <p:nvPr>
            <p:ph sz="half" idx="2"/>
          </p:nvPr>
        </p:nvSpPr>
        <p:spPr>
          <a:xfrm>
            <a:off x="4716463" y="1484313"/>
            <a:ext cx="4059237" cy="5040312"/>
          </a:xfrm>
        </p:spPr>
        <p:txBody>
          <a:bodyPr rtlCol="0">
            <a:normAutofit lnSpcReduction="10000"/>
          </a:bodyPr>
          <a:lstStyle/>
          <a:p>
            <a:pPr fontAlgn="auto">
              <a:spcAft>
                <a:spcPts val="0"/>
              </a:spcAft>
              <a:buFont typeface="Arial" pitchFamily="34" charset="0"/>
              <a:buChar char="•"/>
              <a:defRPr/>
            </a:pPr>
            <a:r>
              <a:rPr lang="zh-CN" altLang="en-US" dirty="0"/>
              <a:t>同理，可以求出扇区</a:t>
            </a:r>
            <a:r>
              <a:rPr lang="en-US" altLang="zh-CN" dirty="0"/>
              <a:t>2</a:t>
            </a:r>
            <a:r>
              <a:rPr lang="zh-CN" altLang="en-US" dirty="0"/>
              <a:t>的</a:t>
            </a:r>
            <a:r>
              <a:rPr lang="en-US" altLang="zh-CN" dirty="0"/>
              <a:t>t1</a:t>
            </a:r>
            <a:r>
              <a:rPr lang="zh-CN" altLang="en-US" dirty="0"/>
              <a:t>和</a:t>
            </a:r>
            <a:r>
              <a:rPr lang="en-US" altLang="zh-CN" dirty="0"/>
              <a:t>t2</a:t>
            </a:r>
          </a:p>
          <a:p>
            <a:pPr fontAlgn="auto">
              <a:spcAft>
                <a:spcPts val="0"/>
              </a:spcAft>
              <a:buFont typeface="Arial" pitchFamily="34" charset="0"/>
              <a:buChar char="•"/>
              <a:defRPr/>
            </a:pPr>
            <a:endParaRPr lang="en-US" altLang="zh-CN" dirty="0" smtClean="0"/>
          </a:p>
          <a:p>
            <a:pPr marL="0" indent="0" fontAlgn="auto">
              <a:spcAft>
                <a:spcPts val="0"/>
              </a:spcAft>
              <a:buFont typeface="Arial" pitchFamily="34" charset="0"/>
              <a:buNone/>
              <a:defRPr/>
            </a:pPr>
            <a:endParaRPr lang="en-US" altLang="zh-CN" dirty="0" smtClean="0"/>
          </a:p>
          <a:p>
            <a:pPr marL="0" indent="0" fontAlgn="auto">
              <a:spcAft>
                <a:spcPts val="0"/>
              </a:spcAft>
              <a:buFont typeface="Arial" pitchFamily="34" charset="0"/>
              <a:buNone/>
              <a:defRPr/>
            </a:pPr>
            <a:endParaRPr lang="en-US" altLang="zh-CN" dirty="0"/>
          </a:p>
          <a:p>
            <a:pPr fontAlgn="auto">
              <a:spcAft>
                <a:spcPts val="0"/>
              </a:spcAft>
              <a:buFont typeface="Arial" pitchFamily="34" charset="0"/>
              <a:buChar char="•"/>
              <a:defRPr/>
            </a:pPr>
            <a:r>
              <a:rPr lang="zh-CN" altLang="en-US" dirty="0" smtClean="0"/>
              <a:t>因而，在扇区</a:t>
            </a:r>
            <a:r>
              <a:rPr lang="en-US" altLang="zh-CN" dirty="0" smtClean="0"/>
              <a:t>1</a:t>
            </a:r>
            <a:r>
              <a:rPr lang="zh-CN" altLang="en-US" dirty="0" smtClean="0"/>
              <a:t>时有</a:t>
            </a:r>
            <a:r>
              <a:rPr lang="en-US" altLang="zh-CN" dirty="0" smtClean="0"/>
              <a:t>t1=-Z,t2=X,</a:t>
            </a:r>
            <a:r>
              <a:rPr lang="zh-CN" altLang="en-US" dirty="0" smtClean="0"/>
              <a:t>具体如表</a:t>
            </a:r>
            <a:r>
              <a:rPr lang="en-US" altLang="zh-CN" dirty="0" smtClean="0"/>
              <a:t>2-2</a:t>
            </a:r>
            <a:r>
              <a:rPr lang="zh-CN" altLang="en-US" dirty="0" smtClean="0"/>
              <a:t>所示：</a:t>
            </a:r>
            <a:endParaRPr lang="en-US" altLang="zh-CN" dirty="0" smtClean="0"/>
          </a:p>
          <a:p>
            <a:pPr fontAlgn="auto">
              <a:spcAft>
                <a:spcPts val="0"/>
              </a:spcAft>
              <a:buFont typeface="Arial" pitchFamily="34" charset="0"/>
              <a:buChar char="•"/>
              <a:defRPr/>
            </a:pPr>
            <a:endParaRPr lang="en-US" altLang="zh-CN" dirty="0" smtClean="0"/>
          </a:p>
          <a:p>
            <a:pPr marL="0" indent="0" fontAlgn="auto">
              <a:spcAft>
                <a:spcPts val="0"/>
              </a:spcAft>
              <a:buFont typeface="Arial" pitchFamily="34" charset="0"/>
              <a:buNone/>
              <a:defRPr/>
            </a:pPr>
            <a:endParaRPr lang="en-US" altLang="zh-CN" dirty="0"/>
          </a:p>
          <a:p>
            <a:pPr marL="0" indent="0" fontAlgn="auto">
              <a:spcAft>
                <a:spcPts val="0"/>
              </a:spcAft>
              <a:buFont typeface="Arial" pitchFamily="34" charset="0"/>
              <a:buNone/>
              <a:defRPr/>
            </a:pPr>
            <a:r>
              <a:rPr lang="zh-CN" altLang="en-US" sz="1600" dirty="0" smtClean="0"/>
              <a:t>                   </a:t>
            </a:r>
            <a:r>
              <a:rPr lang="en-US" altLang="zh-CN" sz="1600" dirty="0" smtClean="0"/>
              <a:t>                    </a:t>
            </a:r>
            <a:r>
              <a:rPr lang="zh-CN" altLang="en-US" sz="1600" dirty="0" smtClean="0"/>
              <a:t>表</a:t>
            </a:r>
            <a:r>
              <a:rPr lang="en-US" altLang="zh-CN" sz="1600" dirty="0" smtClean="0"/>
              <a:t>2-2</a:t>
            </a:r>
            <a:endParaRPr lang="zh-CN" altLang="en-US" sz="1600" dirty="0"/>
          </a:p>
        </p:txBody>
      </p:sp>
      <p:pic>
        <p:nvPicPr>
          <p:cNvPr id="86020" name="Picture 3"/>
          <p:cNvPicPr>
            <a:picLocks noChangeAspect="1" noChangeArrowheads="1"/>
          </p:cNvPicPr>
          <p:nvPr/>
        </p:nvPicPr>
        <p:blipFill>
          <a:blip r:embed="rId3"/>
          <a:srcRect/>
          <a:stretch>
            <a:fillRect/>
          </a:stretch>
        </p:blipFill>
        <p:spPr bwMode="auto">
          <a:xfrm>
            <a:off x="971550" y="2390775"/>
            <a:ext cx="2838450" cy="1277938"/>
          </a:xfrm>
          <a:prstGeom prst="rect">
            <a:avLst/>
          </a:prstGeom>
          <a:noFill/>
          <a:ln w="9525">
            <a:noFill/>
            <a:miter lim="800000"/>
            <a:headEnd/>
            <a:tailEnd/>
          </a:ln>
        </p:spPr>
      </p:pic>
      <p:pic>
        <p:nvPicPr>
          <p:cNvPr id="7" name="Picture 2"/>
          <p:cNvPicPr>
            <a:picLocks noChangeAspect="1" noChangeArrowheads="1"/>
          </p:cNvPicPr>
          <p:nvPr/>
        </p:nvPicPr>
        <p:blipFill>
          <a:blip r:embed="rId4"/>
          <a:srcRect/>
          <a:stretch>
            <a:fillRect/>
          </a:stretch>
        </p:blipFill>
        <p:spPr bwMode="auto">
          <a:xfrm>
            <a:off x="5067300" y="2349500"/>
            <a:ext cx="2830513" cy="122396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971550" y="4665663"/>
            <a:ext cx="2087563" cy="1393825"/>
          </a:xfrm>
          <a:prstGeom prst="rect">
            <a:avLst/>
          </a:prstGeom>
          <a:noFill/>
          <a:ln w="9525">
            <a:noFill/>
            <a:miter lim="800000"/>
            <a:headEnd/>
            <a:tailEnd/>
          </a:ln>
        </p:spPr>
      </p:pic>
      <p:pic>
        <p:nvPicPr>
          <p:cNvPr id="86023" name="Picture 2"/>
          <p:cNvPicPr>
            <a:picLocks noChangeAspect="1" noChangeArrowheads="1"/>
          </p:cNvPicPr>
          <p:nvPr/>
        </p:nvPicPr>
        <p:blipFill>
          <a:blip r:embed="rId6"/>
          <a:srcRect/>
          <a:stretch>
            <a:fillRect/>
          </a:stretch>
        </p:blipFill>
        <p:spPr bwMode="auto">
          <a:xfrm>
            <a:off x="3184525" y="4868863"/>
            <a:ext cx="5591175" cy="987425"/>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4"/>
          <p:cNvSpPr>
            <a:spLocks noGrp="1"/>
          </p:cNvSpPr>
          <p:nvPr>
            <p:ph type="title"/>
          </p:nvPr>
        </p:nvSpPr>
        <p:spPr/>
        <p:txBody>
          <a:bodyPr/>
          <a:lstStyle/>
          <a:p>
            <a:r>
              <a:rPr lang="zh-CN" altLang="en-US" smtClean="0"/>
              <a:t>第三节  死区</a:t>
            </a:r>
          </a:p>
        </p:txBody>
      </p:sp>
      <p:sp>
        <p:nvSpPr>
          <p:cNvPr id="88066" name="内容占位符 5"/>
          <p:cNvSpPr>
            <a:spLocks noGrp="1"/>
          </p:cNvSpPr>
          <p:nvPr>
            <p:ph idx="1"/>
          </p:nvPr>
        </p:nvSpPr>
        <p:spPr/>
        <p:txBody>
          <a:bodyPr/>
          <a:lstStyle/>
          <a:p>
            <a:r>
              <a:rPr lang="en-US" altLang="zh-CN" smtClean="0"/>
              <a:t>3.1  </a:t>
            </a:r>
            <a:r>
              <a:rPr lang="zh-CN" altLang="en-US" smtClean="0"/>
              <a:t>死区的概念</a:t>
            </a:r>
            <a:endParaRPr lang="en-US" altLang="zh-CN" smtClean="0"/>
          </a:p>
          <a:p>
            <a:r>
              <a:rPr lang="en-US" altLang="zh-CN" smtClean="0"/>
              <a:t>3.2 </a:t>
            </a:r>
            <a:r>
              <a:rPr lang="zh-CN" altLang="en-US" smtClean="0"/>
              <a:t>死区补偿</a:t>
            </a:r>
            <a:endParaRPr lang="en-US" altLang="zh-CN" smtClean="0"/>
          </a:p>
          <a:p>
            <a:r>
              <a:rPr lang="en-US" altLang="zh-CN" smtClean="0"/>
              <a:t>3.2 </a:t>
            </a:r>
            <a:r>
              <a:rPr lang="zh-CN" altLang="en-US" smtClean="0"/>
              <a:t>死区补偿推导分析</a:t>
            </a:r>
            <a:endParaRPr lang="en-US" altLang="zh-CN" smtClean="0"/>
          </a:p>
          <a:p>
            <a:endParaRPr lang="zh-CN" altLang="en-US" smtClean="0"/>
          </a:p>
        </p:txBody>
      </p:sp>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p:txBody>
          <a:bodyPr/>
          <a:lstStyle/>
          <a:p>
            <a:r>
              <a:rPr lang="en-US" altLang="zh-CN" smtClean="0"/>
              <a:t>3.1  </a:t>
            </a:r>
            <a:r>
              <a:rPr lang="zh-CN" altLang="en-US" smtClean="0"/>
              <a:t>死区的概念</a:t>
            </a:r>
          </a:p>
        </p:txBody>
      </p:sp>
      <p:sp>
        <p:nvSpPr>
          <p:cNvPr id="5" name="内容占位符 4"/>
          <p:cNvSpPr>
            <a:spLocks noGrp="1"/>
          </p:cNvSpPr>
          <p:nvPr>
            <p:ph sz="half" idx="1"/>
          </p:nvPr>
        </p:nvSpPr>
        <p:spPr/>
        <p:txBody>
          <a:bodyPr rtlCol="0">
            <a:normAutofit fontScale="85000" lnSpcReduction="10000"/>
          </a:bodyPr>
          <a:lstStyle/>
          <a:p>
            <a:pPr fontAlgn="auto">
              <a:spcAft>
                <a:spcPts val="0"/>
              </a:spcAft>
              <a:buFont typeface="Arial" pitchFamily="34" charset="0"/>
              <a:buChar char="•"/>
              <a:defRPr/>
            </a:pPr>
            <a:r>
              <a:rPr lang="zh-CN" altLang="en-US" dirty="0" smtClean="0"/>
              <a:t>在三相逆变器中，为避免电压短路，同一桥臂上的两个开关器件不能同时处于导通状态，往往工作在互补导通模式，即其中一个导通时，另一个必须截止，反之亦然。</a:t>
            </a:r>
            <a:endParaRPr lang="en-US" altLang="zh-CN" dirty="0" smtClean="0"/>
          </a:p>
          <a:p>
            <a:pPr fontAlgn="auto">
              <a:spcAft>
                <a:spcPts val="0"/>
              </a:spcAft>
              <a:buFont typeface="Arial" pitchFamily="34" charset="0"/>
              <a:buChar char="•"/>
              <a:defRPr/>
            </a:pPr>
            <a:r>
              <a:rPr lang="zh-CN" altLang="en-US" dirty="0"/>
              <a:t>考虑到开关器件的开通和关断都需要一定的</a:t>
            </a:r>
            <a:r>
              <a:rPr lang="zh-CN" altLang="en-US" dirty="0" smtClean="0"/>
              <a:t>时间</a:t>
            </a:r>
            <a:r>
              <a:rPr lang="en-US" altLang="zh-CN" dirty="0"/>
              <a:t>,</a:t>
            </a:r>
            <a:r>
              <a:rPr lang="zh-CN" altLang="en-US" dirty="0"/>
              <a:t>在一个开关器件完全关断进入截止状态以前</a:t>
            </a:r>
            <a:r>
              <a:rPr lang="en-US" altLang="zh-CN" dirty="0"/>
              <a:t>,</a:t>
            </a:r>
            <a:r>
              <a:rPr lang="zh-CN" altLang="en-US" dirty="0" smtClean="0"/>
              <a:t>同桥</a:t>
            </a:r>
            <a:r>
              <a:rPr lang="zh-CN" altLang="en-US" dirty="0"/>
              <a:t>臂另一个开关器件不能加开通信号</a:t>
            </a:r>
            <a:r>
              <a:rPr lang="zh-CN" altLang="en-US" dirty="0" smtClean="0"/>
              <a:t>。</a:t>
            </a:r>
            <a:endParaRPr lang="en-US" altLang="zh-CN" dirty="0" smtClean="0"/>
          </a:p>
        </p:txBody>
      </p:sp>
      <p:sp>
        <p:nvSpPr>
          <p:cNvPr id="3" name="内容占位符 2"/>
          <p:cNvSpPr>
            <a:spLocks noGrp="1"/>
          </p:cNvSpPr>
          <p:nvPr>
            <p:ph sz="half" idx="2"/>
          </p:nvPr>
        </p:nvSpPr>
        <p:spPr>
          <a:xfrm>
            <a:off x="4648200" y="1557338"/>
            <a:ext cx="4059238" cy="2951162"/>
          </a:xfrm>
        </p:spPr>
        <p:txBody>
          <a:bodyPr rtlCol="0">
            <a:normAutofit fontScale="85000" lnSpcReduction="10000"/>
          </a:bodyPr>
          <a:lstStyle/>
          <a:p>
            <a:pPr fontAlgn="auto">
              <a:spcAft>
                <a:spcPts val="0"/>
              </a:spcAft>
              <a:buFont typeface="Arial" pitchFamily="34" charset="0"/>
              <a:buChar char="•"/>
              <a:defRPr/>
            </a:pPr>
            <a:endParaRPr lang="zh-CN" altLang="en-US" dirty="0"/>
          </a:p>
        </p:txBody>
      </p:sp>
      <p:pic>
        <p:nvPicPr>
          <p:cNvPr id="90116" name="Picture 2"/>
          <p:cNvPicPr>
            <a:picLocks noChangeAspect="1" noChangeArrowheads="1"/>
          </p:cNvPicPr>
          <p:nvPr/>
        </p:nvPicPr>
        <p:blipFill>
          <a:blip r:embed="rId3"/>
          <a:srcRect/>
          <a:stretch>
            <a:fillRect/>
          </a:stretch>
        </p:blipFill>
        <p:spPr bwMode="auto">
          <a:xfrm>
            <a:off x="4365625" y="1484313"/>
            <a:ext cx="4533900" cy="2665412"/>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p:cNvSpPr>
          <p:nvPr>
            <p:ph type="title"/>
          </p:nvPr>
        </p:nvSpPr>
        <p:spPr/>
        <p:txBody>
          <a:bodyPr/>
          <a:lstStyle/>
          <a:p>
            <a:r>
              <a:rPr lang="en-US" altLang="zh-CN" smtClean="0"/>
              <a:t>3.1  </a:t>
            </a:r>
            <a:r>
              <a:rPr lang="zh-CN" altLang="en-US" smtClean="0"/>
              <a:t>死区的概念</a:t>
            </a:r>
          </a:p>
        </p:txBody>
      </p:sp>
      <p:sp>
        <p:nvSpPr>
          <p:cNvPr id="3" name="内容占位符 2"/>
          <p:cNvSpPr>
            <a:spLocks noGrp="1"/>
          </p:cNvSpPr>
          <p:nvPr>
            <p:ph sz="half" idx="1"/>
          </p:nvPr>
        </p:nvSpPr>
        <p:spPr/>
        <p:txBody>
          <a:bodyPr rtlCol="0">
            <a:normAutofit fontScale="92500" lnSpcReduction="10000"/>
          </a:bodyPr>
          <a:lstStyle/>
          <a:p>
            <a:pPr fontAlgn="auto">
              <a:spcAft>
                <a:spcPts val="0"/>
              </a:spcAft>
              <a:buFont typeface="Arial" pitchFamily="34" charset="0"/>
              <a:buChar char="•"/>
              <a:defRPr/>
            </a:pPr>
            <a:r>
              <a:rPr lang="zh-CN" altLang="en-US" dirty="0"/>
              <a:t>也就是从一个开关器件的关断信号发出</a:t>
            </a:r>
            <a:r>
              <a:rPr lang="en-US" altLang="zh-CN" dirty="0"/>
              <a:t>(</a:t>
            </a:r>
            <a:r>
              <a:rPr lang="zh-CN" altLang="en-US" dirty="0"/>
              <a:t>往往是下降沿</a:t>
            </a:r>
            <a:r>
              <a:rPr lang="en-US" altLang="zh-CN" dirty="0"/>
              <a:t>) </a:t>
            </a:r>
            <a:r>
              <a:rPr lang="zh-CN" altLang="en-US" dirty="0"/>
              <a:t>到同桥臂另一个开关器件加上开通信号</a:t>
            </a:r>
            <a:r>
              <a:rPr lang="en-US" altLang="zh-CN" dirty="0"/>
              <a:t>(</a:t>
            </a:r>
            <a:r>
              <a:rPr lang="zh-CN" altLang="en-US" dirty="0"/>
              <a:t>往往是上升沿</a:t>
            </a:r>
            <a:r>
              <a:rPr lang="en-US" altLang="zh-CN" dirty="0"/>
              <a:t>) </a:t>
            </a:r>
            <a:r>
              <a:rPr lang="zh-CN" altLang="en-US" dirty="0"/>
              <a:t>存在一段时间延迟。该延迟时间称为死区延迟或死区时间</a:t>
            </a:r>
            <a:r>
              <a:rPr lang="en-US" altLang="zh-CN" dirty="0"/>
              <a:t>,</a:t>
            </a:r>
            <a:r>
              <a:rPr lang="zh-CN" altLang="en-US" dirty="0"/>
              <a:t>常常用</a:t>
            </a:r>
            <a:r>
              <a:rPr lang="en-US" altLang="zh-CN" i="1" dirty="0"/>
              <a:t>t </a:t>
            </a:r>
            <a:r>
              <a:rPr lang="en-US" altLang="zh-CN" dirty="0"/>
              <a:t>d </a:t>
            </a:r>
            <a:r>
              <a:rPr lang="zh-CN" altLang="en-US" dirty="0"/>
              <a:t>表示。</a:t>
            </a:r>
            <a:endParaRPr lang="en-US" altLang="zh-CN" dirty="0"/>
          </a:p>
          <a:p>
            <a:pPr fontAlgn="auto">
              <a:spcAft>
                <a:spcPts val="0"/>
              </a:spcAft>
              <a:buFont typeface="Arial" pitchFamily="34" charset="0"/>
              <a:buChar char="•"/>
              <a:defRPr/>
            </a:pPr>
            <a:r>
              <a:rPr lang="zh-CN" altLang="en-US" dirty="0"/>
              <a:t>所以，死区时间应该大于或等于开关器件的关断时间。</a:t>
            </a:r>
          </a:p>
          <a:p>
            <a:pPr fontAlgn="auto">
              <a:spcAft>
                <a:spcPts val="0"/>
              </a:spcAft>
              <a:buFont typeface="Arial" pitchFamily="34" charset="0"/>
              <a:buChar char="•"/>
              <a:defRPr/>
            </a:pPr>
            <a:endParaRPr lang="zh-CN" altLang="en-US" dirty="0"/>
          </a:p>
        </p:txBody>
      </p:sp>
      <p:sp>
        <p:nvSpPr>
          <p:cNvPr id="4" name="内容占位符 3"/>
          <p:cNvSpPr>
            <a:spLocks noGrp="1"/>
          </p:cNvSpPr>
          <p:nvPr>
            <p:ph sz="half" idx="2"/>
          </p:nvPr>
        </p:nvSpPr>
        <p:spPr>
          <a:xfrm>
            <a:off x="4648200" y="1524000"/>
            <a:ext cx="4059238" cy="2768600"/>
          </a:xfrm>
        </p:spPr>
        <p:txBody>
          <a:bodyPr rtlCol="0">
            <a:normAutofit fontScale="92500" lnSpcReduction="10000"/>
          </a:bodyPr>
          <a:lstStyle/>
          <a:p>
            <a:pPr fontAlgn="auto">
              <a:spcAft>
                <a:spcPts val="0"/>
              </a:spcAft>
              <a:buFont typeface="Arial" pitchFamily="34" charset="0"/>
              <a:buChar char="•"/>
              <a:defRPr/>
            </a:pPr>
            <a:endParaRPr lang="zh-CN" altLang="en-US" dirty="0"/>
          </a:p>
        </p:txBody>
      </p:sp>
      <p:pic>
        <p:nvPicPr>
          <p:cNvPr id="92164" name="Picture 2"/>
          <p:cNvPicPr>
            <a:picLocks noChangeAspect="1" noChangeArrowheads="1"/>
          </p:cNvPicPr>
          <p:nvPr/>
        </p:nvPicPr>
        <p:blipFill>
          <a:blip r:embed="rId3"/>
          <a:srcRect/>
          <a:stretch>
            <a:fillRect/>
          </a:stretch>
        </p:blipFill>
        <p:spPr bwMode="auto">
          <a:xfrm>
            <a:off x="4386263" y="1484313"/>
            <a:ext cx="4533900" cy="2665412"/>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2"/>
          <p:cNvSpPr>
            <a:spLocks noGrp="1"/>
          </p:cNvSpPr>
          <p:nvPr>
            <p:ph type="title"/>
          </p:nvPr>
        </p:nvSpPr>
        <p:spPr/>
        <p:txBody>
          <a:bodyPr/>
          <a:lstStyle/>
          <a:p>
            <a:r>
              <a:rPr lang="en-US" altLang="zh-CN" smtClean="0"/>
              <a:t>3.2   </a:t>
            </a:r>
            <a:r>
              <a:rPr lang="zh-CN" altLang="en-US" smtClean="0"/>
              <a:t>死区补偿</a:t>
            </a:r>
          </a:p>
        </p:txBody>
      </p:sp>
      <p:sp>
        <p:nvSpPr>
          <p:cNvPr id="2" name="内容占位符 1"/>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zh-CN" altLang="en-US" dirty="0" smtClean="0"/>
              <a:t>由于死区时间的存在，它将会细微的影响到</a:t>
            </a:r>
            <a:r>
              <a:rPr lang="en-US" altLang="zh-CN" dirty="0" smtClean="0"/>
              <a:t>PWM</a:t>
            </a:r>
            <a:r>
              <a:rPr lang="zh-CN" altLang="en-US" dirty="0" smtClean="0"/>
              <a:t>的占空比，导致产生细微的电压误差，而这个细微的电压误差便足够使电机失去可控性，具体的英文描述如图</a:t>
            </a:r>
            <a:r>
              <a:rPr lang="en-US" altLang="zh-CN" dirty="0" smtClean="0"/>
              <a:t>2-1</a:t>
            </a:r>
            <a:r>
              <a:rPr lang="zh-CN" altLang="en-US" dirty="0" smtClean="0"/>
              <a:t>所示。</a:t>
            </a:r>
            <a:endParaRPr lang="en-US" altLang="zh-CN" dirty="0" smtClean="0"/>
          </a:p>
          <a:p>
            <a:pPr fontAlgn="auto">
              <a:spcAft>
                <a:spcPts val="0"/>
              </a:spcAft>
              <a:buFont typeface="Arial" pitchFamily="34" charset="0"/>
              <a:buChar char="•"/>
              <a:defRPr/>
            </a:pPr>
            <a:endParaRPr lang="en-US" altLang="zh-CN" dirty="0"/>
          </a:p>
          <a:p>
            <a:pPr fontAlgn="auto">
              <a:spcAft>
                <a:spcPts val="0"/>
              </a:spcAft>
              <a:buFont typeface="Arial" pitchFamily="34" charset="0"/>
              <a:buChar char="•"/>
              <a:defRPr/>
            </a:pPr>
            <a:endParaRPr lang="en-US" altLang="zh-CN" dirty="0" smtClean="0"/>
          </a:p>
          <a:p>
            <a:pPr marL="0" indent="0" algn="ctr" fontAlgn="auto">
              <a:spcAft>
                <a:spcPts val="0"/>
              </a:spcAft>
              <a:buFont typeface="Arial" pitchFamily="34" charset="0"/>
              <a:buNone/>
              <a:defRPr/>
            </a:pPr>
            <a:endParaRPr lang="en-US" altLang="zh-CN" sz="1600" dirty="0" smtClean="0"/>
          </a:p>
          <a:p>
            <a:pPr marL="0" indent="0" algn="ctr" fontAlgn="auto">
              <a:spcAft>
                <a:spcPts val="0"/>
              </a:spcAft>
              <a:buFont typeface="Arial" pitchFamily="34" charset="0"/>
              <a:buNone/>
              <a:defRPr/>
            </a:pPr>
            <a:r>
              <a:rPr lang="zh-CN" altLang="en-US" sz="1600" dirty="0" smtClean="0"/>
              <a:t>图</a:t>
            </a:r>
            <a:r>
              <a:rPr lang="en-US" altLang="zh-CN" sz="1600" dirty="0" smtClean="0"/>
              <a:t>3-1</a:t>
            </a:r>
            <a:endParaRPr lang="en-US" altLang="zh-CN" sz="1600" dirty="0"/>
          </a:p>
          <a:p>
            <a:pPr fontAlgn="auto">
              <a:spcAft>
                <a:spcPts val="0"/>
              </a:spcAft>
              <a:buFont typeface="Arial" pitchFamily="34" charset="0"/>
              <a:buChar char="•"/>
              <a:defRPr/>
            </a:pPr>
            <a:r>
              <a:rPr lang="zh-CN" altLang="en-US" dirty="0" smtClean="0"/>
              <a:t>正是因为死区时间的存在会使电机失去可控性，所以我们必须对死区进行一定的补偿，是电机保持可控性。</a:t>
            </a:r>
            <a:endParaRPr lang="en-US" altLang="zh-CN" dirty="0" smtClean="0"/>
          </a:p>
          <a:p>
            <a:pPr fontAlgn="auto">
              <a:spcAft>
                <a:spcPts val="0"/>
              </a:spcAft>
              <a:buFont typeface="Arial" pitchFamily="34" charset="0"/>
              <a:buChar char="•"/>
              <a:defRPr/>
            </a:pPr>
            <a:endParaRPr lang="en-US" altLang="zh-CN" dirty="0"/>
          </a:p>
          <a:p>
            <a:pPr fontAlgn="auto">
              <a:spcAft>
                <a:spcPts val="0"/>
              </a:spcAft>
              <a:buFont typeface="Arial" pitchFamily="34" charset="0"/>
              <a:buChar char="•"/>
              <a:defRPr/>
            </a:pPr>
            <a:endParaRPr lang="zh-CN" altLang="en-US" dirty="0"/>
          </a:p>
        </p:txBody>
      </p:sp>
      <p:pic>
        <p:nvPicPr>
          <p:cNvPr id="94211" name="Picture 2"/>
          <p:cNvPicPr>
            <a:picLocks noChangeAspect="1" noChangeArrowheads="1"/>
          </p:cNvPicPr>
          <p:nvPr/>
        </p:nvPicPr>
        <p:blipFill>
          <a:blip r:embed="rId3"/>
          <a:srcRect/>
          <a:stretch>
            <a:fillRect/>
          </a:stretch>
        </p:blipFill>
        <p:spPr bwMode="auto">
          <a:xfrm>
            <a:off x="400050" y="3213100"/>
            <a:ext cx="8461375" cy="1217613"/>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8313" y="115888"/>
            <a:ext cx="8229600" cy="419100"/>
          </a:xfrm>
        </p:spPr>
        <p:txBody>
          <a:bodyPr rtlCol="0">
            <a:normAutofit fontScale="90000"/>
          </a:bodyPr>
          <a:lstStyle/>
          <a:p>
            <a:pPr fontAlgn="auto">
              <a:spcAft>
                <a:spcPts val="0"/>
              </a:spcAft>
              <a:defRPr/>
            </a:pPr>
            <a:r>
              <a:rPr lang="en-US" altLang="zh-CN" dirty="0" smtClean="0"/>
              <a:t>3.2   </a:t>
            </a:r>
            <a:r>
              <a:rPr lang="zh-CN" altLang="en-US" dirty="0"/>
              <a:t>死区补偿</a:t>
            </a:r>
          </a:p>
        </p:txBody>
      </p:sp>
      <p:sp>
        <p:nvSpPr>
          <p:cNvPr id="96258" name="内容占位符 1"/>
          <p:cNvSpPr>
            <a:spLocks noGrp="1"/>
          </p:cNvSpPr>
          <p:nvPr>
            <p:ph idx="1"/>
          </p:nvPr>
        </p:nvSpPr>
        <p:spPr>
          <a:xfrm>
            <a:off x="468313" y="692150"/>
            <a:ext cx="8229600" cy="1762125"/>
          </a:xfrm>
        </p:spPr>
        <p:txBody>
          <a:bodyPr/>
          <a:lstStyle/>
          <a:p>
            <a:r>
              <a:rPr lang="zh-CN" altLang="en-US" sz="2000" smtClean="0"/>
              <a:t>接下来为大家介绍的这一种死区补偿方式是根据电流的方向来补偿的，且只需检测第一相的电流方向。</a:t>
            </a:r>
            <a:endParaRPr lang="en-US" altLang="zh-CN" sz="2000" smtClean="0"/>
          </a:p>
          <a:p>
            <a:r>
              <a:rPr lang="zh-CN" altLang="en-US" sz="2000" smtClean="0"/>
              <a:t>在这里规定，电流由逆变器流向电机为正，由电机流向逆变器为负。</a:t>
            </a:r>
            <a:endParaRPr lang="en-US" altLang="zh-CN" sz="2000" smtClean="0"/>
          </a:p>
          <a:p>
            <a:r>
              <a:rPr lang="zh-CN" altLang="en-US" sz="2000" smtClean="0"/>
              <a:t>如下图所示，母线电压为</a:t>
            </a:r>
            <a:r>
              <a:rPr lang="en-US" altLang="zh-CN" sz="2000" smtClean="0"/>
              <a:t>Vd</a:t>
            </a:r>
            <a:r>
              <a:rPr lang="zh-CN" altLang="en-US" sz="2000" smtClean="0"/>
              <a:t>，第一个桥臂的两个开关器件的中点电压为</a:t>
            </a:r>
            <a:r>
              <a:rPr lang="en-US" altLang="zh-CN" sz="2000" smtClean="0"/>
              <a:t>V1</a:t>
            </a:r>
            <a:r>
              <a:rPr lang="zh-CN" altLang="en-US" sz="2000" smtClean="0"/>
              <a:t>，电流为</a:t>
            </a:r>
            <a:r>
              <a:rPr lang="en-US" altLang="zh-CN" sz="2000" smtClean="0"/>
              <a:t>i</a:t>
            </a:r>
            <a:r>
              <a:rPr lang="zh-CN" altLang="en-US" sz="2000" smtClean="0"/>
              <a:t>。</a:t>
            </a:r>
            <a:endParaRPr lang="en-US" altLang="zh-CN" sz="2000" smtClean="0"/>
          </a:p>
          <a:p>
            <a:endParaRPr lang="en-US" altLang="zh-CN" sz="2000" smtClean="0"/>
          </a:p>
          <a:p>
            <a:endParaRPr lang="en-US" altLang="zh-CN" sz="2000" smtClean="0"/>
          </a:p>
          <a:p>
            <a:endParaRPr lang="en-US" altLang="zh-CN" sz="2000" smtClean="0"/>
          </a:p>
          <a:p>
            <a:endParaRPr lang="en-US" altLang="zh-CN" sz="2000" smtClean="0"/>
          </a:p>
          <a:p>
            <a:endParaRPr lang="zh-CN" altLang="en-US" sz="2000" smtClean="0"/>
          </a:p>
        </p:txBody>
      </p:sp>
      <p:pic>
        <p:nvPicPr>
          <p:cNvPr id="96259" name="Picture 2"/>
          <p:cNvPicPr>
            <a:picLocks noChangeAspect="1" noChangeArrowheads="1"/>
          </p:cNvPicPr>
          <p:nvPr/>
        </p:nvPicPr>
        <p:blipFill>
          <a:blip r:embed="rId3"/>
          <a:srcRect/>
          <a:stretch>
            <a:fillRect/>
          </a:stretch>
        </p:blipFill>
        <p:spPr bwMode="auto">
          <a:xfrm>
            <a:off x="1547813" y="2492375"/>
            <a:ext cx="6119812" cy="3917950"/>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2"/>
          <p:cNvSpPr>
            <a:spLocks noGrp="1"/>
          </p:cNvSpPr>
          <p:nvPr>
            <p:ph type="title"/>
          </p:nvPr>
        </p:nvSpPr>
        <p:spPr/>
        <p:txBody>
          <a:bodyPr/>
          <a:lstStyle/>
          <a:p>
            <a:r>
              <a:rPr lang="en-US" altLang="zh-CN" smtClean="0"/>
              <a:t>3.3   </a:t>
            </a:r>
            <a:r>
              <a:rPr lang="zh-CN" altLang="en-US" smtClean="0"/>
              <a:t>死区补偿推导分析</a:t>
            </a:r>
          </a:p>
        </p:txBody>
      </p:sp>
      <p:sp>
        <p:nvSpPr>
          <p:cNvPr id="98306" name="内容占位符 3"/>
          <p:cNvSpPr>
            <a:spLocks noGrp="1"/>
          </p:cNvSpPr>
          <p:nvPr>
            <p:ph sz="half" idx="1"/>
          </p:nvPr>
        </p:nvSpPr>
        <p:spPr>
          <a:xfrm>
            <a:off x="457200" y="1341438"/>
            <a:ext cx="4059238" cy="5400675"/>
          </a:xfrm>
        </p:spPr>
        <p:txBody>
          <a:bodyPr/>
          <a:lstStyle/>
          <a:p>
            <a:r>
              <a:rPr lang="zh-CN" altLang="en-US" sz="2000" smtClean="0"/>
              <a:t>如图</a:t>
            </a:r>
            <a:r>
              <a:rPr lang="en-US" altLang="zh-CN" sz="2000" smtClean="0"/>
              <a:t>3-3</a:t>
            </a:r>
            <a:r>
              <a:rPr lang="zh-CN" altLang="en-US" sz="2000" smtClean="0"/>
              <a:t>所示，波形</a:t>
            </a:r>
            <a:r>
              <a:rPr lang="en-US" altLang="zh-CN" sz="2000" smtClean="0"/>
              <a:t>a</a:t>
            </a:r>
            <a:r>
              <a:rPr lang="zh-CN" altLang="en-US" sz="2000" smtClean="0"/>
              <a:t>是理想情况下加在第一个桥臂的上桥臂的</a:t>
            </a:r>
            <a:r>
              <a:rPr lang="en-US" altLang="zh-CN" sz="2000" smtClean="0"/>
              <a:t>PWM</a:t>
            </a:r>
            <a:r>
              <a:rPr lang="zh-CN" altLang="en-US" sz="2000" smtClean="0"/>
              <a:t>波形，且高电平时代表逆变器导通，而由于死区的存在，实际上，上下桥臂</a:t>
            </a:r>
            <a:r>
              <a:rPr lang="en-US" altLang="zh-CN" sz="2000" smtClean="0"/>
              <a:t>T1</a:t>
            </a:r>
            <a:r>
              <a:rPr lang="zh-CN" altLang="en-US" sz="2000" smtClean="0"/>
              <a:t>和</a:t>
            </a:r>
            <a:r>
              <a:rPr lang="en-US" altLang="zh-CN" sz="2000" smtClean="0"/>
              <a:t>T2</a:t>
            </a:r>
            <a:r>
              <a:rPr lang="zh-CN" altLang="en-US" sz="2000" smtClean="0"/>
              <a:t>的</a:t>
            </a:r>
            <a:r>
              <a:rPr lang="en-US" altLang="zh-CN" sz="2000" smtClean="0"/>
              <a:t>PWM</a:t>
            </a:r>
            <a:r>
              <a:rPr lang="zh-CN" altLang="en-US" sz="2000" smtClean="0"/>
              <a:t>波形如波形</a:t>
            </a:r>
            <a:r>
              <a:rPr lang="en-US" altLang="zh-CN" sz="2000" smtClean="0"/>
              <a:t>b</a:t>
            </a:r>
            <a:r>
              <a:rPr lang="zh-CN" altLang="en-US" sz="2000" smtClean="0"/>
              <a:t>和</a:t>
            </a:r>
            <a:r>
              <a:rPr lang="en-US" altLang="zh-CN" sz="2000" smtClean="0"/>
              <a:t>c</a:t>
            </a:r>
            <a:r>
              <a:rPr lang="zh-CN" altLang="en-US" sz="2000" smtClean="0"/>
              <a:t>所示。</a:t>
            </a:r>
            <a:endParaRPr lang="en-US" altLang="zh-CN" sz="2000" smtClean="0"/>
          </a:p>
          <a:p>
            <a:r>
              <a:rPr lang="zh-CN" altLang="en-US" sz="2000" smtClean="0"/>
              <a:t>现在我们根据图</a:t>
            </a:r>
            <a:r>
              <a:rPr lang="en-US" altLang="zh-CN" sz="2000" smtClean="0"/>
              <a:t>3-2</a:t>
            </a:r>
            <a:r>
              <a:rPr lang="zh-CN" altLang="en-US" sz="2000" smtClean="0"/>
              <a:t>来分析一下波形</a:t>
            </a:r>
            <a:r>
              <a:rPr lang="en-US" altLang="zh-CN" sz="2000" smtClean="0"/>
              <a:t>b</a:t>
            </a:r>
          </a:p>
          <a:p>
            <a:r>
              <a:rPr lang="zh-CN" altLang="en-US" sz="2000" smtClean="0"/>
              <a:t>我们先假设此时的电流是为正的，也就是由逆变器流向电机的，方向如图</a:t>
            </a:r>
            <a:r>
              <a:rPr lang="en-US" altLang="zh-CN" sz="2000" smtClean="0"/>
              <a:t>3-2</a:t>
            </a:r>
            <a:r>
              <a:rPr lang="zh-CN" altLang="en-US" sz="2000" smtClean="0"/>
              <a:t>和图</a:t>
            </a:r>
            <a:r>
              <a:rPr lang="en-US" altLang="zh-CN" sz="2000" smtClean="0"/>
              <a:t>3-3(c)</a:t>
            </a:r>
            <a:r>
              <a:rPr lang="zh-CN" altLang="en-US" sz="2000" smtClean="0"/>
              <a:t>所示。</a:t>
            </a:r>
            <a:endParaRPr lang="en-US" altLang="zh-CN" sz="2000" smtClean="0"/>
          </a:p>
          <a:p>
            <a:r>
              <a:rPr lang="zh-CN" altLang="en-US" sz="2000" smtClean="0"/>
              <a:t>那么，当</a:t>
            </a:r>
            <a:r>
              <a:rPr lang="en-US" altLang="zh-CN" sz="2000" smtClean="0"/>
              <a:t>T2</a:t>
            </a:r>
            <a:r>
              <a:rPr lang="zh-CN" altLang="en-US" sz="2000" smtClean="0"/>
              <a:t>导通时，</a:t>
            </a:r>
            <a:r>
              <a:rPr lang="en-US" altLang="zh-CN" sz="2000" smtClean="0"/>
              <a:t>V1</a:t>
            </a:r>
            <a:r>
              <a:rPr lang="zh-CN" altLang="en-US" sz="2000" smtClean="0"/>
              <a:t>相当于接地，电位被拉为</a:t>
            </a:r>
            <a:r>
              <a:rPr lang="en-US" altLang="zh-CN" sz="2000" smtClean="0"/>
              <a:t>0</a:t>
            </a:r>
            <a:r>
              <a:rPr lang="zh-CN" altLang="en-US" sz="2000" smtClean="0"/>
              <a:t>，并持续一个基本矢量的作用时间，直到跳变为低电平，</a:t>
            </a:r>
            <a:r>
              <a:rPr lang="en-US" altLang="zh-CN" sz="2000" smtClean="0"/>
              <a:t>T2</a:t>
            </a:r>
            <a:r>
              <a:rPr lang="zh-CN" altLang="en-US" sz="2000" smtClean="0"/>
              <a:t>停止工作并进入死区。</a:t>
            </a:r>
            <a:endParaRPr lang="en-US" altLang="zh-CN" sz="2000" smtClean="0"/>
          </a:p>
          <a:p>
            <a:endParaRPr lang="zh-CN" altLang="en-US" sz="2000" smtClean="0"/>
          </a:p>
        </p:txBody>
      </p:sp>
      <p:sp>
        <p:nvSpPr>
          <p:cNvPr id="98307" name="内容占位符 4"/>
          <p:cNvSpPr>
            <a:spLocks noGrp="1"/>
          </p:cNvSpPr>
          <p:nvPr>
            <p:ph sz="half" idx="2"/>
          </p:nvPr>
        </p:nvSpPr>
        <p:spPr>
          <a:xfrm>
            <a:off x="4697413" y="6092825"/>
            <a:ext cx="4059237" cy="508000"/>
          </a:xfrm>
        </p:spPr>
        <p:txBody>
          <a:bodyPr/>
          <a:lstStyle/>
          <a:p>
            <a:pPr marL="0" indent="0" algn="ctr">
              <a:buFont typeface="Arial" charset="0"/>
              <a:buNone/>
            </a:pPr>
            <a:r>
              <a:rPr lang="zh-CN" altLang="en-US" sz="1600" smtClean="0"/>
              <a:t>图</a:t>
            </a:r>
            <a:r>
              <a:rPr lang="en-US" altLang="zh-CN" sz="1600" smtClean="0"/>
              <a:t>3-3</a:t>
            </a:r>
            <a:endParaRPr lang="zh-CN" altLang="en-US" sz="1600" smtClean="0"/>
          </a:p>
        </p:txBody>
      </p:sp>
      <p:pic>
        <p:nvPicPr>
          <p:cNvPr id="98308" name="Picture 2"/>
          <p:cNvPicPr>
            <a:picLocks noChangeAspect="1" noChangeArrowheads="1"/>
          </p:cNvPicPr>
          <p:nvPr/>
        </p:nvPicPr>
        <p:blipFill>
          <a:blip r:embed="rId3"/>
          <a:srcRect/>
          <a:stretch>
            <a:fillRect/>
          </a:stretch>
        </p:blipFill>
        <p:spPr bwMode="auto">
          <a:xfrm>
            <a:off x="4611688" y="1484313"/>
            <a:ext cx="4176712" cy="4511675"/>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8313" y="404813"/>
            <a:ext cx="8229600" cy="706437"/>
          </a:xfrm>
        </p:spPr>
        <p:txBody>
          <a:bodyPr rtlCol="0">
            <a:normAutofit fontScale="90000"/>
          </a:bodyPr>
          <a:lstStyle/>
          <a:p>
            <a:pPr fontAlgn="auto">
              <a:spcAft>
                <a:spcPts val="0"/>
              </a:spcAft>
              <a:defRPr/>
            </a:pPr>
            <a:r>
              <a:rPr lang="en-US" altLang="zh-CN" dirty="0" smtClean="0"/>
              <a:t>1.1 </a:t>
            </a:r>
            <a:r>
              <a:rPr lang="zh-CN" altLang="en-US" dirty="0" smtClean="0"/>
              <a:t>物理背景</a:t>
            </a:r>
            <a:endParaRPr lang="zh-CN" altLang="en-US" dirty="0"/>
          </a:p>
        </p:txBody>
      </p:sp>
      <p:sp>
        <p:nvSpPr>
          <p:cNvPr id="6" name="内容占位符 5"/>
          <p:cNvSpPr>
            <a:spLocks noGrp="1" noRot="1" noChangeAspect="1" noMove="1" noResize="1" noEditPoints="1" noAdjustHandles="1" noChangeArrowheads="1" noChangeShapeType="1" noTextEdit="1"/>
          </p:cNvSpPr>
          <p:nvPr>
            <p:ph idx="1"/>
          </p:nvPr>
        </p:nvSpPr>
        <p:spPr>
          <a:xfrm>
            <a:off x="611560" y="4653136"/>
            <a:ext cx="8075240" cy="2016224"/>
          </a:xfrm>
          <a:blipFill rotWithShape="1">
            <a:blip r:embed="rId3"/>
            <a:stretch>
              <a:fillRect l="-604" t="-2417"/>
            </a:stretch>
          </a:blipFill>
        </p:spPr>
        <p:txBody>
          <a:bodyPr rtlCol="0">
            <a:normAutofit/>
          </a:bodyPr>
          <a:lstStyle/>
          <a:p>
            <a:pPr fontAlgn="auto">
              <a:spcAft>
                <a:spcPts val="0"/>
              </a:spcAft>
              <a:buFont typeface="Arial" pitchFamily="34" charset="0"/>
              <a:buChar char="•"/>
              <a:defRPr/>
            </a:pPr>
            <a:r>
              <a:rPr lang="zh-CN" altLang="en-US">
                <a:noFill/>
              </a:rPr>
              <a:t> </a:t>
            </a:r>
          </a:p>
        </p:txBody>
      </p:sp>
      <p:grpSp>
        <p:nvGrpSpPr>
          <p:cNvPr id="21507" name="Group 5"/>
          <p:cNvGrpSpPr>
            <a:grpSpLocks/>
          </p:cNvGrpSpPr>
          <p:nvPr/>
        </p:nvGrpSpPr>
        <p:grpSpPr bwMode="auto">
          <a:xfrm>
            <a:off x="3148013" y="1473200"/>
            <a:ext cx="2754312" cy="2963863"/>
            <a:chOff x="2787" y="1265"/>
            <a:chExt cx="1735" cy="1867"/>
          </a:xfrm>
        </p:grpSpPr>
        <p:sp>
          <p:nvSpPr>
            <p:cNvPr id="21519" name="Rectangle 6"/>
            <p:cNvSpPr>
              <a:spLocks noChangeArrowheads="1"/>
            </p:cNvSpPr>
            <p:nvPr/>
          </p:nvSpPr>
          <p:spPr bwMode="auto">
            <a:xfrm>
              <a:off x="3456" y="1611"/>
              <a:ext cx="401" cy="1170"/>
            </a:xfrm>
            <a:prstGeom prst="rect">
              <a:avLst/>
            </a:prstGeom>
            <a:gradFill rotWithShape="1">
              <a:gsLst>
                <a:gs pos="0">
                  <a:srgbClr val="000099"/>
                </a:gs>
                <a:gs pos="100000">
                  <a:srgbClr val="A50021"/>
                </a:gs>
              </a:gsLst>
              <a:lin ang="5400000" scaled="1"/>
            </a:gradFill>
            <a:ln w="12700">
              <a:solidFill>
                <a:schemeClr val="tx1"/>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21520" name="Oval 7"/>
            <p:cNvSpPr>
              <a:spLocks noChangeArrowheads="1"/>
            </p:cNvSpPr>
            <p:nvPr/>
          </p:nvSpPr>
          <p:spPr bwMode="auto">
            <a:xfrm>
              <a:off x="3167" y="1768"/>
              <a:ext cx="306" cy="855"/>
            </a:xfrm>
            <a:prstGeom prst="ellipse">
              <a:avLst/>
            </a:prstGeom>
            <a:no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21521" name="Oval 8"/>
            <p:cNvSpPr>
              <a:spLocks noChangeArrowheads="1"/>
            </p:cNvSpPr>
            <p:nvPr/>
          </p:nvSpPr>
          <p:spPr bwMode="auto">
            <a:xfrm>
              <a:off x="3832" y="1768"/>
              <a:ext cx="306" cy="855"/>
            </a:xfrm>
            <a:prstGeom prst="ellipse">
              <a:avLst/>
            </a:prstGeom>
            <a:no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21522" name="Oval 9"/>
            <p:cNvSpPr>
              <a:spLocks noChangeArrowheads="1"/>
            </p:cNvSpPr>
            <p:nvPr/>
          </p:nvSpPr>
          <p:spPr bwMode="auto">
            <a:xfrm>
              <a:off x="3054" y="1574"/>
              <a:ext cx="445" cy="1243"/>
            </a:xfrm>
            <a:prstGeom prst="ellipse">
              <a:avLst/>
            </a:prstGeom>
            <a:no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21523" name="Oval 10"/>
            <p:cNvSpPr>
              <a:spLocks noChangeArrowheads="1"/>
            </p:cNvSpPr>
            <p:nvPr/>
          </p:nvSpPr>
          <p:spPr bwMode="auto">
            <a:xfrm>
              <a:off x="3805" y="1574"/>
              <a:ext cx="445" cy="1243"/>
            </a:xfrm>
            <a:prstGeom prst="ellipse">
              <a:avLst/>
            </a:prstGeom>
            <a:no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21524" name="Oval 11"/>
            <p:cNvSpPr>
              <a:spLocks noChangeArrowheads="1"/>
            </p:cNvSpPr>
            <p:nvPr/>
          </p:nvSpPr>
          <p:spPr bwMode="auto">
            <a:xfrm>
              <a:off x="2923" y="1461"/>
              <a:ext cx="607" cy="1469"/>
            </a:xfrm>
            <a:prstGeom prst="ellipse">
              <a:avLst/>
            </a:prstGeom>
            <a:no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21525" name="Oval 12"/>
            <p:cNvSpPr>
              <a:spLocks noChangeArrowheads="1"/>
            </p:cNvSpPr>
            <p:nvPr/>
          </p:nvSpPr>
          <p:spPr bwMode="auto">
            <a:xfrm>
              <a:off x="3779" y="1461"/>
              <a:ext cx="607" cy="1469"/>
            </a:xfrm>
            <a:prstGeom prst="ellipse">
              <a:avLst/>
            </a:prstGeom>
            <a:no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21526" name="Oval 13"/>
            <p:cNvSpPr>
              <a:spLocks noChangeArrowheads="1"/>
            </p:cNvSpPr>
            <p:nvPr/>
          </p:nvSpPr>
          <p:spPr bwMode="auto">
            <a:xfrm>
              <a:off x="2787" y="1352"/>
              <a:ext cx="769" cy="1687"/>
            </a:xfrm>
            <a:prstGeom prst="ellipse">
              <a:avLst/>
            </a:prstGeom>
            <a:no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21527" name="Oval 14"/>
            <p:cNvSpPr>
              <a:spLocks noChangeArrowheads="1"/>
            </p:cNvSpPr>
            <p:nvPr/>
          </p:nvSpPr>
          <p:spPr bwMode="auto">
            <a:xfrm>
              <a:off x="3753" y="1352"/>
              <a:ext cx="769" cy="1687"/>
            </a:xfrm>
            <a:prstGeom prst="ellipse">
              <a:avLst/>
            </a:prstGeom>
            <a:no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21528" name="Line 15"/>
            <p:cNvSpPr>
              <a:spLocks noChangeShapeType="1"/>
            </p:cNvSpPr>
            <p:nvPr/>
          </p:nvSpPr>
          <p:spPr bwMode="auto">
            <a:xfrm flipV="1">
              <a:off x="3658" y="1269"/>
              <a:ext cx="0" cy="1854"/>
            </a:xfrm>
            <a:prstGeom prst="line">
              <a:avLst/>
            </a:prstGeom>
            <a:noFill/>
            <a:ln w="12700">
              <a:solidFill>
                <a:schemeClr val="tx1"/>
              </a:solidFill>
              <a:round/>
              <a:headEnd/>
              <a:tailEnd type="triangle" w="med" len="med"/>
            </a:ln>
          </p:spPr>
          <p:txBody>
            <a:bodyPr/>
            <a:lstStyle/>
            <a:p>
              <a:endParaRPr lang="zh-CN" altLang="en-US"/>
            </a:p>
          </p:txBody>
        </p:sp>
        <p:sp>
          <p:nvSpPr>
            <p:cNvPr id="21529" name="Freeform 16"/>
            <p:cNvSpPr>
              <a:spLocks/>
            </p:cNvSpPr>
            <p:nvPr/>
          </p:nvSpPr>
          <p:spPr bwMode="auto">
            <a:xfrm>
              <a:off x="3222" y="1269"/>
              <a:ext cx="369" cy="1859"/>
            </a:xfrm>
            <a:custGeom>
              <a:avLst/>
              <a:gdLst>
                <a:gd name="T0" fmla="*/ 5 w 369"/>
                <a:gd name="T1" fmla="*/ 0 h 1859"/>
                <a:gd name="T2" fmla="*/ 104 w 369"/>
                <a:gd name="T3" fmla="*/ 77 h 1859"/>
                <a:gd name="T4" fmla="*/ 212 w 369"/>
                <a:gd name="T5" fmla="*/ 221 h 1859"/>
                <a:gd name="T6" fmla="*/ 306 w 369"/>
                <a:gd name="T7" fmla="*/ 468 h 1859"/>
                <a:gd name="T8" fmla="*/ 360 w 369"/>
                <a:gd name="T9" fmla="*/ 842 h 1859"/>
                <a:gd name="T10" fmla="*/ 360 w 369"/>
                <a:gd name="T11" fmla="*/ 981 h 1859"/>
                <a:gd name="T12" fmla="*/ 351 w 369"/>
                <a:gd name="T13" fmla="*/ 1089 h 1859"/>
                <a:gd name="T14" fmla="*/ 311 w 369"/>
                <a:gd name="T15" fmla="*/ 1350 h 1859"/>
                <a:gd name="T16" fmla="*/ 221 w 369"/>
                <a:gd name="T17" fmla="*/ 1620 h 1859"/>
                <a:gd name="T18" fmla="*/ 90 w 369"/>
                <a:gd name="T19" fmla="*/ 1782 h 1859"/>
                <a:gd name="T20" fmla="*/ 0 w 369"/>
                <a:gd name="T21" fmla="*/ 1859 h 18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9"/>
                <a:gd name="T34" fmla="*/ 0 h 1859"/>
                <a:gd name="T35" fmla="*/ 369 w 369"/>
                <a:gd name="T36" fmla="*/ 1859 h 18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9" h="1859">
                  <a:moveTo>
                    <a:pt x="5" y="0"/>
                  </a:moveTo>
                  <a:cubicBezTo>
                    <a:pt x="37" y="20"/>
                    <a:pt x="70" y="40"/>
                    <a:pt x="104" y="77"/>
                  </a:cubicBezTo>
                  <a:cubicBezTo>
                    <a:pt x="138" y="114"/>
                    <a:pt x="178" y="156"/>
                    <a:pt x="212" y="221"/>
                  </a:cubicBezTo>
                  <a:cubicBezTo>
                    <a:pt x="246" y="286"/>
                    <a:pt x="281" y="365"/>
                    <a:pt x="306" y="468"/>
                  </a:cubicBezTo>
                  <a:cubicBezTo>
                    <a:pt x="331" y="571"/>
                    <a:pt x="351" y="757"/>
                    <a:pt x="360" y="842"/>
                  </a:cubicBezTo>
                  <a:cubicBezTo>
                    <a:pt x="369" y="927"/>
                    <a:pt x="361" y="940"/>
                    <a:pt x="360" y="981"/>
                  </a:cubicBezTo>
                  <a:cubicBezTo>
                    <a:pt x="359" y="1022"/>
                    <a:pt x="359" y="1028"/>
                    <a:pt x="351" y="1089"/>
                  </a:cubicBezTo>
                  <a:cubicBezTo>
                    <a:pt x="343" y="1150"/>
                    <a:pt x="333" y="1262"/>
                    <a:pt x="311" y="1350"/>
                  </a:cubicBezTo>
                  <a:cubicBezTo>
                    <a:pt x="289" y="1438"/>
                    <a:pt x="258" y="1548"/>
                    <a:pt x="221" y="1620"/>
                  </a:cubicBezTo>
                  <a:cubicBezTo>
                    <a:pt x="184" y="1692"/>
                    <a:pt x="127" y="1742"/>
                    <a:pt x="90" y="1782"/>
                  </a:cubicBezTo>
                  <a:cubicBezTo>
                    <a:pt x="53" y="1822"/>
                    <a:pt x="26" y="1840"/>
                    <a:pt x="0" y="1859"/>
                  </a:cubicBezTo>
                </a:path>
              </a:pathLst>
            </a:custGeom>
            <a:noFill/>
            <a:ln w="12700">
              <a:solidFill>
                <a:schemeClr val="tx1"/>
              </a:solidFill>
              <a:round/>
              <a:headEnd type="triangle" w="med" len="med"/>
              <a:tailEnd/>
            </a:ln>
          </p:spPr>
          <p:txBody>
            <a:bodyPr/>
            <a:lstStyle/>
            <a:p>
              <a:endParaRPr lang="zh-CN" altLang="en-US">
                <a:latin typeface="Calibri" pitchFamily="34" charset="0"/>
              </a:endParaRPr>
            </a:p>
          </p:txBody>
        </p:sp>
        <p:sp>
          <p:nvSpPr>
            <p:cNvPr id="21530" name="Freeform 17"/>
            <p:cNvSpPr>
              <a:spLocks/>
            </p:cNvSpPr>
            <p:nvPr/>
          </p:nvSpPr>
          <p:spPr bwMode="auto">
            <a:xfrm flipH="1">
              <a:off x="3723" y="1265"/>
              <a:ext cx="369" cy="1859"/>
            </a:xfrm>
            <a:custGeom>
              <a:avLst/>
              <a:gdLst>
                <a:gd name="T0" fmla="*/ 5 w 369"/>
                <a:gd name="T1" fmla="*/ 0 h 1859"/>
                <a:gd name="T2" fmla="*/ 104 w 369"/>
                <a:gd name="T3" fmla="*/ 77 h 1859"/>
                <a:gd name="T4" fmla="*/ 212 w 369"/>
                <a:gd name="T5" fmla="*/ 221 h 1859"/>
                <a:gd name="T6" fmla="*/ 306 w 369"/>
                <a:gd name="T7" fmla="*/ 468 h 1859"/>
                <a:gd name="T8" fmla="*/ 360 w 369"/>
                <a:gd name="T9" fmla="*/ 842 h 1859"/>
                <a:gd name="T10" fmla="*/ 360 w 369"/>
                <a:gd name="T11" fmla="*/ 981 h 1859"/>
                <a:gd name="T12" fmla="*/ 351 w 369"/>
                <a:gd name="T13" fmla="*/ 1089 h 1859"/>
                <a:gd name="T14" fmla="*/ 311 w 369"/>
                <a:gd name="T15" fmla="*/ 1350 h 1859"/>
                <a:gd name="T16" fmla="*/ 221 w 369"/>
                <a:gd name="T17" fmla="*/ 1620 h 1859"/>
                <a:gd name="T18" fmla="*/ 90 w 369"/>
                <a:gd name="T19" fmla="*/ 1782 h 1859"/>
                <a:gd name="T20" fmla="*/ 0 w 369"/>
                <a:gd name="T21" fmla="*/ 1859 h 18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9"/>
                <a:gd name="T34" fmla="*/ 0 h 1859"/>
                <a:gd name="T35" fmla="*/ 369 w 369"/>
                <a:gd name="T36" fmla="*/ 1859 h 18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9" h="1859">
                  <a:moveTo>
                    <a:pt x="5" y="0"/>
                  </a:moveTo>
                  <a:cubicBezTo>
                    <a:pt x="37" y="20"/>
                    <a:pt x="70" y="40"/>
                    <a:pt x="104" y="77"/>
                  </a:cubicBezTo>
                  <a:cubicBezTo>
                    <a:pt x="138" y="114"/>
                    <a:pt x="178" y="156"/>
                    <a:pt x="212" y="221"/>
                  </a:cubicBezTo>
                  <a:cubicBezTo>
                    <a:pt x="246" y="286"/>
                    <a:pt x="281" y="365"/>
                    <a:pt x="306" y="468"/>
                  </a:cubicBezTo>
                  <a:cubicBezTo>
                    <a:pt x="331" y="571"/>
                    <a:pt x="351" y="757"/>
                    <a:pt x="360" y="842"/>
                  </a:cubicBezTo>
                  <a:cubicBezTo>
                    <a:pt x="369" y="927"/>
                    <a:pt x="361" y="940"/>
                    <a:pt x="360" y="981"/>
                  </a:cubicBezTo>
                  <a:cubicBezTo>
                    <a:pt x="359" y="1022"/>
                    <a:pt x="359" y="1028"/>
                    <a:pt x="351" y="1089"/>
                  </a:cubicBezTo>
                  <a:cubicBezTo>
                    <a:pt x="343" y="1150"/>
                    <a:pt x="333" y="1262"/>
                    <a:pt x="311" y="1350"/>
                  </a:cubicBezTo>
                  <a:cubicBezTo>
                    <a:pt x="289" y="1438"/>
                    <a:pt x="258" y="1548"/>
                    <a:pt x="221" y="1620"/>
                  </a:cubicBezTo>
                  <a:cubicBezTo>
                    <a:pt x="184" y="1692"/>
                    <a:pt x="127" y="1742"/>
                    <a:pt x="90" y="1782"/>
                  </a:cubicBezTo>
                  <a:cubicBezTo>
                    <a:pt x="53" y="1822"/>
                    <a:pt x="26" y="1840"/>
                    <a:pt x="0" y="1859"/>
                  </a:cubicBezTo>
                </a:path>
              </a:pathLst>
            </a:custGeom>
            <a:noFill/>
            <a:ln w="12700">
              <a:solidFill>
                <a:schemeClr val="tx1"/>
              </a:solidFill>
              <a:round/>
              <a:headEnd type="triangle" w="med" len="med"/>
              <a:tailEnd/>
            </a:ln>
          </p:spPr>
          <p:txBody>
            <a:bodyPr/>
            <a:lstStyle/>
            <a:p>
              <a:endParaRPr lang="zh-CN" altLang="en-US">
                <a:latin typeface="Calibri" pitchFamily="34" charset="0"/>
              </a:endParaRPr>
            </a:p>
          </p:txBody>
        </p:sp>
        <p:sp>
          <p:nvSpPr>
            <p:cNvPr id="21531" name="Freeform 18"/>
            <p:cNvSpPr>
              <a:spLocks/>
            </p:cNvSpPr>
            <p:nvPr/>
          </p:nvSpPr>
          <p:spPr bwMode="auto">
            <a:xfrm>
              <a:off x="3389" y="1269"/>
              <a:ext cx="216" cy="1863"/>
            </a:xfrm>
            <a:custGeom>
              <a:avLst/>
              <a:gdLst>
                <a:gd name="T0" fmla="*/ 0 w 216"/>
                <a:gd name="T1" fmla="*/ 0 h 1863"/>
                <a:gd name="T2" fmla="*/ 108 w 216"/>
                <a:gd name="T3" fmla="*/ 257 h 1863"/>
                <a:gd name="T4" fmla="*/ 180 w 216"/>
                <a:gd name="T5" fmla="*/ 540 h 1863"/>
                <a:gd name="T6" fmla="*/ 211 w 216"/>
                <a:gd name="T7" fmla="*/ 797 h 1863"/>
                <a:gd name="T8" fmla="*/ 211 w 216"/>
                <a:gd name="T9" fmla="*/ 986 h 1863"/>
                <a:gd name="T10" fmla="*/ 184 w 216"/>
                <a:gd name="T11" fmla="*/ 1269 h 1863"/>
                <a:gd name="T12" fmla="*/ 126 w 216"/>
                <a:gd name="T13" fmla="*/ 1575 h 1863"/>
                <a:gd name="T14" fmla="*/ 4 w 216"/>
                <a:gd name="T15" fmla="*/ 1863 h 1863"/>
                <a:gd name="T16" fmla="*/ 0 60000 65536"/>
                <a:gd name="T17" fmla="*/ 0 60000 65536"/>
                <a:gd name="T18" fmla="*/ 0 60000 65536"/>
                <a:gd name="T19" fmla="*/ 0 60000 65536"/>
                <a:gd name="T20" fmla="*/ 0 60000 65536"/>
                <a:gd name="T21" fmla="*/ 0 60000 65536"/>
                <a:gd name="T22" fmla="*/ 0 60000 65536"/>
                <a:gd name="T23" fmla="*/ 0 60000 65536"/>
                <a:gd name="T24" fmla="*/ 0 w 216"/>
                <a:gd name="T25" fmla="*/ 0 h 1863"/>
                <a:gd name="T26" fmla="*/ 216 w 216"/>
                <a:gd name="T27" fmla="*/ 1863 h 18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 h="1863">
                  <a:moveTo>
                    <a:pt x="0" y="0"/>
                  </a:moveTo>
                  <a:cubicBezTo>
                    <a:pt x="39" y="83"/>
                    <a:pt x="78" y="167"/>
                    <a:pt x="108" y="257"/>
                  </a:cubicBezTo>
                  <a:cubicBezTo>
                    <a:pt x="138" y="347"/>
                    <a:pt x="163" y="450"/>
                    <a:pt x="180" y="540"/>
                  </a:cubicBezTo>
                  <a:cubicBezTo>
                    <a:pt x="197" y="630"/>
                    <a:pt x="206" y="723"/>
                    <a:pt x="211" y="797"/>
                  </a:cubicBezTo>
                  <a:cubicBezTo>
                    <a:pt x="216" y="871"/>
                    <a:pt x="215" y="907"/>
                    <a:pt x="211" y="986"/>
                  </a:cubicBezTo>
                  <a:cubicBezTo>
                    <a:pt x="207" y="1065"/>
                    <a:pt x="198" y="1171"/>
                    <a:pt x="184" y="1269"/>
                  </a:cubicBezTo>
                  <a:cubicBezTo>
                    <a:pt x="170" y="1367"/>
                    <a:pt x="156" y="1476"/>
                    <a:pt x="126" y="1575"/>
                  </a:cubicBezTo>
                  <a:cubicBezTo>
                    <a:pt x="96" y="1674"/>
                    <a:pt x="50" y="1768"/>
                    <a:pt x="4" y="1863"/>
                  </a:cubicBezTo>
                </a:path>
              </a:pathLst>
            </a:custGeom>
            <a:noFill/>
            <a:ln w="12700">
              <a:solidFill>
                <a:schemeClr val="tx1"/>
              </a:solidFill>
              <a:round/>
              <a:headEnd type="triangle" w="med" len="med"/>
              <a:tailEnd/>
            </a:ln>
          </p:spPr>
          <p:txBody>
            <a:bodyPr/>
            <a:lstStyle/>
            <a:p>
              <a:endParaRPr lang="zh-CN" altLang="en-US">
                <a:latin typeface="Calibri" pitchFamily="34" charset="0"/>
              </a:endParaRPr>
            </a:p>
          </p:txBody>
        </p:sp>
        <p:sp>
          <p:nvSpPr>
            <p:cNvPr id="21532" name="Freeform 19"/>
            <p:cNvSpPr>
              <a:spLocks/>
            </p:cNvSpPr>
            <p:nvPr/>
          </p:nvSpPr>
          <p:spPr bwMode="auto">
            <a:xfrm flipH="1">
              <a:off x="3705" y="1265"/>
              <a:ext cx="216" cy="1863"/>
            </a:xfrm>
            <a:custGeom>
              <a:avLst/>
              <a:gdLst>
                <a:gd name="T0" fmla="*/ 0 w 216"/>
                <a:gd name="T1" fmla="*/ 0 h 1863"/>
                <a:gd name="T2" fmla="*/ 108 w 216"/>
                <a:gd name="T3" fmla="*/ 257 h 1863"/>
                <a:gd name="T4" fmla="*/ 180 w 216"/>
                <a:gd name="T5" fmla="*/ 540 h 1863"/>
                <a:gd name="T6" fmla="*/ 211 w 216"/>
                <a:gd name="T7" fmla="*/ 797 h 1863"/>
                <a:gd name="T8" fmla="*/ 211 w 216"/>
                <a:gd name="T9" fmla="*/ 986 h 1863"/>
                <a:gd name="T10" fmla="*/ 184 w 216"/>
                <a:gd name="T11" fmla="*/ 1269 h 1863"/>
                <a:gd name="T12" fmla="*/ 126 w 216"/>
                <a:gd name="T13" fmla="*/ 1575 h 1863"/>
                <a:gd name="T14" fmla="*/ 4 w 216"/>
                <a:gd name="T15" fmla="*/ 1863 h 1863"/>
                <a:gd name="T16" fmla="*/ 0 60000 65536"/>
                <a:gd name="T17" fmla="*/ 0 60000 65536"/>
                <a:gd name="T18" fmla="*/ 0 60000 65536"/>
                <a:gd name="T19" fmla="*/ 0 60000 65536"/>
                <a:gd name="T20" fmla="*/ 0 60000 65536"/>
                <a:gd name="T21" fmla="*/ 0 60000 65536"/>
                <a:gd name="T22" fmla="*/ 0 60000 65536"/>
                <a:gd name="T23" fmla="*/ 0 60000 65536"/>
                <a:gd name="T24" fmla="*/ 0 w 216"/>
                <a:gd name="T25" fmla="*/ 0 h 1863"/>
                <a:gd name="T26" fmla="*/ 216 w 216"/>
                <a:gd name="T27" fmla="*/ 1863 h 18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 h="1863">
                  <a:moveTo>
                    <a:pt x="0" y="0"/>
                  </a:moveTo>
                  <a:cubicBezTo>
                    <a:pt x="39" y="83"/>
                    <a:pt x="78" y="167"/>
                    <a:pt x="108" y="257"/>
                  </a:cubicBezTo>
                  <a:cubicBezTo>
                    <a:pt x="138" y="347"/>
                    <a:pt x="163" y="450"/>
                    <a:pt x="180" y="540"/>
                  </a:cubicBezTo>
                  <a:cubicBezTo>
                    <a:pt x="197" y="630"/>
                    <a:pt x="206" y="723"/>
                    <a:pt x="211" y="797"/>
                  </a:cubicBezTo>
                  <a:cubicBezTo>
                    <a:pt x="216" y="871"/>
                    <a:pt x="215" y="907"/>
                    <a:pt x="211" y="986"/>
                  </a:cubicBezTo>
                  <a:cubicBezTo>
                    <a:pt x="207" y="1065"/>
                    <a:pt x="198" y="1171"/>
                    <a:pt x="184" y="1269"/>
                  </a:cubicBezTo>
                  <a:cubicBezTo>
                    <a:pt x="170" y="1367"/>
                    <a:pt x="156" y="1476"/>
                    <a:pt x="126" y="1575"/>
                  </a:cubicBezTo>
                  <a:cubicBezTo>
                    <a:pt x="96" y="1674"/>
                    <a:pt x="50" y="1768"/>
                    <a:pt x="4" y="1863"/>
                  </a:cubicBezTo>
                </a:path>
              </a:pathLst>
            </a:custGeom>
            <a:noFill/>
            <a:ln w="12700">
              <a:solidFill>
                <a:schemeClr val="tx1"/>
              </a:solidFill>
              <a:round/>
              <a:headEnd type="triangle" w="med" len="med"/>
              <a:tailEnd/>
            </a:ln>
          </p:spPr>
          <p:txBody>
            <a:bodyPr/>
            <a:lstStyle/>
            <a:p>
              <a:endParaRPr lang="zh-CN" altLang="en-US">
                <a:latin typeface="Calibri" pitchFamily="34" charset="0"/>
              </a:endParaRPr>
            </a:p>
          </p:txBody>
        </p:sp>
        <p:sp>
          <p:nvSpPr>
            <p:cNvPr id="21533" name="Freeform 20"/>
            <p:cNvSpPr>
              <a:spLocks/>
            </p:cNvSpPr>
            <p:nvPr/>
          </p:nvSpPr>
          <p:spPr bwMode="auto">
            <a:xfrm>
              <a:off x="3542" y="1265"/>
              <a:ext cx="88" cy="1858"/>
            </a:xfrm>
            <a:custGeom>
              <a:avLst/>
              <a:gdLst>
                <a:gd name="T0" fmla="*/ 0 w 88"/>
                <a:gd name="T1" fmla="*/ 0 h 1858"/>
                <a:gd name="T2" fmla="*/ 63 w 88"/>
                <a:gd name="T3" fmla="*/ 441 h 1858"/>
                <a:gd name="T4" fmla="*/ 86 w 88"/>
                <a:gd name="T5" fmla="*/ 904 h 1858"/>
                <a:gd name="T6" fmla="*/ 50 w 88"/>
                <a:gd name="T7" fmla="*/ 1390 h 1858"/>
                <a:gd name="T8" fmla="*/ 0 w 88"/>
                <a:gd name="T9" fmla="*/ 1858 h 1858"/>
                <a:gd name="T10" fmla="*/ 0 60000 65536"/>
                <a:gd name="T11" fmla="*/ 0 60000 65536"/>
                <a:gd name="T12" fmla="*/ 0 60000 65536"/>
                <a:gd name="T13" fmla="*/ 0 60000 65536"/>
                <a:gd name="T14" fmla="*/ 0 60000 65536"/>
                <a:gd name="T15" fmla="*/ 0 w 88"/>
                <a:gd name="T16" fmla="*/ 0 h 1858"/>
                <a:gd name="T17" fmla="*/ 88 w 88"/>
                <a:gd name="T18" fmla="*/ 1858 h 1858"/>
              </a:gdLst>
              <a:ahLst/>
              <a:cxnLst>
                <a:cxn ang="T10">
                  <a:pos x="T0" y="T1"/>
                </a:cxn>
                <a:cxn ang="T11">
                  <a:pos x="T2" y="T3"/>
                </a:cxn>
                <a:cxn ang="T12">
                  <a:pos x="T4" y="T5"/>
                </a:cxn>
                <a:cxn ang="T13">
                  <a:pos x="T6" y="T7"/>
                </a:cxn>
                <a:cxn ang="T14">
                  <a:pos x="T8" y="T9"/>
                </a:cxn>
              </a:cxnLst>
              <a:rect l="T15" t="T16" r="T17" b="T18"/>
              <a:pathLst>
                <a:path w="88" h="1858">
                  <a:moveTo>
                    <a:pt x="0" y="0"/>
                  </a:moveTo>
                  <a:cubicBezTo>
                    <a:pt x="24" y="145"/>
                    <a:pt x="49" y="290"/>
                    <a:pt x="63" y="441"/>
                  </a:cubicBezTo>
                  <a:cubicBezTo>
                    <a:pt x="77" y="592"/>
                    <a:pt x="88" y="746"/>
                    <a:pt x="86" y="904"/>
                  </a:cubicBezTo>
                  <a:cubicBezTo>
                    <a:pt x="84" y="1062"/>
                    <a:pt x="64" y="1231"/>
                    <a:pt x="50" y="1390"/>
                  </a:cubicBezTo>
                  <a:cubicBezTo>
                    <a:pt x="36" y="1549"/>
                    <a:pt x="18" y="1703"/>
                    <a:pt x="0" y="1858"/>
                  </a:cubicBezTo>
                </a:path>
              </a:pathLst>
            </a:custGeom>
            <a:noFill/>
            <a:ln w="12700">
              <a:solidFill>
                <a:schemeClr val="tx1"/>
              </a:solidFill>
              <a:round/>
              <a:headEnd type="triangle" w="med" len="med"/>
              <a:tailEnd/>
            </a:ln>
          </p:spPr>
          <p:txBody>
            <a:bodyPr/>
            <a:lstStyle/>
            <a:p>
              <a:endParaRPr lang="zh-CN" altLang="en-US">
                <a:latin typeface="Calibri" pitchFamily="34" charset="0"/>
              </a:endParaRPr>
            </a:p>
          </p:txBody>
        </p:sp>
        <p:sp>
          <p:nvSpPr>
            <p:cNvPr id="21534" name="Freeform 21"/>
            <p:cNvSpPr>
              <a:spLocks/>
            </p:cNvSpPr>
            <p:nvPr/>
          </p:nvSpPr>
          <p:spPr bwMode="auto">
            <a:xfrm flipH="1">
              <a:off x="3683" y="1266"/>
              <a:ext cx="88" cy="1858"/>
            </a:xfrm>
            <a:custGeom>
              <a:avLst/>
              <a:gdLst>
                <a:gd name="T0" fmla="*/ 0 w 88"/>
                <a:gd name="T1" fmla="*/ 0 h 1858"/>
                <a:gd name="T2" fmla="*/ 63 w 88"/>
                <a:gd name="T3" fmla="*/ 441 h 1858"/>
                <a:gd name="T4" fmla="*/ 86 w 88"/>
                <a:gd name="T5" fmla="*/ 904 h 1858"/>
                <a:gd name="T6" fmla="*/ 50 w 88"/>
                <a:gd name="T7" fmla="*/ 1390 h 1858"/>
                <a:gd name="T8" fmla="*/ 0 w 88"/>
                <a:gd name="T9" fmla="*/ 1858 h 1858"/>
                <a:gd name="T10" fmla="*/ 0 60000 65536"/>
                <a:gd name="T11" fmla="*/ 0 60000 65536"/>
                <a:gd name="T12" fmla="*/ 0 60000 65536"/>
                <a:gd name="T13" fmla="*/ 0 60000 65536"/>
                <a:gd name="T14" fmla="*/ 0 60000 65536"/>
                <a:gd name="T15" fmla="*/ 0 w 88"/>
                <a:gd name="T16" fmla="*/ 0 h 1858"/>
                <a:gd name="T17" fmla="*/ 88 w 88"/>
                <a:gd name="T18" fmla="*/ 1858 h 1858"/>
              </a:gdLst>
              <a:ahLst/>
              <a:cxnLst>
                <a:cxn ang="T10">
                  <a:pos x="T0" y="T1"/>
                </a:cxn>
                <a:cxn ang="T11">
                  <a:pos x="T2" y="T3"/>
                </a:cxn>
                <a:cxn ang="T12">
                  <a:pos x="T4" y="T5"/>
                </a:cxn>
                <a:cxn ang="T13">
                  <a:pos x="T6" y="T7"/>
                </a:cxn>
                <a:cxn ang="T14">
                  <a:pos x="T8" y="T9"/>
                </a:cxn>
              </a:cxnLst>
              <a:rect l="T15" t="T16" r="T17" b="T18"/>
              <a:pathLst>
                <a:path w="88" h="1858">
                  <a:moveTo>
                    <a:pt x="0" y="0"/>
                  </a:moveTo>
                  <a:cubicBezTo>
                    <a:pt x="24" y="145"/>
                    <a:pt x="49" y="290"/>
                    <a:pt x="63" y="441"/>
                  </a:cubicBezTo>
                  <a:cubicBezTo>
                    <a:pt x="77" y="592"/>
                    <a:pt x="88" y="746"/>
                    <a:pt x="86" y="904"/>
                  </a:cubicBezTo>
                  <a:cubicBezTo>
                    <a:pt x="84" y="1062"/>
                    <a:pt x="64" y="1231"/>
                    <a:pt x="50" y="1390"/>
                  </a:cubicBezTo>
                  <a:cubicBezTo>
                    <a:pt x="36" y="1549"/>
                    <a:pt x="18" y="1703"/>
                    <a:pt x="0" y="1858"/>
                  </a:cubicBezTo>
                </a:path>
              </a:pathLst>
            </a:custGeom>
            <a:noFill/>
            <a:ln w="12700">
              <a:solidFill>
                <a:schemeClr val="tx1"/>
              </a:solidFill>
              <a:round/>
              <a:headEnd type="triangle" w="med" len="med"/>
              <a:tailEnd/>
            </a:ln>
          </p:spPr>
          <p:txBody>
            <a:bodyPr/>
            <a:lstStyle/>
            <a:p>
              <a:endParaRPr lang="zh-CN" altLang="en-US">
                <a:latin typeface="Calibri" pitchFamily="34" charset="0"/>
              </a:endParaRPr>
            </a:p>
          </p:txBody>
        </p:sp>
        <p:sp>
          <p:nvSpPr>
            <p:cNvPr id="21535" name="Line 22"/>
            <p:cNvSpPr>
              <a:spLocks noChangeShapeType="1"/>
            </p:cNvSpPr>
            <p:nvPr/>
          </p:nvSpPr>
          <p:spPr bwMode="auto">
            <a:xfrm flipH="1" flipV="1">
              <a:off x="3168" y="1351"/>
              <a:ext cx="40" cy="7"/>
            </a:xfrm>
            <a:prstGeom prst="line">
              <a:avLst/>
            </a:prstGeom>
            <a:noFill/>
            <a:ln w="12700">
              <a:solidFill>
                <a:schemeClr val="tx1"/>
              </a:solidFill>
              <a:round/>
              <a:headEnd/>
              <a:tailEnd type="triangle" w="med" len="med"/>
            </a:ln>
          </p:spPr>
          <p:txBody>
            <a:bodyPr/>
            <a:lstStyle/>
            <a:p>
              <a:endParaRPr lang="zh-CN" altLang="en-US"/>
            </a:p>
          </p:txBody>
        </p:sp>
        <p:sp>
          <p:nvSpPr>
            <p:cNvPr id="21536" name="Line 23"/>
            <p:cNvSpPr>
              <a:spLocks noChangeShapeType="1"/>
            </p:cNvSpPr>
            <p:nvPr/>
          </p:nvSpPr>
          <p:spPr bwMode="auto">
            <a:xfrm flipH="1">
              <a:off x="3151" y="1468"/>
              <a:ext cx="39" cy="14"/>
            </a:xfrm>
            <a:prstGeom prst="line">
              <a:avLst/>
            </a:prstGeom>
            <a:noFill/>
            <a:ln w="12700">
              <a:solidFill>
                <a:schemeClr val="tx1"/>
              </a:solidFill>
              <a:round/>
              <a:headEnd/>
              <a:tailEnd type="triangle" w="med" len="med"/>
            </a:ln>
          </p:spPr>
          <p:txBody>
            <a:bodyPr/>
            <a:lstStyle/>
            <a:p>
              <a:endParaRPr lang="zh-CN" altLang="en-US"/>
            </a:p>
          </p:txBody>
        </p:sp>
        <p:sp>
          <p:nvSpPr>
            <p:cNvPr id="21537" name="Line 24"/>
            <p:cNvSpPr>
              <a:spLocks noChangeShapeType="1"/>
            </p:cNvSpPr>
            <p:nvPr/>
          </p:nvSpPr>
          <p:spPr bwMode="auto">
            <a:xfrm flipH="1">
              <a:off x="3186" y="1599"/>
              <a:ext cx="28" cy="26"/>
            </a:xfrm>
            <a:prstGeom prst="line">
              <a:avLst/>
            </a:prstGeom>
            <a:noFill/>
            <a:ln w="12700">
              <a:solidFill>
                <a:schemeClr val="tx1"/>
              </a:solidFill>
              <a:round/>
              <a:headEnd/>
              <a:tailEnd type="triangle" w="med" len="med"/>
            </a:ln>
          </p:spPr>
          <p:txBody>
            <a:bodyPr/>
            <a:lstStyle/>
            <a:p>
              <a:endParaRPr lang="zh-CN" altLang="en-US"/>
            </a:p>
          </p:txBody>
        </p:sp>
        <p:sp>
          <p:nvSpPr>
            <p:cNvPr id="21538" name="Line 25"/>
            <p:cNvSpPr>
              <a:spLocks noChangeShapeType="1"/>
            </p:cNvSpPr>
            <p:nvPr/>
          </p:nvSpPr>
          <p:spPr bwMode="auto">
            <a:xfrm flipH="1">
              <a:off x="3246" y="1787"/>
              <a:ext cx="28" cy="32"/>
            </a:xfrm>
            <a:prstGeom prst="line">
              <a:avLst/>
            </a:prstGeom>
            <a:noFill/>
            <a:ln w="12700">
              <a:solidFill>
                <a:schemeClr val="tx1"/>
              </a:solidFill>
              <a:round/>
              <a:headEnd/>
              <a:tailEnd type="triangle" w="med" len="med"/>
            </a:ln>
          </p:spPr>
          <p:txBody>
            <a:bodyPr/>
            <a:lstStyle/>
            <a:p>
              <a:endParaRPr lang="zh-CN" altLang="en-US"/>
            </a:p>
          </p:txBody>
        </p:sp>
        <p:sp>
          <p:nvSpPr>
            <p:cNvPr id="21539" name="Line 26"/>
            <p:cNvSpPr>
              <a:spLocks noChangeShapeType="1"/>
            </p:cNvSpPr>
            <p:nvPr/>
          </p:nvSpPr>
          <p:spPr bwMode="auto">
            <a:xfrm flipV="1">
              <a:off x="4085" y="1352"/>
              <a:ext cx="43" cy="9"/>
            </a:xfrm>
            <a:prstGeom prst="line">
              <a:avLst/>
            </a:prstGeom>
            <a:noFill/>
            <a:ln w="12700">
              <a:solidFill>
                <a:schemeClr val="tx1"/>
              </a:solidFill>
              <a:round/>
              <a:headEnd/>
              <a:tailEnd type="triangle" w="med" len="med"/>
            </a:ln>
          </p:spPr>
          <p:txBody>
            <a:bodyPr/>
            <a:lstStyle/>
            <a:p>
              <a:endParaRPr lang="zh-CN" altLang="en-US"/>
            </a:p>
          </p:txBody>
        </p:sp>
        <p:sp>
          <p:nvSpPr>
            <p:cNvPr id="21540" name="Line 27"/>
            <p:cNvSpPr>
              <a:spLocks noChangeShapeType="1"/>
            </p:cNvSpPr>
            <p:nvPr/>
          </p:nvSpPr>
          <p:spPr bwMode="auto">
            <a:xfrm>
              <a:off x="4112" y="1467"/>
              <a:ext cx="36" cy="8"/>
            </a:xfrm>
            <a:prstGeom prst="line">
              <a:avLst/>
            </a:prstGeom>
            <a:noFill/>
            <a:ln w="12700">
              <a:solidFill>
                <a:schemeClr val="tx1"/>
              </a:solidFill>
              <a:round/>
              <a:headEnd/>
              <a:tailEnd type="triangle" w="med" len="med"/>
            </a:ln>
          </p:spPr>
          <p:txBody>
            <a:bodyPr/>
            <a:lstStyle/>
            <a:p>
              <a:endParaRPr lang="zh-CN" altLang="en-US"/>
            </a:p>
          </p:txBody>
        </p:sp>
        <p:sp>
          <p:nvSpPr>
            <p:cNvPr id="21541" name="Line 28"/>
            <p:cNvSpPr>
              <a:spLocks noChangeShapeType="1"/>
            </p:cNvSpPr>
            <p:nvPr/>
          </p:nvSpPr>
          <p:spPr bwMode="auto">
            <a:xfrm>
              <a:off x="4078" y="1588"/>
              <a:ext cx="30" cy="27"/>
            </a:xfrm>
            <a:prstGeom prst="line">
              <a:avLst/>
            </a:prstGeom>
            <a:noFill/>
            <a:ln w="12700">
              <a:solidFill>
                <a:schemeClr val="tx1"/>
              </a:solidFill>
              <a:round/>
              <a:headEnd/>
              <a:tailEnd type="triangle" w="med" len="med"/>
            </a:ln>
          </p:spPr>
          <p:txBody>
            <a:bodyPr/>
            <a:lstStyle/>
            <a:p>
              <a:endParaRPr lang="zh-CN" altLang="en-US"/>
            </a:p>
          </p:txBody>
        </p:sp>
        <p:sp>
          <p:nvSpPr>
            <p:cNvPr id="21542" name="Line 29"/>
            <p:cNvSpPr>
              <a:spLocks noChangeShapeType="1"/>
            </p:cNvSpPr>
            <p:nvPr/>
          </p:nvSpPr>
          <p:spPr bwMode="auto">
            <a:xfrm>
              <a:off x="4025" y="1782"/>
              <a:ext cx="30" cy="27"/>
            </a:xfrm>
            <a:prstGeom prst="line">
              <a:avLst/>
            </a:prstGeom>
            <a:noFill/>
            <a:ln w="12700">
              <a:solidFill>
                <a:schemeClr val="tx1"/>
              </a:solidFill>
              <a:round/>
              <a:headEnd/>
              <a:tailEnd type="triangle" w="med" len="med"/>
            </a:ln>
          </p:spPr>
          <p:txBody>
            <a:bodyPr/>
            <a:lstStyle/>
            <a:p>
              <a:endParaRPr lang="zh-CN" altLang="en-US"/>
            </a:p>
          </p:txBody>
        </p:sp>
        <p:sp>
          <p:nvSpPr>
            <p:cNvPr id="21543" name="Text Box 30"/>
            <p:cNvSpPr txBox="1">
              <a:spLocks noChangeArrowheads="1"/>
            </p:cNvSpPr>
            <p:nvPr/>
          </p:nvSpPr>
          <p:spPr bwMode="auto">
            <a:xfrm>
              <a:off x="3548" y="2482"/>
              <a:ext cx="205" cy="238"/>
            </a:xfrm>
            <a:prstGeom prst="rect">
              <a:avLst/>
            </a:prstGeom>
            <a:noFill/>
            <a:ln w="9525">
              <a:noFill/>
              <a:miter lim="800000"/>
              <a:headEnd/>
              <a:tailEnd/>
            </a:ln>
          </p:spPr>
          <p:txBody>
            <a:bodyPr wrap="none">
              <a:spAutoFit/>
            </a:bodyPr>
            <a:lstStyle/>
            <a:p>
              <a:pPr eaLnBrk="0" hangingPunct="0">
                <a:lnSpc>
                  <a:spcPct val="94000"/>
                </a:lnSpc>
              </a:pPr>
              <a:r>
                <a:rPr lang="en-US" altLang="zh-CN" sz="2000" b="1">
                  <a:solidFill>
                    <a:schemeClr val="bg1"/>
                  </a:solidFill>
                  <a:latin typeface="Times New Roman" pitchFamily="18" charset="0"/>
                  <a:cs typeface="Arial" charset="0"/>
                </a:rPr>
                <a:t>S</a:t>
              </a:r>
            </a:p>
          </p:txBody>
        </p:sp>
        <p:sp>
          <p:nvSpPr>
            <p:cNvPr id="21544" name="Text Box 31"/>
            <p:cNvSpPr txBox="1">
              <a:spLocks noChangeArrowheads="1"/>
            </p:cNvSpPr>
            <p:nvPr/>
          </p:nvSpPr>
          <p:spPr bwMode="auto">
            <a:xfrm>
              <a:off x="3537" y="1657"/>
              <a:ext cx="232" cy="238"/>
            </a:xfrm>
            <a:prstGeom prst="rect">
              <a:avLst/>
            </a:prstGeom>
            <a:noFill/>
            <a:ln w="9525">
              <a:noFill/>
              <a:miter lim="800000"/>
              <a:headEnd/>
              <a:tailEnd/>
            </a:ln>
          </p:spPr>
          <p:txBody>
            <a:bodyPr wrap="none">
              <a:spAutoFit/>
            </a:bodyPr>
            <a:lstStyle/>
            <a:p>
              <a:pPr eaLnBrk="0" hangingPunct="0">
                <a:lnSpc>
                  <a:spcPct val="94000"/>
                </a:lnSpc>
              </a:pPr>
              <a:r>
                <a:rPr lang="en-US" altLang="zh-CN" sz="2000" b="1">
                  <a:solidFill>
                    <a:schemeClr val="bg1"/>
                  </a:solidFill>
                  <a:latin typeface="Times New Roman" pitchFamily="18" charset="0"/>
                  <a:cs typeface="Arial" charset="0"/>
                </a:rPr>
                <a:t>N</a:t>
              </a:r>
            </a:p>
          </p:txBody>
        </p:sp>
      </p:grpSp>
      <p:grpSp>
        <p:nvGrpSpPr>
          <p:cNvPr id="21508" name="Group 84"/>
          <p:cNvGrpSpPr>
            <a:grpSpLocks/>
          </p:cNvGrpSpPr>
          <p:nvPr/>
        </p:nvGrpSpPr>
        <p:grpSpPr bwMode="auto">
          <a:xfrm>
            <a:off x="2868613" y="2851150"/>
            <a:ext cx="1365250" cy="419100"/>
            <a:chOff x="144" y="1705"/>
            <a:chExt cx="860" cy="264"/>
          </a:xfrm>
        </p:grpSpPr>
        <p:sp>
          <p:nvSpPr>
            <p:cNvPr id="21514" name="AutoShape 85"/>
            <p:cNvSpPr>
              <a:spLocks noChangeArrowheads="1"/>
            </p:cNvSpPr>
            <p:nvPr/>
          </p:nvSpPr>
          <p:spPr bwMode="auto">
            <a:xfrm>
              <a:off x="152" y="1705"/>
              <a:ext cx="780" cy="113"/>
            </a:xfrm>
            <a:prstGeom prst="parallelogram">
              <a:avLst>
                <a:gd name="adj" fmla="val 172566"/>
              </a:avLst>
            </a:prstGeom>
            <a:solidFill>
              <a:srgbClr val="00FF00">
                <a:alpha val="50195"/>
              </a:srgbClr>
            </a:solidFill>
            <a:ln w="12700">
              <a:solidFill>
                <a:schemeClr val="tx1"/>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
          <p:nvSpPr>
            <p:cNvPr id="21515" name="Text Box 86"/>
            <p:cNvSpPr txBox="1">
              <a:spLocks noChangeArrowheads="1"/>
            </p:cNvSpPr>
            <p:nvPr/>
          </p:nvSpPr>
          <p:spPr bwMode="auto">
            <a:xfrm>
              <a:off x="418" y="1839"/>
              <a:ext cx="205" cy="130"/>
            </a:xfrm>
            <a:prstGeom prst="rect">
              <a:avLst/>
            </a:prstGeom>
            <a:noFill/>
            <a:ln w="9525">
              <a:noFill/>
              <a:miter lim="800000"/>
              <a:headEnd/>
              <a:tailEnd/>
            </a:ln>
          </p:spPr>
          <p:txBody>
            <a:bodyPr wrap="none">
              <a:spAutoFit/>
            </a:bodyPr>
            <a:lstStyle/>
            <a:p>
              <a:pPr eaLnBrk="0" hangingPunct="0">
                <a:lnSpc>
                  <a:spcPct val="94000"/>
                </a:lnSpc>
              </a:pPr>
              <a:r>
                <a:rPr lang="en-US" altLang="zh-CN" sz="800" b="1">
                  <a:cs typeface="Arial" charset="0"/>
                </a:rPr>
                <a:t>1M</a:t>
              </a:r>
            </a:p>
          </p:txBody>
        </p:sp>
        <p:sp>
          <p:nvSpPr>
            <p:cNvPr id="21516" name="Line 87"/>
            <p:cNvSpPr>
              <a:spLocks noChangeShapeType="1"/>
            </p:cNvSpPr>
            <p:nvPr/>
          </p:nvSpPr>
          <p:spPr bwMode="auto">
            <a:xfrm flipH="1">
              <a:off x="144" y="1863"/>
              <a:ext cx="581" cy="0"/>
            </a:xfrm>
            <a:prstGeom prst="line">
              <a:avLst/>
            </a:prstGeom>
            <a:noFill/>
            <a:ln w="12700">
              <a:solidFill>
                <a:schemeClr val="tx1"/>
              </a:solidFill>
              <a:round/>
              <a:headEnd type="triangle" w="med" len="med"/>
              <a:tailEnd type="triangle" w="med" len="med"/>
            </a:ln>
          </p:spPr>
          <p:txBody>
            <a:bodyPr/>
            <a:lstStyle/>
            <a:p>
              <a:endParaRPr lang="zh-CN" altLang="en-US"/>
            </a:p>
          </p:txBody>
        </p:sp>
        <p:sp>
          <p:nvSpPr>
            <p:cNvPr id="21517" name="Line 88"/>
            <p:cNvSpPr>
              <a:spLocks noChangeShapeType="1"/>
            </p:cNvSpPr>
            <p:nvPr/>
          </p:nvSpPr>
          <p:spPr bwMode="auto">
            <a:xfrm flipV="1">
              <a:off x="752" y="1721"/>
              <a:ext cx="234" cy="144"/>
            </a:xfrm>
            <a:prstGeom prst="line">
              <a:avLst/>
            </a:prstGeom>
            <a:noFill/>
            <a:ln w="12700">
              <a:solidFill>
                <a:schemeClr val="tx1"/>
              </a:solidFill>
              <a:round/>
              <a:headEnd type="triangle" w="med" len="med"/>
              <a:tailEnd type="triangle" w="med" len="med"/>
            </a:ln>
          </p:spPr>
          <p:txBody>
            <a:bodyPr/>
            <a:lstStyle/>
            <a:p>
              <a:endParaRPr lang="zh-CN" altLang="en-US"/>
            </a:p>
          </p:txBody>
        </p:sp>
        <p:sp>
          <p:nvSpPr>
            <p:cNvPr id="21518" name="Text Box 89"/>
            <p:cNvSpPr txBox="1">
              <a:spLocks noChangeArrowheads="1"/>
            </p:cNvSpPr>
            <p:nvPr/>
          </p:nvSpPr>
          <p:spPr bwMode="auto">
            <a:xfrm>
              <a:off x="799" y="1775"/>
              <a:ext cx="205" cy="130"/>
            </a:xfrm>
            <a:prstGeom prst="rect">
              <a:avLst/>
            </a:prstGeom>
            <a:noFill/>
            <a:ln w="9525">
              <a:noFill/>
              <a:miter lim="800000"/>
              <a:headEnd/>
              <a:tailEnd/>
            </a:ln>
          </p:spPr>
          <p:txBody>
            <a:bodyPr wrap="none">
              <a:spAutoFit/>
            </a:bodyPr>
            <a:lstStyle/>
            <a:p>
              <a:pPr eaLnBrk="0" hangingPunct="0">
                <a:lnSpc>
                  <a:spcPct val="94000"/>
                </a:lnSpc>
              </a:pPr>
              <a:r>
                <a:rPr lang="en-US" altLang="zh-CN" sz="800" b="1">
                  <a:cs typeface="Arial" charset="0"/>
                </a:rPr>
                <a:t>1M</a:t>
              </a:r>
            </a:p>
          </p:txBody>
        </p:sp>
      </p:grpSp>
      <p:grpSp>
        <p:nvGrpSpPr>
          <p:cNvPr id="21509" name="Group 77"/>
          <p:cNvGrpSpPr>
            <a:grpSpLocks/>
          </p:cNvGrpSpPr>
          <p:nvPr/>
        </p:nvGrpSpPr>
        <p:grpSpPr bwMode="auto">
          <a:xfrm>
            <a:off x="1414463" y="5870575"/>
            <a:ext cx="2209800" cy="854075"/>
            <a:chOff x="4831" y="2564"/>
            <a:chExt cx="1392" cy="538"/>
          </a:xfrm>
        </p:grpSpPr>
        <p:sp>
          <p:nvSpPr>
            <p:cNvPr id="21510" name="Text Box 78"/>
            <p:cNvSpPr txBox="1">
              <a:spLocks noChangeArrowheads="1"/>
            </p:cNvSpPr>
            <p:nvPr/>
          </p:nvSpPr>
          <p:spPr bwMode="auto">
            <a:xfrm>
              <a:off x="5022" y="2691"/>
              <a:ext cx="1201" cy="311"/>
            </a:xfrm>
            <a:prstGeom prst="rect">
              <a:avLst/>
            </a:prstGeom>
            <a:noFill/>
            <a:ln w="9525">
              <a:noFill/>
              <a:miter lim="800000"/>
              <a:headEnd/>
              <a:tailEnd/>
            </a:ln>
          </p:spPr>
          <p:txBody>
            <a:bodyPr wrap="none">
              <a:spAutoFit/>
            </a:bodyPr>
            <a:lstStyle/>
            <a:p>
              <a:pPr eaLnBrk="0" hangingPunct="0">
                <a:lnSpc>
                  <a:spcPct val="94000"/>
                </a:lnSpc>
              </a:pPr>
              <a:r>
                <a:rPr lang="en-US" altLang="zh-CN" sz="2800" b="1">
                  <a:latin typeface="Monotype Corsiva"/>
                  <a:cs typeface="Arial" charset="0"/>
                </a:rPr>
                <a:t>= B in Teslas </a:t>
              </a:r>
              <a:endParaRPr lang="el-GR" altLang="zh-CN" sz="2800" b="1">
                <a:latin typeface="Monotype Corsiva"/>
                <a:cs typeface="Arial" charset="0"/>
              </a:endParaRPr>
            </a:p>
          </p:txBody>
        </p:sp>
        <p:sp>
          <p:nvSpPr>
            <p:cNvPr id="21511" name="Text Box 79"/>
            <p:cNvSpPr txBox="1">
              <a:spLocks noChangeArrowheads="1"/>
            </p:cNvSpPr>
            <p:nvPr/>
          </p:nvSpPr>
          <p:spPr bwMode="auto">
            <a:xfrm>
              <a:off x="4832" y="2564"/>
              <a:ext cx="260" cy="311"/>
            </a:xfrm>
            <a:prstGeom prst="rect">
              <a:avLst/>
            </a:prstGeom>
            <a:noFill/>
            <a:ln w="9525">
              <a:noFill/>
              <a:miter lim="800000"/>
              <a:headEnd/>
              <a:tailEnd/>
            </a:ln>
          </p:spPr>
          <p:txBody>
            <a:bodyPr wrap="none">
              <a:spAutoFit/>
            </a:bodyPr>
            <a:lstStyle/>
            <a:p>
              <a:pPr eaLnBrk="0" hangingPunct="0">
                <a:lnSpc>
                  <a:spcPct val="94000"/>
                </a:lnSpc>
              </a:pPr>
              <a:r>
                <a:rPr lang="el-GR" altLang="zh-CN" sz="2800" b="1">
                  <a:latin typeface="Monotype Corsiva"/>
                  <a:cs typeface="Arial" charset="0"/>
                </a:rPr>
                <a:t>Φ</a:t>
              </a:r>
            </a:p>
          </p:txBody>
        </p:sp>
        <p:sp>
          <p:nvSpPr>
            <p:cNvPr id="21512" name="Text Box 80"/>
            <p:cNvSpPr txBox="1">
              <a:spLocks noChangeArrowheads="1"/>
            </p:cNvSpPr>
            <p:nvPr/>
          </p:nvSpPr>
          <p:spPr bwMode="auto">
            <a:xfrm>
              <a:off x="4831" y="2791"/>
              <a:ext cx="255" cy="311"/>
            </a:xfrm>
            <a:prstGeom prst="rect">
              <a:avLst/>
            </a:prstGeom>
            <a:noFill/>
            <a:ln w="9525">
              <a:noFill/>
              <a:miter lim="800000"/>
              <a:headEnd/>
              <a:tailEnd/>
            </a:ln>
          </p:spPr>
          <p:txBody>
            <a:bodyPr wrap="none">
              <a:spAutoFit/>
            </a:bodyPr>
            <a:lstStyle/>
            <a:p>
              <a:pPr eaLnBrk="0" hangingPunct="0">
                <a:lnSpc>
                  <a:spcPct val="94000"/>
                </a:lnSpc>
              </a:pPr>
              <a:r>
                <a:rPr lang="en-US" altLang="zh-CN" sz="2800" b="1">
                  <a:latin typeface="Monotype Corsiva"/>
                  <a:cs typeface="Arial" charset="0"/>
                </a:rPr>
                <a:t>A</a:t>
              </a:r>
            </a:p>
          </p:txBody>
        </p:sp>
        <p:sp>
          <p:nvSpPr>
            <p:cNvPr id="21513" name="Line 81"/>
            <p:cNvSpPr>
              <a:spLocks noChangeShapeType="1"/>
            </p:cNvSpPr>
            <p:nvPr/>
          </p:nvSpPr>
          <p:spPr bwMode="auto">
            <a:xfrm>
              <a:off x="4862" y="2836"/>
              <a:ext cx="193" cy="0"/>
            </a:xfrm>
            <a:prstGeom prst="line">
              <a:avLst/>
            </a:prstGeom>
            <a:noFill/>
            <a:ln w="12700">
              <a:solidFill>
                <a:schemeClr val="tx1"/>
              </a:solidFill>
              <a:round/>
              <a:headEnd/>
              <a:tailEnd/>
            </a:ln>
          </p:spPr>
          <p:txBody>
            <a:bodyPr/>
            <a:lstStyle/>
            <a:p>
              <a:endParaRPr lang="zh-CN" altLang="en-US"/>
            </a:p>
          </p:txBody>
        </p:sp>
      </p:gr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2"/>
          <p:cNvSpPr>
            <a:spLocks noGrp="1"/>
          </p:cNvSpPr>
          <p:nvPr>
            <p:ph type="title"/>
          </p:nvPr>
        </p:nvSpPr>
        <p:spPr/>
        <p:txBody>
          <a:bodyPr/>
          <a:lstStyle/>
          <a:p>
            <a:r>
              <a:rPr lang="en-US" altLang="zh-CN" smtClean="0"/>
              <a:t>3.2   </a:t>
            </a:r>
            <a:r>
              <a:rPr lang="zh-CN" altLang="en-US" smtClean="0"/>
              <a:t>死区补偿推导分析</a:t>
            </a:r>
          </a:p>
        </p:txBody>
      </p:sp>
      <p:sp>
        <p:nvSpPr>
          <p:cNvPr id="100354" name="内容占位符 3"/>
          <p:cNvSpPr>
            <a:spLocks noGrp="1"/>
          </p:cNvSpPr>
          <p:nvPr>
            <p:ph sz="half" idx="1"/>
          </p:nvPr>
        </p:nvSpPr>
        <p:spPr>
          <a:xfrm>
            <a:off x="457200" y="1524000"/>
            <a:ext cx="4059238" cy="5073650"/>
          </a:xfrm>
        </p:spPr>
        <p:txBody>
          <a:bodyPr/>
          <a:lstStyle/>
          <a:p>
            <a:r>
              <a:rPr lang="zh-CN" altLang="en-US" sz="2000" smtClean="0"/>
              <a:t>由于在死区作用期间，所有开关器件都是不工作的，由于这时的电流方向是从逆变器流向电机，即电流通过</a:t>
            </a:r>
            <a:r>
              <a:rPr lang="en-US" altLang="zh-CN" sz="2000" smtClean="0"/>
              <a:t>D2</a:t>
            </a:r>
            <a:r>
              <a:rPr lang="zh-CN" altLang="en-US" sz="2000" smtClean="0"/>
              <a:t>回流到电机，所以</a:t>
            </a:r>
            <a:r>
              <a:rPr lang="en-US" altLang="zh-CN" sz="2000" smtClean="0"/>
              <a:t>V1</a:t>
            </a:r>
            <a:r>
              <a:rPr lang="zh-CN" altLang="en-US" sz="2000" smtClean="0"/>
              <a:t>还是连接到地，即</a:t>
            </a:r>
            <a:r>
              <a:rPr lang="en-US" altLang="zh-CN" sz="2000" smtClean="0"/>
              <a:t>V1</a:t>
            </a:r>
            <a:r>
              <a:rPr lang="zh-CN" altLang="en-US" sz="2000" smtClean="0"/>
              <a:t>的电位持续为</a:t>
            </a:r>
            <a:r>
              <a:rPr lang="en-US" altLang="zh-CN" sz="2000" smtClean="0"/>
              <a:t>0</a:t>
            </a:r>
            <a:r>
              <a:rPr lang="zh-CN" altLang="en-US" sz="2000" smtClean="0"/>
              <a:t>。</a:t>
            </a:r>
            <a:endParaRPr lang="en-US" altLang="zh-CN" sz="2000" smtClean="0"/>
          </a:p>
          <a:p>
            <a:r>
              <a:rPr lang="zh-CN" altLang="en-US" sz="2000" smtClean="0"/>
              <a:t>接着，死区时间过后，当</a:t>
            </a:r>
            <a:r>
              <a:rPr lang="en-US" altLang="zh-CN" sz="2000" smtClean="0"/>
              <a:t>T1</a:t>
            </a:r>
            <a:r>
              <a:rPr lang="zh-CN" altLang="en-US" sz="2000" smtClean="0"/>
              <a:t>导通时，</a:t>
            </a:r>
            <a:r>
              <a:rPr lang="en-US" altLang="zh-CN" sz="2000" smtClean="0"/>
              <a:t>V1</a:t>
            </a:r>
            <a:r>
              <a:rPr lang="zh-CN" altLang="en-US" sz="2000" smtClean="0"/>
              <a:t>的电位被拉高为</a:t>
            </a:r>
            <a:r>
              <a:rPr lang="en-US" altLang="zh-CN" sz="2000" smtClean="0"/>
              <a:t>Vd</a:t>
            </a:r>
            <a:r>
              <a:rPr lang="zh-CN" altLang="en-US" sz="2000" smtClean="0"/>
              <a:t>。</a:t>
            </a:r>
            <a:endParaRPr lang="en-US" altLang="zh-CN" sz="2000" smtClean="0"/>
          </a:p>
          <a:p>
            <a:r>
              <a:rPr lang="zh-CN" altLang="en-US" sz="2000" smtClean="0"/>
              <a:t>最后，剩下的半个周期将重复上述动作，只不过</a:t>
            </a:r>
            <a:r>
              <a:rPr lang="en-US" altLang="zh-CN" sz="2000" smtClean="0"/>
              <a:t>T1</a:t>
            </a:r>
            <a:r>
              <a:rPr lang="zh-CN" altLang="en-US" sz="2000" smtClean="0"/>
              <a:t>和</a:t>
            </a:r>
            <a:r>
              <a:rPr lang="en-US" altLang="zh-CN" sz="2000" smtClean="0"/>
              <a:t>T2</a:t>
            </a:r>
            <a:r>
              <a:rPr lang="zh-CN" altLang="en-US" sz="2000" smtClean="0"/>
              <a:t>的导通顺序颠倒过来。</a:t>
            </a:r>
            <a:endParaRPr lang="en-US" altLang="zh-CN" sz="2000" smtClean="0"/>
          </a:p>
          <a:p>
            <a:r>
              <a:rPr lang="zh-CN" altLang="en-US" sz="2000" smtClean="0"/>
              <a:t>最终</a:t>
            </a:r>
            <a:r>
              <a:rPr lang="en-US" altLang="zh-CN" sz="2000" smtClean="0"/>
              <a:t>V1</a:t>
            </a:r>
            <a:r>
              <a:rPr lang="zh-CN" altLang="en-US" sz="2000" smtClean="0"/>
              <a:t>点</a:t>
            </a:r>
            <a:r>
              <a:rPr lang="en-US" altLang="zh-CN" sz="2000" smtClean="0"/>
              <a:t>PWM</a:t>
            </a:r>
            <a:r>
              <a:rPr lang="zh-CN" altLang="en-US" sz="2000" smtClean="0"/>
              <a:t>波形如图</a:t>
            </a:r>
            <a:r>
              <a:rPr lang="en-US" altLang="zh-CN" sz="2000" smtClean="0"/>
              <a:t>3-3(d)</a:t>
            </a:r>
            <a:r>
              <a:rPr lang="zh-CN" altLang="en-US" sz="2000" smtClean="0"/>
              <a:t>所示，从波形</a:t>
            </a:r>
            <a:r>
              <a:rPr lang="en-US" altLang="zh-CN" sz="2000" smtClean="0"/>
              <a:t>d</a:t>
            </a:r>
            <a:r>
              <a:rPr lang="zh-CN" altLang="en-US" sz="2000" smtClean="0"/>
              <a:t>中，我们不难看出</a:t>
            </a:r>
            <a:endParaRPr lang="en-US" altLang="zh-CN" sz="2000" smtClean="0"/>
          </a:p>
          <a:p>
            <a:r>
              <a:rPr lang="en-US" altLang="zh-CN" sz="2000" smtClean="0"/>
              <a:t>V1=V1*-(DT/Ts)*Vd       (3-1)</a:t>
            </a:r>
            <a:endParaRPr lang="zh-CN" altLang="en-US" sz="2000" smtClean="0"/>
          </a:p>
        </p:txBody>
      </p:sp>
      <p:sp>
        <p:nvSpPr>
          <p:cNvPr id="100355" name="内容占位符 4"/>
          <p:cNvSpPr>
            <a:spLocks noGrp="1"/>
          </p:cNvSpPr>
          <p:nvPr>
            <p:ph sz="half" idx="2"/>
          </p:nvPr>
        </p:nvSpPr>
        <p:spPr>
          <a:xfrm>
            <a:off x="4697413" y="6092825"/>
            <a:ext cx="4059237" cy="508000"/>
          </a:xfrm>
        </p:spPr>
        <p:txBody>
          <a:bodyPr/>
          <a:lstStyle/>
          <a:p>
            <a:pPr marL="0" indent="0" algn="ctr">
              <a:buFont typeface="Arial" charset="0"/>
              <a:buNone/>
            </a:pPr>
            <a:r>
              <a:rPr lang="zh-CN" altLang="en-US" sz="1600" smtClean="0"/>
              <a:t>图</a:t>
            </a:r>
            <a:r>
              <a:rPr lang="en-US" altLang="zh-CN" sz="1600" smtClean="0"/>
              <a:t>3-3</a:t>
            </a:r>
            <a:endParaRPr lang="zh-CN" altLang="en-US" sz="1600" smtClean="0"/>
          </a:p>
        </p:txBody>
      </p:sp>
      <p:pic>
        <p:nvPicPr>
          <p:cNvPr id="100356" name="Picture 2"/>
          <p:cNvPicPr>
            <a:picLocks noChangeAspect="1" noChangeArrowheads="1"/>
          </p:cNvPicPr>
          <p:nvPr/>
        </p:nvPicPr>
        <p:blipFill>
          <a:blip r:embed="rId3"/>
          <a:srcRect/>
          <a:stretch>
            <a:fillRect/>
          </a:stretch>
        </p:blipFill>
        <p:spPr bwMode="auto">
          <a:xfrm>
            <a:off x="4611688" y="1484313"/>
            <a:ext cx="4176712" cy="4511675"/>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2"/>
          <p:cNvSpPr>
            <a:spLocks noGrp="1"/>
          </p:cNvSpPr>
          <p:nvPr>
            <p:ph type="title"/>
          </p:nvPr>
        </p:nvSpPr>
        <p:spPr/>
        <p:txBody>
          <a:bodyPr/>
          <a:lstStyle/>
          <a:p>
            <a:r>
              <a:rPr lang="en-US" altLang="zh-CN" smtClean="0"/>
              <a:t>3.2   </a:t>
            </a:r>
            <a:r>
              <a:rPr lang="zh-CN" altLang="en-US" smtClean="0"/>
              <a:t>死区补偿推导分析</a:t>
            </a:r>
          </a:p>
        </p:txBody>
      </p:sp>
      <p:sp>
        <p:nvSpPr>
          <p:cNvPr id="4" name="内容占位符 3"/>
          <p:cNvSpPr>
            <a:spLocks noGrp="1"/>
          </p:cNvSpPr>
          <p:nvPr>
            <p:ph sz="half" idx="1"/>
          </p:nvPr>
        </p:nvSpPr>
        <p:spPr>
          <a:xfrm>
            <a:off x="457200" y="1524000"/>
            <a:ext cx="4059238" cy="5073650"/>
          </a:xfrm>
        </p:spPr>
        <p:txBody>
          <a:bodyPr rtlCol="0">
            <a:normAutofit lnSpcReduction="10000"/>
          </a:bodyPr>
          <a:lstStyle/>
          <a:p>
            <a:pPr fontAlgn="auto">
              <a:spcAft>
                <a:spcPts val="0"/>
              </a:spcAft>
              <a:buFont typeface="Arial" pitchFamily="34" charset="0"/>
              <a:buChar char="•"/>
              <a:defRPr/>
            </a:pPr>
            <a:r>
              <a:rPr lang="zh-CN" altLang="en-US" sz="2000" dirty="0" smtClean="0"/>
              <a:t>和前面的分析方法一样，接下来我们来分析电流为负的情况，即当电流是由电机流向逆变器时，</a:t>
            </a:r>
            <a:r>
              <a:rPr lang="en-US" altLang="zh-CN" sz="2000" dirty="0" smtClean="0"/>
              <a:t>V1</a:t>
            </a:r>
            <a:r>
              <a:rPr lang="zh-CN" altLang="en-US" sz="2000" dirty="0" smtClean="0"/>
              <a:t>点，所对应的</a:t>
            </a:r>
            <a:r>
              <a:rPr lang="en-US" altLang="zh-CN" sz="2000" dirty="0" smtClean="0"/>
              <a:t>PWM</a:t>
            </a:r>
            <a:r>
              <a:rPr lang="zh-CN" altLang="en-US" sz="2000" dirty="0" smtClean="0"/>
              <a:t>波形。</a:t>
            </a:r>
            <a:endParaRPr lang="en-US" altLang="zh-CN" sz="2000" dirty="0" smtClean="0"/>
          </a:p>
          <a:p>
            <a:pPr fontAlgn="auto">
              <a:spcAft>
                <a:spcPts val="0"/>
              </a:spcAft>
              <a:buFont typeface="Arial" pitchFamily="34" charset="0"/>
              <a:buChar char="•"/>
              <a:defRPr/>
            </a:pPr>
            <a:r>
              <a:rPr lang="zh-CN" altLang="en-US" sz="2000" dirty="0"/>
              <a:t>当</a:t>
            </a:r>
            <a:r>
              <a:rPr lang="en-US" altLang="zh-CN" sz="2000" dirty="0"/>
              <a:t>T2</a:t>
            </a:r>
            <a:r>
              <a:rPr lang="zh-CN" altLang="en-US" sz="2000" dirty="0"/>
              <a:t>导通时，</a:t>
            </a:r>
            <a:r>
              <a:rPr lang="en-US" altLang="zh-CN" sz="2000" dirty="0"/>
              <a:t>V1</a:t>
            </a:r>
            <a:r>
              <a:rPr lang="zh-CN" altLang="en-US" sz="2000" dirty="0"/>
              <a:t>相当于接地，电位被拉为</a:t>
            </a:r>
            <a:r>
              <a:rPr lang="en-US" altLang="zh-CN" sz="2000" dirty="0"/>
              <a:t>0</a:t>
            </a:r>
            <a:r>
              <a:rPr lang="zh-CN" altLang="en-US" sz="2000" dirty="0"/>
              <a:t>，并持续一个基本矢量的作用时间，直到跳变为低电平，</a:t>
            </a:r>
            <a:r>
              <a:rPr lang="en-US" altLang="zh-CN" sz="2000" dirty="0"/>
              <a:t>T2</a:t>
            </a:r>
            <a:r>
              <a:rPr lang="zh-CN" altLang="en-US" sz="2000" dirty="0"/>
              <a:t>停止工作并进入死区</a:t>
            </a:r>
            <a:r>
              <a:rPr lang="zh-CN" altLang="en-US" sz="2000" dirty="0" smtClean="0"/>
              <a:t>。</a:t>
            </a:r>
            <a:endParaRPr lang="en-US" altLang="zh-CN" sz="2000" dirty="0" smtClean="0"/>
          </a:p>
          <a:p>
            <a:pPr fontAlgn="auto">
              <a:spcAft>
                <a:spcPts val="0"/>
              </a:spcAft>
              <a:buFont typeface="Arial" pitchFamily="34" charset="0"/>
              <a:buChar char="•"/>
              <a:defRPr/>
            </a:pPr>
            <a:r>
              <a:rPr lang="zh-CN" altLang="en-US" sz="2000" dirty="0" smtClean="0"/>
              <a:t>在死区作用时间内，由于电流是由电机流向逆变器的，所以电流通过</a:t>
            </a:r>
            <a:r>
              <a:rPr lang="en-US" altLang="zh-CN" sz="2000" dirty="0" smtClean="0"/>
              <a:t>D1</a:t>
            </a:r>
            <a:r>
              <a:rPr lang="zh-CN" altLang="en-US" sz="2000" dirty="0" smtClean="0"/>
              <a:t>流向</a:t>
            </a:r>
            <a:r>
              <a:rPr lang="en-US" altLang="zh-CN" sz="2000" dirty="0" err="1" smtClean="0"/>
              <a:t>Vd</a:t>
            </a:r>
            <a:r>
              <a:rPr lang="en-US" altLang="zh-CN" sz="2000" dirty="0" smtClean="0"/>
              <a:t>(</a:t>
            </a:r>
            <a:r>
              <a:rPr lang="zh-CN" altLang="en-US" sz="2000" dirty="0" smtClean="0"/>
              <a:t>参照图</a:t>
            </a:r>
            <a:r>
              <a:rPr lang="en-US" altLang="zh-CN" sz="2000" dirty="0" smtClean="0"/>
              <a:t>3-2)</a:t>
            </a:r>
            <a:r>
              <a:rPr lang="zh-CN" altLang="en-US" sz="2000" dirty="0" smtClean="0"/>
              <a:t>，则</a:t>
            </a:r>
            <a:r>
              <a:rPr lang="en-US" altLang="zh-CN" sz="2000" dirty="0" smtClean="0"/>
              <a:t>V1</a:t>
            </a:r>
            <a:r>
              <a:rPr lang="zh-CN" altLang="en-US" sz="2000" dirty="0" smtClean="0"/>
              <a:t>点的电位在死区时间内被拉高为</a:t>
            </a:r>
            <a:r>
              <a:rPr lang="en-US" altLang="zh-CN" sz="2000" dirty="0" err="1" smtClean="0"/>
              <a:t>Vd</a:t>
            </a:r>
            <a:r>
              <a:rPr lang="zh-CN" altLang="en-US" sz="2000" dirty="0" smtClean="0"/>
              <a:t>，直至死区时间到，</a:t>
            </a:r>
            <a:r>
              <a:rPr lang="en-US" altLang="zh-CN" sz="2000" dirty="0" smtClean="0"/>
              <a:t>T1</a:t>
            </a:r>
            <a:r>
              <a:rPr lang="zh-CN" altLang="en-US" sz="2000" dirty="0" smtClean="0"/>
              <a:t>导通。</a:t>
            </a:r>
            <a:endParaRPr lang="en-US" altLang="zh-CN" sz="2000" dirty="0" smtClean="0"/>
          </a:p>
          <a:p>
            <a:pPr fontAlgn="auto">
              <a:spcAft>
                <a:spcPts val="0"/>
              </a:spcAft>
              <a:buFont typeface="Arial" pitchFamily="34" charset="0"/>
              <a:buChar char="•"/>
              <a:defRPr/>
            </a:pPr>
            <a:r>
              <a:rPr lang="zh-CN" altLang="en-US" sz="2000" dirty="0" smtClean="0"/>
              <a:t>接着，当</a:t>
            </a:r>
            <a:r>
              <a:rPr lang="en-US" altLang="zh-CN" sz="2000" dirty="0"/>
              <a:t>T1</a:t>
            </a:r>
            <a:r>
              <a:rPr lang="zh-CN" altLang="en-US" sz="2000" dirty="0"/>
              <a:t>导通时，</a:t>
            </a:r>
            <a:r>
              <a:rPr lang="en-US" altLang="zh-CN" sz="2000" dirty="0"/>
              <a:t>V1</a:t>
            </a:r>
            <a:r>
              <a:rPr lang="zh-CN" altLang="en-US" sz="2000" dirty="0"/>
              <a:t>的电位被拉高为</a:t>
            </a:r>
            <a:r>
              <a:rPr lang="en-US" altLang="zh-CN" sz="2000" dirty="0" err="1"/>
              <a:t>Vd</a:t>
            </a:r>
            <a:r>
              <a:rPr lang="zh-CN" altLang="en-US" sz="2000" dirty="0"/>
              <a:t>。</a:t>
            </a:r>
          </a:p>
        </p:txBody>
      </p:sp>
      <p:sp>
        <p:nvSpPr>
          <p:cNvPr id="5" name="内容占位符 4"/>
          <p:cNvSpPr>
            <a:spLocks noGrp="1"/>
          </p:cNvSpPr>
          <p:nvPr>
            <p:ph sz="half" idx="2"/>
          </p:nvPr>
        </p:nvSpPr>
        <p:spPr>
          <a:xfrm>
            <a:off x="4697413" y="6092825"/>
            <a:ext cx="4059237" cy="508000"/>
          </a:xfrm>
        </p:spPr>
        <p:txBody>
          <a:bodyPr rtlCol="0">
            <a:normAutofit lnSpcReduction="10000"/>
          </a:bodyPr>
          <a:lstStyle/>
          <a:p>
            <a:pPr marL="0" indent="0" algn="ctr" fontAlgn="auto">
              <a:spcAft>
                <a:spcPts val="0"/>
              </a:spcAft>
              <a:buFont typeface="Arial" pitchFamily="34" charset="0"/>
              <a:buNone/>
              <a:defRPr/>
            </a:pPr>
            <a:r>
              <a:rPr lang="zh-CN" altLang="en-US" sz="1600" dirty="0" smtClean="0"/>
              <a:t>图</a:t>
            </a:r>
            <a:r>
              <a:rPr lang="en-US" altLang="zh-CN" sz="1600" dirty="0" smtClean="0"/>
              <a:t>3-3</a:t>
            </a:r>
            <a:endParaRPr lang="zh-CN" altLang="en-US" sz="1600" dirty="0"/>
          </a:p>
        </p:txBody>
      </p:sp>
      <p:pic>
        <p:nvPicPr>
          <p:cNvPr id="102404" name="Picture 2"/>
          <p:cNvPicPr>
            <a:picLocks noChangeAspect="1" noChangeArrowheads="1"/>
          </p:cNvPicPr>
          <p:nvPr/>
        </p:nvPicPr>
        <p:blipFill>
          <a:blip r:embed="rId3"/>
          <a:srcRect/>
          <a:stretch>
            <a:fillRect/>
          </a:stretch>
        </p:blipFill>
        <p:spPr bwMode="auto">
          <a:xfrm>
            <a:off x="4611688" y="1484313"/>
            <a:ext cx="4176712" cy="4511675"/>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2"/>
          <p:cNvSpPr>
            <a:spLocks noGrp="1"/>
          </p:cNvSpPr>
          <p:nvPr>
            <p:ph type="title"/>
          </p:nvPr>
        </p:nvSpPr>
        <p:spPr/>
        <p:txBody>
          <a:bodyPr/>
          <a:lstStyle/>
          <a:p>
            <a:r>
              <a:rPr lang="en-US" altLang="zh-CN" smtClean="0"/>
              <a:t>3.2   </a:t>
            </a:r>
            <a:r>
              <a:rPr lang="zh-CN" altLang="en-US" smtClean="0"/>
              <a:t>死区补偿推导分析</a:t>
            </a:r>
          </a:p>
        </p:txBody>
      </p:sp>
      <p:sp>
        <p:nvSpPr>
          <p:cNvPr id="104450" name="内容占位符 3"/>
          <p:cNvSpPr>
            <a:spLocks noGrp="1"/>
          </p:cNvSpPr>
          <p:nvPr>
            <p:ph sz="half" idx="1"/>
          </p:nvPr>
        </p:nvSpPr>
        <p:spPr>
          <a:xfrm>
            <a:off x="457200" y="1524000"/>
            <a:ext cx="4059238" cy="5073650"/>
          </a:xfrm>
        </p:spPr>
        <p:txBody>
          <a:bodyPr/>
          <a:lstStyle/>
          <a:p>
            <a:r>
              <a:rPr lang="zh-CN" altLang="en-US" sz="2000" smtClean="0"/>
              <a:t>最后，剩下的半个周期将重复上述动作，只不过</a:t>
            </a:r>
            <a:r>
              <a:rPr lang="en-US" altLang="zh-CN" sz="2000" smtClean="0"/>
              <a:t>T1</a:t>
            </a:r>
            <a:r>
              <a:rPr lang="zh-CN" altLang="en-US" sz="2000" smtClean="0"/>
              <a:t>和</a:t>
            </a:r>
            <a:r>
              <a:rPr lang="en-US" altLang="zh-CN" sz="2000" smtClean="0"/>
              <a:t>T2</a:t>
            </a:r>
            <a:r>
              <a:rPr lang="zh-CN" altLang="en-US" sz="2000" smtClean="0"/>
              <a:t>的导通顺序和前面的电流情况一样，是颠倒过来的。</a:t>
            </a:r>
            <a:endParaRPr lang="en-US" altLang="zh-CN" sz="2000" smtClean="0"/>
          </a:p>
          <a:p>
            <a:r>
              <a:rPr lang="zh-CN" altLang="en-US" sz="2000" smtClean="0"/>
              <a:t>最终，</a:t>
            </a:r>
            <a:r>
              <a:rPr lang="en-US" altLang="zh-CN" sz="2000" smtClean="0"/>
              <a:t>V1</a:t>
            </a:r>
            <a:r>
              <a:rPr lang="zh-CN" altLang="en-US" sz="2000" smtClean="0"/>
              <a:t>点</a:t>
            </a:r>
            <a:r>
              <a:rPr lang="en-US" altLang="zh-CN" sz="2000" smtClean="0"/>
              <a:t>PWM</a:t>
            </a:r>
            <a:r>
              <a:rPr lang="zh-CN" altLang="en-US" sz="2000" smtClean="0"/>
              <a:t>波形如图</a:t>
            </a:r>
            <a:r>
              <a:rPr lang="en-US" altLang="zh-CN" sz="2000" smtClean="0"/>
              <a:t>3-3(e)</a:t>
            </a:r>
            <a:r>
              <a:rPr lang="zh-CN" altLang="en-US" sz="2000" smtClean="0"/>
              <a:t>所示，从波形</a:t>
            </a:r>
            <a:r>
              <a:rPr lang="en-US" altLang="zh-CN" sz="2000" smtClean="0"/>
              <a:t>e</a:t>
            </a:r>
            <a:r>
              <a:rPr lang="zh-CN" altLang="en-US" sz="2000" smtClean="0"/>
              <a:t>中，我们不难看出</a:t>
            </a:r>
            <a:endParaRPr lang="en-US" altLang="zh-CN" sz="2000" smtClean="0"/>
          </a:p>
          <a:p>
            <a:r>
              <a:rPr lang="en-US" altLang="zh-CN" sz="2000" smtClean="0"/>
              <a:t>V1=V1*+(DT/Ts)*Vd      (3-2)</a:t>
            </a:r>
            <a:endParaRPr lang="zh-CN" altLang="en-US" sz="2000" smtClean="0"/>
          </a:p>
          <a:p>
            <a:r>
              <a:rPr lang="zh-CN" altLang="en-US" sz="2000" smtClean="0"/>
              <a:t>由于</a:t>
            </a:r>
            <a:r>
              <a:rPr lang="en-US" altLang="zh-CN" sz="2000" smtClean="0"/>
              <a:t>V1</a:t>
            </a:r>
            <a:r>
              <a:rPr lang="zh-CN" altLang="en-US" sz="2000" smtClean="0"/>
              <a:t>*对应的波形</a:t>
            </a:r>
            <a:r>
              <a:rPr lang="en-US" altLang="zh-CN" sz="2000" smtClean="0"/>
              <a:t>a</a:t>
            </a:r>
            <a:r>
              <a:rPr lang="zh-CN" altLang="en-US" sz="2000" smtClean="0"/>
              <a:t>是我们在</a:t>
            </a:r>
            <a:r>
              <a:rPr lang="en-US" altLang="zh-CN" sz="2000" smtClean="0"/>
              <a:t>V1</a:t>
            </a:r>
            <a:r>
              <a:rPr lang="zh-CN" altLang="en-US" sz="2000" smtClean="0"/>
              <a:t>点希望得到的理想</a:t>
            </a:r>
            <a:r>
              <a:rPr lang="en-US" altLang="zh-CN" sz="2000" smtClean="0"/>
              <a:t>PWM</a:t>
            </a:r>
            <a:r>
              <a:rPr lang="zh-CN" altLang="en-US" sz="2000" smtClean="0"/>
              <a:t>波形，所以，由公式</a:t>
            </a:r>
            <a:r>
              <a:rPr lang="en-US" altLang="zh-CN" sz="2000" smtClean="0"/>
              <a:t>3-1</a:t>
            </a:r>
            <a:r>
              <a:rPr lang="zh-CN" altLang="en-US" sz="2000" smtClean="0"/>
              <a:t>和</a:t>
            </a:r>
            <a:r>
              <a:rPr lang="en-US" altLang="zh-CN" sz="2000" smtClean="0"/>
              <a:t>3-2</a:t>
            </a:r>
            <a:r>
              <a:rPr lang="zh-CN" altLang="en-US" sz="2000" smtClean="0"/>
              <a:t>，我们可以得到</a:t>
            </a:r>
            <a:endParaRPr lang="en-US" altLang="zh-CN" sz="2000" smtClean="0"/>
          </a:p>
          <a:p>
            <a:r>
              <a:rPr lang="en-US" altLang="zh-CN" sz="2000" smtClean="0"/>
              <a:t>V1*=V1+( DT/Ts)*Vd  </a:t>
            </a:r>
            <a:r>
              <a:rPr lang="zh-CN" altLang="en-US" sz="2000" smtClean="0"/>
              <a:t>，</a:t>
            </a:r>
            <a:r>
              <a:rPr lang="en-US" altLang="zh-CN" sz="2000" smtClean="0"/>
              <a:t> i&gt;0  (3-3)</a:t>
            </a:r>
          </a:p>
          <a:p>
            <a:r>
              <a:rPr lang="en-US" altLang="zh-CN" sz="2000" smtClean="0"/>
              <a:t>V1*=V1-( DT/Ts)*Vd  </a:t>
            </a:r>
            <a:r>
              <a:rPr lang="zh-CN" altLang="en-US" sz="2000" smtClean="0"/>
              <a:t>，</a:t>
            </a:r>
            <a:r>
              <a:rPr lang="en-US" altLang="zh-CN" sz="2000" smtClean="0"/>
              <a:t> i&lt;0  (3-4)</a:t>
            </a:r>
          </a:p>
          <a:p>
            <a:endParaRPr lang="zh-CN" altLang="en-US" sz="2000" smtClean="0"/>
          </a:p>
        </p:txBody>
      </p:sp>
      <p:sp>
        <p:nvSpPr>
          <p:cNvPr id="104451" name="内容占位符 4"/>
          <p:cNvSpPr>
            <a:spLocks noGrp="1"/>
          </p:cNvSpPr>
          <p:nvPr>
            <p:ph sz="half" idx="2"/>
          </p:nvPr>
        </p:nvSpPr>
        <p:spPr>
          <a:xfrm>
            <a:off x="4697413" y="6092825"/>
            <a:ext cx="4059237" cy="508000"/>
          </a:xfrm>
        </p:spPr>
        <p:txBody>
          <a:bodyPr/>
          <a:lstStyle/>
          <a:p>
            <a:pPr marL="0" indent="0" algn="ctr">
              <a:buFont typeface="Arial" charset="0"/>
              <a:buNone/>
            </a:pPr>
            <a:r>
              <a:rPr lang="zh-CN" altLang="en-US" sz="1600" smtClean="0"/>
              <a:t>图</a:t>
            </a:r>
            <a:r>
              <a:rPr lang="en-US" altLang="zh-CN" sz="1600" smtClean="0"/>
              <a:t>3-3</a:t>
            </a:r>
            <a:endParaRPr lang="zh-CN" altLang="en-US" sz="1600" smtClean="0"/>
          </a:p>
        </p:txBody>
      </p:sp>
      <p:pic>
        <p:nvPicPr>
          <p:cNvPr id="104452" name="Picture 2"/>
          <p:cNvPicPr>
            <a:picLocks noChangeAspect="1" noChangeArrowheads="1"/>
          </p:cNvPicPr>
          <p:nvPr/>
        </p:nvPicPr>
        <p:blipFill>
          <a:blip r:embed="rId3"/>
          <a:srcRect/>
          <a:stretch>
            <a:fillRect/>
          </a:stretch>
        </p:blipFill>
        <p:spPr bwMode="auto">
          <a:xfrm>
            <a:off x="4611688" y="1484313"/>
            <a:ext cx="4176712" cy="4511675"/>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2"/>
          <p:cNvSpPr>
            <a:spLocks noGrp="1"/>
          </p:cNvSpPr>
          <p:nvPr>
            <p:ph type="title"/>
          </p:nvPr>
        </p:nvSpPr>
        <p:spPr/>
        <p:txBody>
          <a:bodyPr/>
          <a:lstStyle/>
          <a:p>
            <a:r>
              <a:rPr lang="en-US" altLang="zh-CN" smtClean="0"/>
              <a:t>3.2   </a:t>
            </a:r>
            <a:r>
              <a:rPr lang="zh-CN" altLang="en-US" smtClean="0"/>
              <a:t>死区补偿推导分析</a:t>
            </a:r>
          </a:p>
        </p:txBody>
      </p:sp>
      <p:sp>
        <p:nvSpPr>
          <p:cNvPr id="106498" name="内容占位符 3"/>
          <p:cNvSpPr>
            <a:spLocks noGrp="1"/>
          </p:cNvSpPr>
          <p:nvPr>
            <p:ph sz="half" idx="1"/>
          </p:nvPr>
        </p:nvSpPr>
        <p:spPr>
          <a:xfrm>
            <a:off x="457200" y="1524000"/>
            <a:ext cx="4059238" cy="5073650"/>
          </a:xfrm>
        </p:spPr>
        <p:txBody>
          <a:bodyPr/>
          <a:lstStyle/>
          <a:p>
            <a:r>
              <a:rPr lang="zh-CN" altLang="en-US" sz="2000" smtClean="0"/>
              <a:t>结论：由公式</a:t>
            </a:r>
            <a:r>
              <a:rPr lang="en-US" altLang="zh-CN" sz="2000" smtClean="0"/>
              <a:t>3-3</a:t>
            </a:r>
            <a:r>
              <a:rPr lang="zh-CN" altLang="en-US" sz="2000" smtClean="0"/>
              <a:t>和公式</a:t>
            </a:r>
            <a:r>
              <a:rPr lang="en-US" altLang="zh-CN" sz="2000" smtClean="0"/>
              <a:t>3-4</a:t>
            </a:r>
            <a:r>
              <a:rPr lang="zh-CN" altLang="en-US" sz="2000" smtClean="0"/>
              <a:t>我们可以得到，当电流方向为正时，波形</a:t>
            </a:r>
            <a:r>
              <a:rPr lang="en-US" altLang="zh-CN" sz="2000" smtClean="0"/>
              <a:t>a</a:t>
            </a:r>
            <a:r>
              <a:rPr lang="zh-CN" altLang="en-US" sz="2000" smtClean="0"/>
              <a:t>的占空比</a:t>
            </a:r>
            <a:r>
              <a:rPr lang="en-US" altLang="zh-CN" sz="2000" smtClean="0"/>
              <a:t>T1</a:t>
            </a:r>
            <a:r>
              <a:rPr lang="zh-CN" altLang="en-US" sz="2000" smtClean="0"/>
              <a:t>*需加上死区时间对应的电压值</a:t>
            </a:r>
            <a:r>
              <a:rPr lang="en-US" altLang="zh-CN" sz="2000" smtClean="0"/>
              <a:t>( DT/Ts)*Vd </a:t>
            </a:r>
            <a:r>
              <a:rPr lang="zh-CN" altLang="en-US" sz="2000" smtClean="0"/>
              <a:t>；当电流方向为负时，波形</a:t>
            </a:r>
            <a:r>
              <a:rPr lang="en-US" altLang="zh-CN" sz="2000" smtClean="0"/>
              <a:t>a</a:t>
            </a:r>
            <a:r>
              <a:rPr lang="zh-CN" altLang="en-US" sz="2000" smtClean="0"/>
              <a:t>的占空比</a:t>
            </a:r>
            <a:r>
              <a:rPr lang="en-US" altLang="zh-CN" sz="2000" smtClean="0"/>
              <a:t>T1</a:t>
            </a:r>
            <a:r>
              <a:rPr lang="zh-CN" altLang="en-US" sz="2000" smtClean="0"/>
              <a:t>*需减掉死区时间对应的电压值</a:t>
            </a:r>
            <a:r>
              <a:rPr lang="en-US" altLang="zh-CN" sz="2000" smtClean="0"/>
              <a:t>( DT/Ts)*Vd </a:t>
            </a:r>
            <a:r>
              <a:rPr lang="zh-CN" altLang="en-US" sz="2000" smtClean="0"/>
              <a:t>。</a:t>
            </a:r>
          </a:p>
        </p:txBody>
      </p:sp>
      <p:sp>
        <p:nvSpPr>
          <p:cNvPr id="106499" name="内容占位符 4"/>
          <p:cNvSpPr>
            <a:spLocks noGrp="1"/>
          </p:cNvSpPr>
          <p:nvPr>
            <p:ph sz="half" idx="2"/>
          </p:nvPr>
        </p:nvSpPr>
        <p:spPr>
          <a:xfrm>
            <a:off x="4697413" y="6092825"/>
            <a:ext cx="4059237" cy="508000"/>
          </a:xfrm>
        </p:spPr>
        <p:txBody>
          <a:bodyPr/>
          <a:lstStyle/>
          <a:p>
            <a:pPr marL="0" indent="0" algn="ctr">
              <a:buFont typeface="Arial" charset="0"/>
              <a:buNone/>
            </a:pPr>
            <a:r>
              <a:rPr lang="zh-CN" altLang="en-US" sz="1600" smtClean="0"/>
              <a:t>图</a:t>
            </a:r>
            <a:r>
              <a:rPr lang="en-US" altLang="zh-CN" sz="1600" smtClean="0"/>
              <a:t>3-3</a:t>
            </a:r>
            <a:endParaRPr lang="zh-CN" altLang="en-US" sz="1600" smtClean="0"/>
          </a:p>
        </p:txBody>
      </p:sp>
      <p:pic>
        <p:nvPicPr>
          <p:cNvPr id="106500" name="Picture 2"/>
          <p:cNvPicPr>
            <a:picLocks noChangeAspect="1" noChangeArrowheads="1"/>
          </p:cNvPicPr>
          <p:nvPr/>
        </p:nvPicPr>
        <p:blipFill>
          <a:blip r:embed="rId3"/>
          <a:srcRect/>
          <a:stretch>
            <a:fillRect/>
          </a:stretch>
        </p:blipFill>
        <p:spPr bwMode="auto">
          <a:xfrm>
            <a:off x="4611688" y="1484313"/>
            <a:ext cx="4176712" cy="4511675"/>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8313" y="188913"/>
            <a:ext cx="8229600" cy="706437"/>
          </a:xfrm>
        </p:spPr>
        <p:txBody>
          <a:bodyPr rtlCol="0">
            <a:normAutofit fontScale="90000"/>
          </a:bodyPr>
          <a:lstStyle/>
          <a:p>
            <a:pPr fontAlgn="auto">
              <a:spcAft>
                <a:spcPts val="0"/>
              </a:spcAft>
              <a:defRPr/>
            </a:pPr>
            <a:r>
              <a:rPr lang="en-US" altLang="zh-CN" dirty="0" smtClean="0"/>
              <a:t>1.1 </a:t>
            </a:r>
            <a:r>
              <a:rPr lang="zh-CN" altLang="en-US" dirty="0" smtClean="0"/>
              <a:t>物理背景</a:t>
            </a:r>
            <a:endParaRPr lang="zh-CN" altLang="en-US" dirty="0"/>
          </a:p>
        </p:txBody>
      </p:sp>
      <p:sp>
        <p:nvSpPr>
          <p:cNvPr id="23554" name="内容占位符 5"/>
          <p:cNvSpPr>
            <a:spLocks noGrp="1"/>
          </p:cNvSpPr>
          <p:nvPr>
            <p:ph idx="1"/>
          </p:nvPr>
        </p:nvSpPr>
        <p:spPr>
          <a:xfrm>
            <a:off x="179388" y="4724400"/>
            <a:ext cx="8713787" cy="2017713"/>
          </a:xfrm>
        </p:spPr>
        <p:txBody>
          <a:bodyPr/>
          <a:lstStyle/>
          <a:p>
            <a:r>
              <a:rPr lang="zh-CN" altLang="en-US" sz="2000" smtClean="0"/>
              <a:t>（</a:t>
            </a:r>
            <a:r>
              <a:rPr lang="en-US" altLang="zh-CN" sz="2000" smtClean="0"/>
              <a:t>2</a:t>
            </a:r>
            <a:r>
              <a:rPr lang="zh-CN" altLang="en-US" sz="2000" smtClean="0"/>
              <a:t>）右手法则</a:t>
            </a:r>
            <a:endParaRPr lang="en-US" altLang="zh-CN" sz="2000" smtClean="0"/>
          </a:p>
          <a:p>
            <a:r>
              <a:rPr lang="zh-CN" altLang="en-US" sz="2000" smtClean="0"/>
              <a:t>如左图所示，当一条导线通上电之后，在其周围将会产生一个磁场，这个时候如果我们在导线周围施加一个定向磁场，那么导线将会受到一个力的作用，如左图中的红色箭头所示。</a:t>
            </a:r>
            <a:endParaRPr lang="en-US" altLang="zh-CN" sz="2000" smtClean="0"/>
          </a:p>
          <a:p>
            <a:r>
              <a:rPr lang="zh-CN" altLang="en-US" sz="2000" smtClean="0"/>
              <a:t>我们可以采用右手定则来确定这种力的方向，如右图所示。</a:t>
            </a:r>
          </a:p>
        </p:txBody>
      </p:sp>
      <p:sp>
        <p:nvSpPr>
          <p:cNvPr id="20" name="AutoShape 5"/>
          <p:cNvSpPr>
            <a:spLocks noChangeArrowheads="1"/>
          </p:cNvSpPr>
          <p:nvPr/>
        </p:nvSpPr>
        <p:spPr bwMode="auto">
          <a:xfrm rot="5400000">
            <a:off x="1223169" y="3213894"/>
            <a:ext cx="1851025" cy="239713"/>
          </a:xfrm>
          <a:prstGeom prst="notchedRightArrow">
            <a:avLst>
              <a:gd name="adj1" fmla="val 50000"/>
              <a:gd name="adj2" fmla="val 193046"/>
            </a:avLst>
          </a:prstGeom>
          <a:gradFill rotWithShape="0">
            <a:gsLst>
              <a:gs pos="0">
                <a:srgbClr val="CC0000"/>
              </a:gs>
              <a:gs pos="100000">
                <a:srgbClr val="CC0000">
                  <a:gamma/>
                  <a:shade val="0"/>
                  <a:invGamma/>
                </a:srgbClr>
              </a:gs>
            </a:gsLst>
            <a:lin ang="5400000" scaled="1"/>
          </a:gradFill>
          <a:ln w="12700">
            <a:solidFill>
              <a:schemeClr val="tx1"/>
            </a:solidFill>
            <a:miter lim="800000"/>
            <a:headEnd/>
            <a:tailEnd/>
          </a:ln>
          <a:effectLst>
            <a:outerShdw dist="35921" dir="2700000" algn="ctr" rotWithShape="0">
              <a:srgbClr val="777777"/>
            </a:outerShdw>
          </a:effectLst>
        </p:spPr>
        <p:txBody>
          <a:bodyPr wrap="none" anchor="ctr"/>
          <a:lstStyle/>
          <a:p>
            <a:pPr algn="ctr" eaLnBrk="0" fontAlgn="auto" hangingPunct="0">
              <a:lnSpc>
                <a:spcPct val="94000"/>
              </a:lnSpc>
              <a:spcBef>
                <a:spcPts val="0"/>
              </a:spcBef>
              <a:spcAft>
                <a:spcPts val="0"/>
              </a:spcAft>
              <a:defRPr/>
            </a:pPr>
            <a:endParaRPr lang="zh-CN" altLang="zh-CN">
              <a:latin typeface="+mn-lt"/>
              <a:ea typeface="SimSun" pitchFamily="2" charset="-122"/>
            </a:endParaRPr>
          </a:p>
        </p:txBody>
      </p:sp>
      <p:grpSp>
        <p:nvGrpSpPr>
          <p:cNvPr id="23556" name="Group 7"/>
          <p:cNvGrpSpPr>
            <a:grpSpLocks/>
          </p:cNvGrpSpPr>
          <p:nvPr/>
        </p:nvGrpSpPr>
        <p:grpSpPr bwMode="auto">
          <a:xfrm>
            <a:off x="292100" y="1149350"/>
            <a:ext cx="4583113" cy="2016125"/>
            <a:chOff x="449" y="929"/>
            <a:chExt cx="2887" cy="1270"/>
          </a:xfrm>
        </p:grpSpPr>
        <p:sp>
          <p:nvSpPr>
            <p:cNvPr id="23567" name="Rectangle 8"/>
            <p:cNvSpPr>
              <a:spLocks noChangeArrowheads="1"/>
            </p:cNvSpPr>
            <p:nvPr/>
          </p:nvSpPr>
          <p:spPr bwMode="auto">
            <a:xfrm>
              <a:off x="449" y="1416"/>
              <a:ext cx="1036" cy="357"/>
            </a:xfrm>
            <a:prstGeom prst="rect">
              <a:avLst/>
            </a:prstGeom>
            <a:solidFill>
              <a:schemeClr val="bg1"/>
            </a:solidFill>
            <a:ln w="9525">
              <a:miter lim="800000"/>
              <a:headEnd/>
              <a:tailEnd/>
            </a:ln>
            <a:scene3d>
              <a:camera prst="legacyPerspectiveFront">
                <a:rot lat="1200000" lon="1799995" rev="0"/>
              </a:camera>
              <a:lightRig rig="legacyFlat2" dir="b"/>
            </a:scene3d>
            <a:sp3d extrusionH="1801800" prstMaterial="legacyMatte">
              <a:bevelT w="13500" h="13500" prst="angle"/>
              <a:bevelB w="13500" h="13500" prst="angle"/>
              <a:extrusionClr>
                <a:schemeClr val="accent1"/>
              </a:extrusionClr>
            </a:sp3d>
          </p:spPr>
          <p:txBody>
            <a:bodyPr wrap="none" anchor="ctr">
              <a:flatTx/>
            </a:bodyPr>
            <a:lstStyle/>
            <a:p>
              <a:pPr algn="ctr" eaLnBrk="0" hangingPunct="0">
                <a:lnSpc>
                  <a:spcPct val="94000"/>
                </a:lnSpc>
              </a:pPr>
              <a:endParaRPr lang="zh-CN" altLang="zh-CN">
                <a:latin typeface="Calibri" pitchFamily="34" charset="0"/>
              </a:endParaRPr>
            </a:p>
          </p:txBody>
        </p:sp>
        <p:sp>
          <p:nvSpPr>
            <p:cNvPr id="23568" name="Text Box 9"/>
            <p:cNvSpPr txBox="1">
              <a:spLocks noChangeArrowheads="1"/>
            </p:cNvSpPr>
            <p:nvPr/>
          </p:nvSpPr>
          <p:spPr bwMode="auto">
            <a:xfrm rot="52973">
              <a:off x="1211" y="1493"/>
              <a:ext cx="223" cy="274"/>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2400" b="1">
                  <a:latin typeface="Times New Roman" pitchFamily="18" charset="0"/>
                  <a:cs typeface="Arial" charset="0"/>
                </a:rPr>
                <a:t>S</a:t>
              </a:r>
            </a:p>
          </p:txBody>
        </p:sp>
        <p:sp>
          <p:nvSpPr>
            <p:cNvPr id="23569" name="Line 10"/>
            <p:cNvSpPr>
              <a:spLocks noChangeShapeType="1"/>
            </p:cNvSpPr>
            <p:nvPr/>
          </p:nvSpPr>
          <p:spPr bwMode="auto">
            <a:xfrm flipH="1" flipV="1">
              <a:off x="1507" y="1628"/>
              <a:ext cx="850" cy="179"/>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3570" name="Line 11"/>
            <p:cNvSpPr>
              <a:spLocks noChangeShapeType="1"/>
            </p:cNvSpPr>
            <p:nvPr/>
          </p:nvSpPr>
          <p:spPr bwMode="auto">
            <a:xfrm flipH="1" flipV="1">
              <a:off x="1609" y="1580"/>
              <a:ext cx="850" cy="179"/>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3571" name="Line 12"/>
            <p:cNvSpPr>
              <a:spLocks noChangeShapeType="1"/>
            </p:cNvSpPr>
            <p:nvPr/>
          </p:nvSpPr>
          <p:spPr bwMode="auto">
            <a:xfrm flipH="1" flipV="1">
              <a:off x="1685" y="1520"/>
              <a:ext cx="850" cy="179"/>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3572" name="Line 13"/>
            <p:cNvSpPr>
              <a:spLocks noChangeShapeType="1"/>
            </p:cNvSpPr>
            <p:nvPr/>
          </p:nvSpPr>
          <p:spPr bwMode="auto">
            <a:xfrm flipH="1" flipV="1">
              <a:off x="1752" y="1466"/>
              <a:ext cx="850" cy="179"/>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3573" name="Line 14"/>
            <p:cNvSpPr>
              <a:spLocks noChangeShapeType="1"/>
            </p:cNvSpPr>
            <p:nvPr/>
          </p:nvSpPr>
          <p:spPr bwMode="auto">
            <a:xfrm flipH="1" flipV="1">
              <a:off x="1834" y="1412"/>
              <a:ext cx="850" cy="179"/>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3574" name="Line 15"/>
            <p:cNvSpPr>
              <a:spLocks noChangeShapeType="1"/>
            </p:cNvSpPr>
            <p:nvPr/>
          </p:nvSpPr>
          <p:spPr bwMode="auto">
            <a:xfrm flipH="1" flipV="1">
              <a:off x="1451" y="1687"/>
              <a:ext cx="850" cy="179"/>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3575" name="Rectangle 16"/>
            <p:cNvSpPr>
              <a:spLocks noChangeArrowheads="1"/>
            </p:cNvSpPr>
            <p:nvPr/>
          </p:nvSpPr>
          <p:spPr bwMode="auto">
            <a:xfrm>
              <a:off x="2200" y="1750"/>
              <a:ext cx="1136" cy="407"/>
            </a:xfrm>
            <a:prstGeom prst="rect">
              <a:avLst/>
            </a:prstGeom>
            <a:solidFill>
              <a:schemeClr val="bg1"/>
            </a:solidFill>
            <a:ln w="9525">
              <a:miter lim="800000"/>
              <a:headEnd/>
              <a:tailEnd/>
            </a:ln>
            <a:scene3d>
              <a:camera prst="legacyPerspectiveFront">
                <a:rot lat="1500000" lon="1500000" rev="0"/>
              </a:camera>
              <a:lightRig rig="legacyFlat2" dir="b"/>
            </a:scene3d>
            <a:sp3d extrusionH="1801800" prstMaterial="legacyMatte">
              <a:bevelT w="13500" h="13500" prst="angle"/>
              <a:bevelB w="13500" h="13500" prst="angle"/>
              <a:extrusionClr>
                <a:schemeClr val="accent1"/>
              </a:extrusionClr>
            </a:sp3d>
          </p:spPr>
          <p:txBody>
            <a:bodyPr wrap="none" anchor="ctr">
              <a:flatTx/>
            </a:bodyPr>
            <a:lstStyle/>
            <a:p>
              <a:pPr algn="ctr" eaLnBrk="0" hangingPunct="0">
                <a:lnSpc>
                  <a:spcPct val="94000"/>
                </a:lnSpc>
              </a:pPr>
              <a:endParaRPr lang="zh-CN" altLang="zh-CN">
                <a:latin typeface="Calibri" pitchFamily="34" charset="0"/>
              </a:endParaRPr>
            </a:p>
          </p:txBody>
        </p:sp>
        <p:sp>
          <p:nvSpPr>
            <p:cNvPr id="23576" name="Text Box 17"/>
            <p:cNvSpPr txBox="1">
              <a:spLocks noChangeArrowheads="1"/>
            </p:cNvSpPr>
            <p:nvPr/>
          </p:nvSpPr>
          <p:spPr bwMode="auto">
            <a:xfrm rot="398648">
              <a:off x="2289" y="1708"/>
              <a:ext cx="278" cy="311"/>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2800" b="1">
                  <a:latin typeface="Times New Roman" pitchFamily="18" charset="0"/>
                  <a:cs typeface="Arial" charset="0"/>
                </a:rPr>
                <a:t>N</a:t>
              </a:r>
            </a:p>
          </p:txBody>
        </p:sp>
        <p:sp>
          <p:nvSpPr>
            <p:cNvPr id="23577" name="Line 18"/>
            <p:cNvSpPr>
              <a:spLocks noChangeShapeType="1"/>
            </p:cNvSpPr>
            <p:nvPr/>
          </p:nvSpPr>
          <p:spPr bwMode="auto">
            <a:xfrm flipH="1">
              <a:off x="1264" y="929"/>
              <a:ext cx="1650" cy="127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23578" name="Text Box 19"/>
            <p:cNvSpPr txBox="1">
              <a:spLocks noChangeArrowheads="1"/>
            </p:cNvSpPr>
            <p:nvPr/>
          </p:nvSpPr>
          <p:spPr bwMode="auto">
            <a:xfrm rot="-2267239">
              <a:off x="1937" y="1024"/>
              <a:ext cx="1057" cy="238"/>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2000" b="1">
                  <a:cs typeface="Arial" charset="0"/>
                </a:rPr>
                <a:t>Current flow</a:t>
              </a:r>
            </a:p>
          </p:txBody>
        </p:sp>
      </p:grpSp>
      <p:pic>
        <p:nvPicPr>
          <p:cNvPr id="23557" name="Picture 6" descr="Right Hand Rule"/>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745163" y="1068388"/>
            <a:ext cx="3398837" cy="3724275"/>
          </a:xfrm>
          <a:prstGeom prst="rect">
            <a:avLst/>
          </a:prstGeom>
          <a:noFill/>
          <a:ln w="9525">
            <a:noFill/>
            <a:miter lim="800000"/>
            <a:headEnd/>
            <a:tailEnd/>
          </a:ln>
        </p:spPr>
      </p:pic>
      <p:sp>
        <p:nvSpPr>
          <p:cNvPr id="23558" name="Text Box 20"/>
          <p:cNvSpPr txBox="1">
            <a:spLocks noChangeArrowheads="1"/>
          </p:cNvSpPr>
          <p:nvPr/>
        </p:nvSpPr>
        <p:spPr bwMode="auto">
          <a:xfrm rot="-5400000">
            <a:off x="7958931" y="1496219"/>
            <a:ext cx="795338" cy="292100"/>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1400" b="1">
                <a:cs typeface="Arial" charset="0"/>
              </a:rPr>
              <a:t>current</a:t>
            </a:r>
          </a:p>
        </p:txBody>
      </p:sp>
      <p:sp>
        <p:nvSpPr>
          <p:cNvPr id="23559" name="Line 21"/>
          <p:cNvSpPr>
            <a:spLocks noChangeShapeType="1"/>
          </p:cNvSpPr>
          <p:nvPr/>
        </p:nvSpPr>
        <p:spPr bwMode="auto">
          <a:xfrm flipV="1">
            <a:off x="8504238" y="1274763"/>
            <a:ext cx="0" cy="6699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23560" name="Line 22"/>
          <p:cNvSpPr>
            <a:spLocks noChangeShapeType="1"/>
          </p:cNvSpPr>
          <p:nvPr/>
        </p:nvSpPr>
        <p:spPr bwMode="auto">
          <a:xfrm flipH="1" flipV="1">
            <a:off x="6989763" y="923925"/>
            <a:ext cx="284162" cy="466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23561" name="Text Box 23"/>
          <p:cNvSpPr txBox="1">
            <a:spLocks noChangeArrowheads="1"/>
          </p:cNvSpPr>
          <p:nvPr/>
        </p:nvSpPr>
        <p:spPr bwMode="auto">
          <a:xfrm rot="3427970">
            <a:off x="7041356" y="994569"/>
            <a:ext cx="547688" cy="292100"/>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1400" b="1">
                <a:cs typeface="Arial" charset="0"/>
              </a:rPr>
              <a:t>field</a:t>
            </a:r>
          </a:p>
        </p:txBody>
      </p:sp>
      <p:sp>
        <p:nvSpPr>
          <p:cNvPr id="23562" name="Line 24"/>
          <p:cNvSpPr>
            <a:spLocks noChangeShapeType="1"/>
          </p:cNvSpPr>
          <p:nvPr/>
        </p:nvSpPr>
        <p:spPr bwMode="auto">
          <a:xfrm flipH="1">
            <a:off x="5668963" y="3060700"/>
            <a:ext cx="533400" cy="179388"/>
          </a:xfrm>
          <a:prstGeom prst="line">
            <a:avLst/>
          </a:prstGeom>
          <a:noFill/>
          <a:ln w="28575">
            <a:solidFill>
              <a:schemeClr val="tx1"/>
            </a:solidFill>
            <a:round/>
            <a:headEnd/>
            <a:tailEnd type="triangle" w="med" len="med"/>
          </a:ln>
        </p:spPr>
        <p:txBody>
          <a:bodyPr wrap="none" anchor="ctr"/>
          <a:lstStyle/>
          <a:p>
            <a:endParaRPr lang="zh-CN" altLang="en-US"/>
          </a:p>
        </p:txBody>
      </p:sp>
      <p:sp>
        <p:nvSpPr>
          <p:cNvPr id="23563" name="Text Box 25"/>
          <p:cNvSpPr txBox="1">
            <a:spLocks noChangeArrowheads="1"/>
          </p:cNvSpPr>
          <p:nvPr/>
        </p:nvSpPr>
        <p:spPr bwMode="auto">
          <a:xfrm rot="-1173267">
            <a:off x="5637213" y="2824163"/>
            <a:ext cx="617537" cy="292100"/>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1400" b="1">
                <a:cs typeface="Arial" charset="0"/>
              </a:rPr>
              <a:t>force</a:t>
            </a:r>
          </a:p>
        </p:txBody>
      </p:sp>
      <p:sp>
        <p:nvSpPr>
          <p:cNvPr id="23564" name="Oval 29"/>
          <p:cNvSpPr>
            <a:spLocks noChangeArrowheads="1"/>
          </p:cNvSpPr>
          <p:nvPr/>
        </p:nvSpPr>
        <p:spPr bwMode="auto">
          <a:xfrm>
            <a:off x="2695575" y="2027238"/>
            <a:ext cx="225425" cy="444500"/>
          </a:xfrm>
          <a:prstGeom prst="ellipse">
            <a:avLst/>
          </a:prstGeom>
          <a:no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23565" name="Oval 31"/>
          <p:cNvSpPr>
            <a:spLocks noChangeArrowheads="1"/>
          </p:cNvSpPr>
          <p:nvPr/>
        </p:nvSpPr>
        <p:spPr bwMode="auto">
          <a:xfrm>
            <a:off x="2646363" y="1922463"/>
            <a:ext cx="323850" cy="639762"/>
          </a:xfrm>
          <a:prstGeom prst="ellipse">
            <a:avLst/>
          </a:prstGeom>
          <a:noFill/>
          <a:ln w="12700">
            <a:solidFill>
              <a:schemeClr val="tx1"/>
            </a:solidFill>
            <a:round/>
            <a:headEnd/>
            <a:tailEnd/>
          </a:ln>
        </p:spPr>
        <p:txBody>
          <a:bodyPr wrap="none" anchor="ctr"/>
          <a:lstStyle/>
          <a:p>
            <a:pPr algn="ctr" eaLnBrk="0" hangingPunct="0">
              <a:lnSpc>
                <a:spcPct val="94000"/>
              </a:lnSpc>
            </a:pPr>
            <a:endParaRPr lang="zh-CN" altLang="zh-CN">
              <a:latin typeface="Calibri" pitchFamily="34" charset="0"/>
            </a:endParaRPr>
          </a:p>
        </p:txBody>
      </p:sp>
      <p:sp>
        <p:nvSpPr>
          <p:cNvPr id="23566" name="AutoShape 34"/>
          <p:cNvSpPr>
            <a:spLocks noChangeArrowheads="1"/>
          </p:cNvSpPr>
          <p:nvPr/>
        </p:nvSpPr>
        <p:spPr bwMode="auto">
          <a:xfrm rot="-5400000">
            <a:off x="2625726" y="2195512"/>
            <a:ext cx="42862" cy="42863"/>
          </a:xfrm>
          <a:prstGeom prst="triangle">
            <a:avLst>
              <a:gd name="adj" fmla="val 50000"/>
            </a:avLst>
          </a:prstGeom>
          <a:solidFill>
            <a:schemeClr val="tx1"/>
          </a:solidFill>
          <a:ln w="12700">
            <a:solidFill>
              <a:schemeClr val="tx1"/>
            </a:solidFill>
            <a:miter lim="800000"/>
            <a:headEnd/>
            <a:tailEnd/>
          </a:ln>
        </p:spPr>
        <p:txBody>
          <a:bodyPr wrap="none" anchor="ctr"/>
          <a:lstStyle/>
          <a:p>
            <a:pPr algn="ctr" eaLnBrk="0" hangingPunct="0">
              <a:lnSpc>
                <a:spcPct val="94000"/>
              </a:lnSpc>
            </a:pPr>
            <a:endParaRPr lang="zh-CN" altLang="zh-CN">
              <a:latin typeface="Calibri" pitchFamily="34" charset="0"/>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229600" cy="755650"/>
          </a:xfrm>
        </p:spPr>
        <p:txBody>
          <a:bodyPr rtlCol="0">
            <a:normAutofit fontScale="90000"/>
          </a:bodyPr>
          <a:lstStyle/>
          <a:p>
            <a:pPr fontAlgn="auto">
              <a:spcAft>
                <a:spcPts val="0"/>
              </a:spcAft>
              <a:defRPr/>
            </a:pPr>
            <a:r>
              <a:rPr lang="en-US" altLang="zh-CN" dirty="0" smtClean="0"/>
              <a:t>1.2  </a:t>
            </a:r>
            <a:r>
              <a:rPr lang="zh-CN" altLang="en-US" dirty="0" smtClean="0"/>
              <a:t>磁场定向控制理论</a:t>
            </a:r>
            <a:r>
              <a:rPr lang="en-US" altLang="zh-CN" dirty="0" smtClean="0"/>
              <a:t>FOC</a:t>
            </a:r>
            <a:endParaRPr lang="zh-CN" altLang="en-US" dirty="0"/>
          </a:p>
        </p:txBody>
      </p:sp>
      <p:sp>
        <p:nvSpPr>
          <p:cNvPr id="5" name="内容占位符 4"/>
          <p:cNvSpPr>
            <a:spLocks noGrp="1"/>
          </p:cNvSpPr>
          <p:nvPr>
            <p:ph idx="1"/>
          </p:nvPr>
        </p:nvSpPr>
        <p:spPr>
          <a:xfrm>
            <a:off x="395288" y="981075"/>
            <a:ext cx="8424862" cy="3492500"/>
          </a:xfrm>
        </p:spPr>
        <p:txBody>
          <a:bodyPr rtlCol="0">
            <a:normAutofit lnSpcReduction="10000"/>
          </a:bodyPr>
          <a:lstStyle/>
          <a:p>
            <a:pPr fontAlgn="auto">
              <a:spcAft>
                <a:spcPts val="0"/>
              </a:spcAft>
              <a:buFont typeface="Arial" pitchFamily="34" charset="0"/>
              <a:buChar char="•"/>
              <a:defRPr/>
            </a:pPr>
            <a:r>
              <a:rPr lang="en-US" altLang="zh-CN" sz="2000" dirty="0" smtClean="0"/>
              <a:t>FOC</a:t>
            </a:r>
            <a:r>
              <a:rPr lang="zh-CN" altLang="en-US" sz="2000" dirty="0" smtClean="0"/>
              <a:t>在整个交流电机控制技术中，具有能够</a:t>
            </a:r>
            <a:r>
              <a:rPr lang="zh-CN" altLang="en-US" sz="2000" dirty="0" smtClean="0">
                <a:solidFill>
                  <a:srgbClr val="FF0000"/>
                </a:solidFill>
              </a:rPr>
              <a:t>使电机平稳运行</a:t>
            </a:r>
            <a:r>
              <a:rPr lang="zh-CN" altLang="en-US" sz="2000" dirty="0" smtClean="0"/>
              <a:t>和</a:t>
            </a:r>
            <a:r>
              <a:rPr lang="zh-CN" altLang="en-US" sz="2000" dirty="0" smtClean="0">
                <a:solidFill>
                  <a:srgbClr val="FF0000"/>
                </a:solidFill>
              </a:rPr>
              <a:t>快速的瞬态响应</a:t>
            </a:r>
            <a:r>
              <a:rPr lang="zh-CN" altLang="en-US" sz="2000" dirty="0" smtClean="0"/>
              <a:t>的特点。</a:t>
            </a:r>
            <a:endParaRPr lang="en-US" altLang="zh-CN" sz="2000" dirty="0" smtClean="0"/>
          </a:p>
          <a:p>
            <a:pPr fontAlgn="auto">
              <a:spcAft>
                <a:spcPts val="0"/>
              </a:spcAft>
              <a:buFont typeface="Arial" pitchFamily="34" charset="0"/>
              <a:buChar char="•"/>
              <a:defRPr/>
            </a:pPr>
            <a:r>
              <a:rPr lang="zh-CN" altLang="en-US" sz="2000" dirty="0" smtClean="0"/>
              <a:t>假设我们现在手头上的电机是两相或者三相的交流电机，那么我们只要适当的实时去控制通向定子绕组的三相正弦电流（相为差</a:t>
            </a:r>
            <a:r>
              <a:rPr lang="en-US" altLang="zh-CN" sz="2000" dirty="0" smtClean="0"/>
              <a:t>120º</a:t>
            </a:r>
            <a:r>
              <a:rPr lang="zh-CN" altLang="en-US" sz="2000" dirty="0" smtClean="0"/>
              <a:t>），在定子内部将会产生一个旋转磁场，如左图动画所示。</a:t>
            </a:r>
            <a:endParaRPr lang="en-US" altLang="zh-CN" sz="2000" dirty="0" smtClean="0"/>
          </a:p>
          <a:p>
            <a:pPr fontAlgn="auto">
              <a:spcAft>
                <a:spcPts val="0"/>
              </a:spcAft>
              <a:buFont typeface="Arial" pitchFamily="34" charset="0"/>
              <a:buChar char="•"/>
              <a:defRPr/>
            </a:pPr>
            <a:r>
              <a:rPr lang="zh-CN" altLang="en-US" sz="2000" dirty="0" smtClean="0"/>
              <a:t>旋转磁场的旋转的频率等于三相正弦交流电的频率。</a:t>
            </a:r>
            <a:endParaRPr lang="en-US" altLang="zh-CN" sz="2000" dirty="0" smtClean="0"/>
          </a:p>
          <a:p>
            <a:pPr fontAlgn="auto">
              <a:spcAft>
                <a:spcPts val="0"/>
              </a:spcAft>
              <a:buFont typeface="Arial" pitchFamily="34" charset="0"/>
              <a:buChar char="•"/>
              <a:defRPr/>
            </a:pPr>
            <a:r>
              <a:rPr lang="zh-CN" altLang="en-US" sz="2000" dirty="0" smtClean="0"/>
              <a:t>从中间的动画中我们可以看出，假如此时我们把嵌有永磁体的转子放置在定子内部，那么由于产生的旋转磁场与转子内部永磁体的磁场的相互吸引，转子将会在旋转磁场的带动下开始旋转。</a:t>
            </a:r>
            <a:endParaRPr lang="en-US" altLang="zh-CN" sz="2000" dirty="0" smtClean="0"/>
          </a:p>
          <a:p>
            <a:pPr fontAlgn="auto">
              <a:spcAft>
                <a:spcPts val="0"/>
              </a:spcAft>
              <a:buFont typeface="Arial" pitchFamily="34" charset="0"/>
              <a:buChar char="•"/>
              <a:defRPr/>
            </a:pPr>
            <a:r>
              <a:rPr lang="zh-CN" altLang="en-US" sz="2000" dirty="0"/>
              <a:t>如</a:t>
            </a:r>
            <a:r>
              <a:rPr lang="zh-CN" altLang="en-US" sz="2000" dirty="0" smtClean="0"/>
              <a:t>右边的动画所示，黑色的旋转矢量是合成的定</a:t>
            </a:r>
            <a:endParaRPr lang="en-US" altLang="zh-CN" sz="2000" dirty="0" smtClean="0"/>
          </a:p>
          <a:p>
            <a:pPr marL="0" indent="0" fontAlgn="auto">
              <a:spcAft>
                <a:spcPts val="0"/>
              </a:spcAft>
              <a:buFont typeface="Arial" pitchFamily="34" charset="0"/>
              <a:buNone/>
              <a:defRPr/>
            </a:pPr>
            <a:r>
              <a:rPr lang="en-US" altLang="zh-CN" sz="2000" dirty="0"/>
              <a:t> </a:t>
            </a:r>
            <a:r>
              <a:rPr lang="en-US" altLang="zh-CN" sz="2000" dirty="0" smtClean="0"/>
              <a:t>     </a:t>
            </a:r>
            <a:r>
              <a:rPr lang="zh-CN" altLang="en-US" sz="2000" dirty="0" smtClean="0"/>
              <a:t>子磁链的方向。</a:t>
            </a:r>
            <a:endParaRPr lang="en-US" altLang="zh-CN" sz="2000" dirty="0" smtClean="0"/>
          </a:p>
        </p:txBody>
      </p:sp>
      <p:grpSp>
        <p:nvGrpSpPr>
          <p:cNvPr id="25603" name="Group 6"/>
          <p:cNvGrpSpPr>
            <a:grpSpLocks/>
          </p:cNvGrpSpPr>
          <p:nvPr/>
        </p:nvGrpSpPr>
        <p:grpSpPr bwMode="auto">
          <a:xfrm flipH="1">
            <a:off x="3973513" y="5102225"/>
            <a:ext cx="1376362" cy="1376363"/>
            <a:chOff x="1920" y="648"/>
            <a:chExt cx="1776" cy="1776"/>
          </a:xfrm>
        </p:grpSpPr>
        <p:pic>
          <p:nvPicPr>
            <p:cNvPr id="25607" name="Picture 7" descr="MOTORBLACIMG"/>
            <p:cNvPicPr>
              <a:picLocks noChangeAspect="1" noChangeArrowheads="1" noCrop="1"/>
            </p:cNvPicPr>
            <p:nvPr/>
          </p:nvPicPr>
          <p:blipFill>
            <a:blip r:embed="rId3"/>
            <a:srcRect/>
            <a:stretch>
              <a:fillRect/>
            </a:stretch>
          </p:blipFill>
          <p:spPr bwMode="auto">
            <a:xfrm>
              <a:off x="1920" y="648"/>
              <a:ext cx="1776" cy="1776"/>
            </a:xfrm>
            <a:prstGeom prst="rect">
              <a:avLst/>
            </a:prstGeom>
            <a:noFill/>
            <a:ln w="9525">
              <a:noFill/>
              <a:miter lim="800000"/>
              <a:headEnd/>
              <a:tailEnd/>
            </a:ln>
          </p:spPr>
        </p:pic>
        <p:sp>
          <p:nvSpPr>
            <p:cNvPr id="25608" name="Oval 8"/>
            <p:cNvSpPr>
              <a:spLocks noChangeArrowheads="1"/>
            </p:cNvSpPr>
            <p:nvPr/>
          </p:nvSpPr>
          <p:spPr bwMode="auto">
            <a:xfrm>
              <a:off x="2197" y="104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09" name="Oval 9"/>
            <p:cNvSpPr>
              <a:spLocks noChangeArrowheads="1"/>
            </p:cNvSpPr>
            <p:nvPr/>
          </p:nvSpPr>
          <p:spPr bwMode="auto">
            <a:xfrm>
              <a:off x="2316" y="930"/>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10" name="Oval 10"/>
            <p:cNvSpPr>
              <a:spLocks noChangeArrowheads="1"/>
            </p:cNvSpPr>
            <p:nvPr/>
          </p:nvSpPr>
          <p:spPr bwMode="auto">
            <a:xfrm>
              <a:off x="2498" y="82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11" name="Oval 11"/>
            <p:cNvSpPr>
              <a:spLocks noChangeArrowheads="1"/>
            </p:cNvSpPr>
            <p:nvPr/>
          </p:nvSpPr>
          <p:spPr bwMode="auto">
            <a:xfrm>
              <a:off x="2659" y="77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12" name="Oval 12"/>
            <p:cNvSpPr>
              <a:spLocks noChangeArrowheads="1"/>
            </p:cNvSpPr>
            <p:nvPr/>
          </p:nvSpPr>
          <p:spPr bwMode="auto">
            <a:xfrm>
              <a:off x="2874" y="77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13" name="Oval 13"/>
            <p:cNvSpPr>
              <a:spLocks noChangeArrowheads="1"/>
            </p:cNvSpPr>
            <p:nvPr/>
          </p:nvSpPr>
          <p:spPr bwMode="auto">
            <a:xfrm>
              <a:off x="3032" y="821"/>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14" name="Oval 14"/>
            <p:cNvSpPr>
              <a:spLocks noChangeArrowheads="1"/>
            </p:cNvSpPr>
            <p:nvPr/>
          </p:nvSpPr>
          <p:spPr bwMode="auto">
            <a:xfrm>
              <a:off x="3210" y="92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15" name="Oval 15"/>
            <p:cNvSpPr>
              <a:spLocks noChangeArrowheads="1"/>
            </p:cNvSpPr>
            <p:nvPr/>
          </p:nvSpPr>
          <p:spPr bwMode="auto">
            <a:xfrm>
              <a:off x="3329" y="10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16" name="Oval 16"/>
            <p:cNvSpPr>
              <a:spLocks noChangeArrowheads="1"/>
            </p:cNvSpPr>
            <p:nvPr/>
          </p:nvSpPr>
          <p:spPr bwMode="auto">
            <a:xfrm>
              <a:off x="3443" y="122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17" name="Oval 17"/>
            <p:cNvSpPr>
              <a:spLocks noChangeArrowheads="1"/>
            </p:cNvSpPr>
            <p:nvPr/>
          </p:nvSpPr>
          <p:spPr bwMode="auto">
            <a:xfrm>
              <a:off x="3476" y="13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18" name="Oval 18"/>
            <p:cNvSpPr>
              <a:spLocks noChangeArrowheads="1"/>
            </p:cNvSpPr>
            <p:nvPr/>
          </p:nvSpPr>
          <p:spPr bwMode="auto">
            <a:xfrm>
              <a:off x="3476" y="1608"/>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19" name="Oval 19"/>
            <p:cNvSpPr>
              <a:spLocks noChangeArrowheads="1"/>
            </p:cNvSpPr>
            <p:nvPr/>
          </p:nvSpPr>
          <p:spPr bwMode="auto">
            <a:xfrm>
              <a:off x="3438" y="17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20" name="Oval 20"/>
            <p:cNvSpPr>
              <a:spLocks noChangeArrowheads="1"/>
            </p:cNvSpPr>
            <p:nvPr/>
          </p:nvSpPr>
          <p:spPr bwMode="auto">
            <a:xfrm>
              <a:off x="3331" y="194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21" name="Oval 21"/>
            <p:cNvSpPr>
              <a:spLocks noChangeArrowheads="1"/>
            </p:cNvSpPr>
            <p:nvPr/>
          </p:nvSpPr>
          <p:spPr bwMode="auto">
            <a:xfrm>
              <a:off x="3218" y="2059"/>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22" name="Oval 22"/>
            <p:cNvSpPr>
              <a:spLocks noChangeArrowheads="1"/>
            </p:cNvSpPr>
            <p:nvPr/>
          </p:nvSpPr>
          <p:spPr bwMode="auto">
            <a:xfrm>
              <a:off x="3027" y="2160"/>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23" name="Oval 23"/>
            <p:cNvSpPr>
              <a:spLocks noChangeArrowheads="1"/>
            </p:cNvSpPr>
            <p:nvPr/>
          </p:nvSpPr>
          <p:spPr bwMode="auto">
            <a:xfrm>
              <a:off x="2880" y="220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24" name="Oval 24"/>
            <p:cNvSpPr>
              <a:spLocks noChangeArrowheads="1"/>
            </p:cNvSpPr>
            <p:nvPr/>
          </p:nvSpPr>
          <p:spPr bwMode="auto">
            <a:xfrm>
              <a:off x="2656" y="2209"/>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25" name="Oval 25"/>
            <p:cNvSpPr>
              <a:spLocks noChangeArrowheads="1"/>
            </p:cNvSpPr>
            <p:nvPr/>
          </p:nvSpPr>
          <p:spPr bwMode="auto">
            <a:xfrm>
              <a:off x="2505" y="216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26" name="Oval 26"/>
            <p:cNvSpPr>
              <a:spLocks noChangeArrowheads="1"/>
            </p:cNvSpPr>
            <p:nvPr/>
          </p:nvSpPr>
          <p:spPr bwMode="auto">
            <a:xfrm>
              <a:off x="2318" y="205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27" name="Oval 27"/>
            <p:cNvSpPr>
              <a:spLocks noChangeArrowheads="1"/>
            </p:cNvSpPr>
            <p:nvPr/>
          </p:nvSpPr>
          <p:spPr bwMode="auto">
            <a:xfrm>
              <a:off x="2205" y="194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28" name="Oval 28"/>
            <p:cNvSpPr>
              <a:spLocks noChangeArrowheads="1"/>
            </p:cNvSpPr>
            <p:nvPr/>
          </p:nvSpPr>
          <p:spPr bwMode="auto">
            <a:xfrm>
              <a:off x="2090" y="122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29" name="Oval 29"/>
            <p:cNvSpPr>
              <a:spLocks noChangeArrowheads="1"/>
            </p:cNvSpPr>
            <p:nvPr/>
          </p:nvSpPr>
          <p:spPr bwMode="auto">
            <a:xfrm>
              <a:off x="2056" y="138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30" name="Oval 30"/>
            <p:cNvSpPr>
              <a:spLocks noChangeArrowheads="1"/>
            </p:cNvSpPr>
            <p:nvPr/>
          </p:nvSpPr>
          <p:spPr bwMode="auto">
            <a:xfrm>
              <a:off x="2060" y="159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31" name="Oval 31"/>
            <p:cNvSpPr>
              <a:spLocks noChangeArrowheads="1"/>
            </p:cNvSpPr>
            <p:nvPr/>
          </p:nvSpPr>
          <p:spPr bwMode="auto">
            <a:xfrm>
              <a:off x="2096" y="17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32" name="Oval 32"/>
            <p:cNvSpPr>
              <a:spLocks noChangeArrowheads="1"/>
            </p:cNvSpPr>
            <p:nvPr/>
          </p:nvSpPr>
          <p:spPr bwMode="auto">
            <a:xfrm>
              <a:off x="2253" y="98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33" name="Oval 33"/>
            <p:cNvSpPr>
              <a:spLocks noChangeArrowheads="1"/>
            </p:cNvSpPr>
            <p:nvPr/>
          </p:nvSpPr>
          <p:spPr bwMode="auto">
            <a:xfrm>
              <a:off x="2574" y="79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34" name="Oval 34"/>
            <p:cNvSpPr>
              <a:spLocks noChangeArrowheads="1"/>
            </p:cNvSpPr>
            <p:nvPr/>
          </p:nvSpPr>
          <p:spPr bwMode="auto">
            <a:xfrm>
              <a:off x="2954" y="7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35" name="Oval 35"/>
            <p:cNvSpPr>
              <a:spLocks noChangeArrowheads="1"/>
            </p:cNvSpPr>
            <p:nvPr/>
          </p:nvSpPr>
          <p:spPr bwMode="auto">
            <a:xfrm>
              <a:off x="3270" y="974"/>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36" name="Oval 36"/>
            <p:cNvSpPr>
              <a:spLocks noChangeArrowheads="1"/>
            </p:cNvSpPr>
            <p:nvPr/>
          </p:nvSpPr>
          <p:spPr bwMode="auto">
            <a:xfrm>
              <a:off x="3470" y="130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37" name="Oval 37"/>
            <p:cNvSpPr>
              <a:spLocks noChangeArrowheads="1"/>
            </p:cNvSpPr>
            <p:nvPr/>
          </p:nvSpPr>
          <p:spPr bwMode="auto">
            <a:xfrm>
              <a:off x="3466" y="167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38" name="Oval 38"/>
            <p:cNvSpPr>
              <a:spLocks noChangeArrowheads="1"/>
            </p:cNvSpPr>
            <p:nvPr/>
          </p:nvSpPr>
          <p:spPr bwMode="auto">
            <a:xfrm>
              <a:off x="3282" y="200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39" name="Oval 39"/>
            <p:cNvSpPr>
              <a:spLocks noChangeArrowheads="1"/>
            </p:cNvSpPr>
            <p:nvPr/>
          </p:nvSpPr>
          <p:spPr bwMode="auto">
            <a:xfrm>
              <a:off x="2963" y="21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40" name="Oval 40"/>
            <p:cNvSpPr>
              <a:spLocks noChangeArrowheads="1"/>
            </p:cNvSpPr>
            <p:nvPr/>
          </p:nvSpPr>
          <p:spPr bwMode="auto">
            <a:xfrm>
              <a:off x="2576" y="219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41" name="Oval 41"/>
            <p:cNvSpPr>
              <a:spLocks noChangeArrowheads="1"/>
            </p:cNvSpPr>
            <p:nvPr/>
          </p:nvSpPr>
          <p:spPr bwMode="auto">
            <a:xfrm>
              <a:off x="2258" y="200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42" name="Oval 42"/>
            <p:cNvSpPr>
              <a:spLocks noChangeArrowheads="1"/>
            </p:cNvSpPr>
            <p:nvPr/>
          </p:nvSpPr>
          <p:spPr bwMode="auto">
            <a:xfrm>
              <a:off x="2064" y="130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5643" name="Oval 43"/>
            <p:cNvSpPr>
              <a:spLocks noChangeArrowheads="1"/>
            </p:cNvSpPr>
            <p:nvPr/>
          </p:nvSpPr>
          <p:spPr bwMode="auto">
            <a:xfrm>
              <a:off x="2070" y="167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grpSp>
      <p:pic>
        <p:nvPicPr>
          <p:cNvPr id="25604" name="Picture 11" descr="MOTORBLACIMG"/>
          <p:cNvPicPr>
            <a:picLocks noChangeAspect="1" noChangeArrowheads="1" noCrop="1"/>
          </p:cNvPicPr>
          <p:nvPr/>
        </p:nvPicPr>
        <p:blipFill>
          <a:blip r:embed="rId3"/>
          <a:srcRect/>
          <a:stretch>
            <a:fillRect/>
          </a:stretch>
        </p:blipFill>
        <p:spPr bwMode="auto">
          <a:xfrm flipH="1">
            <a:off x="755650" y="4930775"/>
            <a:ext cx="1604963" cy="1604963"/>
          </a:xfrm>
          <a:prstGeom prst="rect">
            <a:avLst/>
          </a:prstGeom>
          <a:noFill/>
          <a:ln w="9525">
            <a:noFill/>
            <a:miter lim="800000"/>
            <a:headEnd/>
            <a:tailEnd/>
          </a:ln>
        </p:spPr>
      </p:pic>
      <p:sp>
        <p:nvSpPr>
          <p:cNvPr id="25605" name="Oval 12"/>
          <p:cNvSpPr>
            <a:spLocks noChangeArrowheads="1"/>
          </p:cNvSpPr>
          <p:nvPr/>
        </p:nvSpPr>
        <p:spPr bwMode="auto">
          <a:xfrm>
            <a:off x="1092200" y="5268913"/>
            <a:ext cx="927100" cy="927100"/>
          </a:xfrm>
          <a:prstGeom prst="ellipse">
            <a:avLst/>
          </a:prstGeom>
          <a:solidFill>
            <a:schemeClr val="bg1"/>
          </a:solidFill>
          <a:ln w="9525">
            <a:noFill/>
            <a:round/>
            <a:headEnd/>
            <a:tailEnd/>
          </a:ln>
        </p:spPr>
        <p:txBody>
          <a:bodyPr wrap="none" anchor="ctr">
            <a:spAutoFit/>
          </a:bodyPr>
          <a:lstStyle/>
          <a:p>
            <a:pPr algn="ctr" eaLnBrk="0" hangingPunct="0">
              <a:lnSpc>
                <a:spcPct val="94000"/>
              </a:lnSpc>
            </a:pPr>
            <a:endParaRPr lang="zh-CN" altLang="zh-CN">
              <a:latin typeface="Calibri" pitchFamily="34" charset="0"/>
            </a:endParaRPr>
          </a:p>
        </p:txBody>
      </p:sp>
      <p:pic>
        <p:nvPicPr>
          <p:cNvPr id="25606" name="Picture 8" descr="spacevectors"/>
          <p:cNvPicPr>
            <a:picLocks noChangeAspect="1" noChangeArrowheads="1" noCrop="1"/>
          </p:cNvPicPr>
          <p:nvPr/>
        </p:nvPicPr>
        <p:blipFill>
          <a:blip r:embed="rId4"/>
          <a:srcRect/>
          <a:stretch>
            <a:fillRect/>
          </a:stretch>
        </p:blipFill>
        <p:spPr bwMode="auto">
          <a:xfrm>
            <a:off x="6421438" y="4148138"/>
            <a:ext cx="2709862" cy="2709862"/>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229600" cy="755650"/>
          </a:xfrm>
        </p:spPr>
        <p:txBody>
          <a:bodyPr rtlCol="0">
            <a:normAutofit fontScale="90000"/>
          </a:bodyPr>
          <a:lstStyle/>
          <a:p>
            <a:pPr fontAlgn="auto">
              <a:spcAft>
                <a:spcPts val="0"/>
              </a:spcAft>
              <a:defRPr/>
            </a:pPr>
            <a:r>
              <a:rPr lang="en-US" altLang="zh-CN" dirty="0" smtClean="0"/>
              <a:t>1.2  </a:t>
            </a:r>
            <a:r>
              <a:rPr lang="zh-CN" altLang="en-US" dirty="0" smtClean="0"/>
              <a:t>磁场定向控制理论</a:t>
            </a:r>
            <a:r>
              <a:rPr lang="en-US" altLang="zh-CN" dirty="0" smtClean="0"/>
              <a:t>FOC</a:t>
            </a:r>
            <a:endParaRPr lang="zh-CN" altLang="en-US" dirty="0"/>
          </a:p>
        </p:txBody>
      </p:sp>
      <p:sp>
        <p:nvSpPr>
          <p:cNvPr id="27650" name="内容占位符 4"/>
          <p:cNvSpPr>
            <a:spLocks noGrp="1"/>
          </p:cNvSpPr>
          <p:nvPr>
            <p:ph idx="1"/>
          </p:nvPr>
        </p:nvSpPr>
        <p:spPr>
          <a:xfrm>
            <a:off x="395288" y="981075"/>
            <a:ext cx="8424862" cy="3492500"/>
          </a:xfrm>
        </p:spPr>
        <p:txBody>
          <a:bodyPr/>
          <a:lstStyle/>
          <a:p>
            <a:r>
              <a:rPr lang="zh-CN" altLang="en-US" sz="2000" smtClean="0"/>
              <a:t>从左图的动画中，我们可以看到，定子磁链与转子磁链在同一条直线上，即两者角度为</a:t>
            </a:r>
            <a:r>
              <a:rPr lang="en-US" altLang="zh-CN" sz="2000" smtClean="0"/>
              <a:t>0</a:t>
            </a:r>
            <a:r>
              <a:rPr lang="zh-CN" altLang="en-US" sz="2000" smtClean="0"/>
              <a:t>或者</a:t>
            </a:r>
            <a:r>
              <a:rPr lang="en-US" altLang="zh-CN" sz="2000" smtClean="0"/>
              <a:t>180</a:t>
            </a:r>
            <a:r>
              <a:rPr lang="zh-CN" altLang="en-US" sz="2000" smtClean="0"/>
              <a:t>度。而从中间的这张图，我们可以看出此时转子受到的力矩是最小的。</a:t>
            </a:r>
            <a:endParaRPr lang="en-US" altLang="zh-CN" sz="2000" smtClean="0"/>
          </a:p>
          <a:p>
            <a:r>
              <a:rPr lang="zh-CN" altLang="en-US" sz="2000" smtClean="0"/>
              <a:t>但是在</a:t>
            </a:r>
            <a:r>
              <a:rPr lang="en-US" altLang="zh-CN" sz="2000" smtClean="0"/>
              <a:t>FOC</a:t>
            </a:r>
            <a:r>
              <a:rPr lang="zh-CN" altLang="en-US" sz="2000" smtClean="0"/>
              <a:t>中，我们往往希望转子能够得到最大的力矩，从中间这张图我们可以知道当定子磁链与转子磁链成</a:t>
            </a:r>
            <a:r>
              <a:rPr lang="en-US" altLang="zh-CN" sz="2000" smtClean="0"/>
              <a:t>+/-90</a:t>
            </a:r>
            <a:r>
              <a:rPr lang="zh-CN" altLang="en-US" sz="2000" smtClean="0"/>
              <a:t>度时，转子能够获得最大的力矩。</a:t>
            </a:r>
            <a:endParaRPr lang="en-US" altLang="zh-CN" sz="2000" smtClean="0"/>
          </a:p>
          <a:p>
            <a:r>
              <a:rPr lang="zh-CN" altLang="en-US" sz="2000" smtClean="0"/>
              <a:t>以电机逆时针转动为例，启动电机之后，转子磁链方向将滞后定子磁链</a:t>
            </a:r>
            <a:r>
              <a:rPr lang="en-US" altLang="zh-CN" sz="2000" smtClean="0"/>
              <a:t>90</a:t>
            </a:r>
            <a:r>
              <a:rPr lang="zh-CN" altLang="en-US" sz="2000" smtClean="0"/>
              <a:t>度，如右边的动画所示；当电机顺时针转动的时候，将超前</a:t>
            </a:r>
            <a:r>
              <a:rPr lang="en-US" altLang="zh-CN" sz="2000" smtClean="0"/>
              <a:t>90</a:t>
            </a:r>
            <a:r>
              <a:rPr lang="zh-CN" altLang="en-US" sz="2000" smtClean="0"/>
              <a:t>度。</a:t>
            </a:r>
            <a:endParaRPr lang="en-US" altLang="zh-CN" sz="2000" smtClean="0"/>
          </a:p>
          <a:p>
            <a:endParaRPr lang="en-US" altLang="zh-CN" sz="2000" smtClean="0"/>
          </a:p>
          <a:p>
            <a:endParaRPr lang="zh-CN" altLang="en-US" sz="2000" smtClean="0"/>
          </a:p>
        </p:txBody>
      </p:sp>
      <p:grpSp>
        <p:nvGrpSpPr>
          <p:cNvPr id="27651" name="Group 6"/>
          <p:cNvGrpSpPr>
            <a:grpSpLocks/>
          </p:cNvGrpSpPr>
          <p:nvPr/>
        </p:nvGrpSpPr>
        <p:grpSpPr bwMode="auto">
          <a:xfrm flipH="1">
            <a:off x="703263" y="5051425"/>
            <a:ext cx="1376362" cy="1376363"/>
            <a:chOff x="1920" y="648"/>
            <a:chExt cx="1776" cy="1776"/>
          </a:xfrm>
        </p:grpSpPr>
        <p:pic>
          <p:nvPicPr>
            <p:cNvPr id="27673" name="Picture 7" descr="MOTORBLACIMG"/>
            <p:cNvPicPr>
              <a:picLocks noChangeAspect="1" noChangeArrowheads="1" noCrop="1"/>
            </p:cNvPicPr>
            <p:nvPr/>
          </p:nvPicPr>
          <p:blipFill>
            <a:blip r:embed="rId3"/>
            <a:srcRect/>
            <a:stretch>
              <a:fillRect/>
            </a:stretch>
          </p:blipFill>
          <p:spPr bwMode="auto">
            <a:xfrm>
              <a:off x="1920" y="648"/>
              <a:ext cx="1776" cy="1776"/>
            </a:xfrm>
            <a:prstGeom prst="rect">
              <a:avLst/>
            </a:prstGeom>
            <a:noFill/>
            <a:ln w="9525">
              <a:noFill/>
              <a:miter lim="800000"/>
              <a:headEnd/>
              <a:tailEnd/>
            </a:ln>
          </p:spPr>
        </p:pic>
        <p:sp>
          <p:nvSpPr>
            <p:cNvPr id="27674" name="Oval 8"/>
            <p:cNvSpPr>
              <a:spLocks noChangeArrowheads="1"/>
            </p:cNvSpPr>
            <p:nvPr/>
          </p:nvSpPr>
          <p:spPr bwMode="auto">
            <a:xfrm>
              <a:off x="2197" y="104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75" name="Oval 9"/>
            <p:cNvSpPr>
              <a:spLocks noChangeArrowheads="1"/>
            </p:cNvSpPr>
            <p:nvPr/>
          </p:nvSpPr>
          <p:spPr bwMode="auto">
            <a:xfrm>
              <a:off x="2316" y="930"/>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76" name="Oval 10"/>
            <p:cNvSpPr>
              <a:spLocks noChangeArrowheads="1"/>
            </p:cNvSpPr>
            <p:nvPr/>
          </p:nvSpPr>
          <p:spPr bwMode="auto">
            <a:xfrm>
              <a:off x="2498" y="82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77" name="Oval 11"/>
            <p:cNvSpPr>
              <a:spLocks noChangeArrowheads="1"/>
            </p:cNvSpPr>
            <p:nvPr/>
          </p:nvSpPr>
          <p:spPr bwMode="auto">
            <a:xfrm>
              <a:off x="2659" y="77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78" name="Oval 12"/>
            <p:cNvSpPr>
              <a:spLocks noChangeArrowheads="1"/>
            </p:cNvSpPr>
            <p:nvPr/>
          </p:nvSpPr>
          <p:spPr bwMode="auto">
            <a:xfrm>
              <a:off x="2874" y="77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79" name="Oval 13"/>
            <p:cNvSpPr>
              <a:spLocks noChangeArrowheads="1"/>
            </p:cNvSpPr>
            <p:nvPr/>
          </p:nvSpPr>
          <p:spPr bwMode="auto">
            <a:xfrm>
              <a:off x="3032" y="821"/>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80" name="Oval 14"/>
            <p:cNvSpPr>
              <a:spLocks noChangeArrowheads="1"/>
            </p:cNvSpPr>
            <p:nvPr/>
          </p:nvSpPr>
          <p:spPr bwMode="auto">
            <a:xfrm>
              <a:off x="3210" y="92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81" name="Oval 15"/>
            <p:cNvSpPr>
              <a:spLocks noChangeArrowheads="1"/>
            </p:cNvSpPr>
            <p:nvPr/>
          </p:nvSpPr>
          <p:spPr bwMode="auto">
            <a:xfrm>
              <a:off x="3329" y="10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82" name="Oval 16"/>
            <p:cNvSpPr>
              <a:spLocks noChangeArrowheads="1"/>
            </p:cNvSpPr>
            <p:nvPr/>
          </p:nvSpPr>
          <p:spPr bwMode="auto">
            <a:xfrm>
              <a:off x="3443" y="122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83" name="Oval 17"/>
            <p:cNvSpPr>
              <a:spLocks noChangeArrowheads="1"/>
            </p:cNvSpPr>
            <p:nvPr/>
          </p:nvSpPr>
          <p:spPr bwMode="auto">
            <a:xfrm>
              <a:off x="3476" y="13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84" name="Oval 18"/>
            <p:cNvSpPr>
              <a:spLocks noChangeArrowheads="1"/>
            </p:cNvSpPr>
            <p:nvPr/>
          </p:nvSpPr>
          <p:spPr bwMode="auto">
            <a:xfrm>
              <a:off x="3476" y="1608"/>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85" name="Oval 19"/>
            <p:cNvSpPr>
              <a:spLocks noChangeArrowheads="1"/>
            </p:cNvSpPr>
            <p:nvPr/>
          </p:nvSpPr>
          <p:spPr bwMode="auto">
            <a:xfrm>
              <a:off x="3438" y="17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86" name="Oval 20"/>
            <p:cNvSpPr>
              <a:spLocks noChangeArrowheads="1"/>
            </p:cNvSpPr>
            <p:nvPr/>
          </p:nvSpPr>
          <p:spPr bwMode="auto">
            <a:xfrm>
              <a:off x="3331" y="194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87" name="Oval 21"/>
            <p:cNvSpPr>
              <a:spLocks noChangeArrowheads="1"/>
            </p:cNvSpPr>
            <p:nvPr/>
          </p:nvSpPr>
          <p:spPr bwMode="auto">
            <a:xfrm>
              <a:off x="3218" y="2059"/>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88" name="Oval 22"/>
            <p:cNvSpPr>
              <a:spLocks noChangeArrowheads="1"/>
            </p:cNvSpPr>
            <p:nvPr/>
          </p:nvSpPr>
          <p:spPr bwMode="auto">
            <a:xfrm>
              <a:off x="3027" y="2160"/>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89" name="Oval 23"/>
            <p:cNvSpPr>
              <a:spLocks noChangeArrowheads="1"/>
            </p:cNvSpPr>
            <p:nvPr/>
          </p:nvSpPr>
          <p:spPr bwMode="auto">
            <a:xfrm>
              <a:off x="2880" y="220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90" name="Oval 24"/>
            <p:cNvSpPr>
              <a:spLocks noChangeArrowheads="1"/>
            </p:cNvSpPr>
            <p:nvPr/>
          </p:nvSpPr>
          <p:spPr bwMode="auto">
            <a:xfrm>
              <a:off x="2656" y="2209"/>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91" name="Oval 25"/>
            <p:cNvSpPr>
              <a:spLocks noChangeArrowheads="1"/>
            </p:cNvSpPr>
            <p:nvPr/>
          </p:nvSpPr>
          <p:spPr bwMode="auto">
            <a:xfrm>
              <a:off x="2505" y="216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92" name="Oval 26"/>
            <p:cNvSpPr>
              <a:spLocks noChangeArrowheads="1"/>
            </p:cNvSpPr>
            <p:nvPr/>
          </p:nvSpPr>
          <p:spPr bwMode="auto">
            <a:xfrm>
              <a:off x="2318" y="205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93" name="Oval 27"/>
            <p:cNvSpPr>
              <a:spLocks noChangeArrowheads="1"/>
            </p:cNvSpPr>
            <p:nvPr/>
          </p:nvSpPr>
          <p:spPr bwMode="auto">
            <a:xfrm>
              <a:off x="2205" y="194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94" name="Oval 28"/>
            <p:cNvSpPr>
              <a:spLocks noChangeArrowheads="1"/>
            </p:cNvSpPr>
            <p:nvPr/>
          </p:nvSpPr>
          <p:spPr bwMode="auto">
            <a:xfrm>
              <a:off x="2090" y="122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95" name="Oval 29"/>
            <p:cNvSpPr>
              <a:spLocks noChangeArrowheads="1"/>
            </p:cNvSpPr>
            <p:nvPr/>
          </p:nvSpPr>
          <p:spPr bwMode="auto">
            <a:xfrm>
              <a:off x="2056" y="138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96" name="Oval 30"/>
            <p:cNvSpPr>
              <a:spLocks noChangeArrowheads="1"/>
            </p:cNvSpPr>
            <p:nvPr/>
          </p:nvSpPr>
          <p:spPr bwMode="auto">
            <a:xfrm>
              <a:off x="2060" y="159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97" name="Oval 31"/>
            <p:cNvSpPr>
              <a:spLocks noChangeArrowheads="1"/>
            </p:cNvSpPr>
            <p:nvPr/>
          </p:nvSpPr>
          <p:spPr bwMode="auto">
            <a:xfrm>
              <a:off x="2096" y="17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98" name="Oval 32"/>
            <p:cNvSpPr>
              <a:spLocks noChangeArrowheads="1"/>
            </p:cNvSpPr>
            <p:nvPr/>
          </p:nvSpPr>
          <p:spPr bwMode="auto">
            <a:xfrm>
              <a:off x="2253" y="98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699" name="Oval 33"/>
            <p:cNvSpPr>
              <a:spLocks noChangeArrowheads="1"/>
            </p:cNvSpPr>
            <p:nvPr/>
          </p:nvSpPr>
          <p:spPr bwMode="auto">
            <a:xfrm>
              <a:off x="2574" y="79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700" name="Oval 34"/>
            <p:cNvSpPr>
              <a:spLocks noChangeArrowheads="1"/>
            </p:cNvSpPr>
            <p:nvPr/>
          </p:nvSpPr>
          <p:spPr bwMode="auto">
            <a:xfrm>
              <a:off x="2954" y="7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701" name="Oval 35"/>
            <p:cNvSpPr>
              <a:spLocks noChangeArrowheads="1"/>
            </p:cNvSpPr>
            <p:nvPr/>
          </p:nvSpPr>
          <p:spPr bwMode="auto">
            <a:xfrm>
              <a:off x="3270" y="974"/>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702" name="Oval 36"/>
            <p:cNvSpPr>
              <a:spLocks noChangeArrowheads="1"/>
            </p:cNvSpPr>
            <p:nvPr/>
          </p:nvSpPr>
          <p:spPr bwMode="auto">
            <a:xfrm>
              <a:off x="3470" y="130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703" name="Oval 37"/>
            <p:cNvSpPr>
              <a:spLocks noChangeArrowheads="1"/>
            </p:cNvSpPr>
            <p:nvPr/>
          </p:nvSpPr>
          <p:spPr bwMode="auto">
            <a:xfrm>
              <a:off x="3466" y="167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704" name="Oval 38"/>
            <p:cNvSpPr>
              <a:spLocks noChangeArrowheads="1"/>
            </p:cNvSpPr>
            <p:nvPr/>
          </p:nvSpPr>
          <p:spPr bwMode="auto">
            <a:xfrm>
              <a:off x="3282" y="200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705" name="Oval 39"/>
            <p:cNvSpPr>
              <a:spLocks noChangeArrowheads="1"/>
            </p:cNvSpPr>
            <p:nvPr/>
          </p:nvSpPr>
          <p:spPr bwMode="auto">
            <a:xfrm>
              <a:off x="2963" y="21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706" name="Oval 40"/>
            <p:cNvSpPr>
              <a:spLocks noChangeArrowheads="1"/>
            </p:cNvSpPr>
            <p:nvPr/>
          </p:nvSpPr>
          <p:spPr bwMode="auto">
            <a:xfrm>
              <a:off x="2576" y="219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707" name="Oval 41"/>
            <p:cNvSpPr>
              <a:spLocks noChangeArrowheads="1"/>
            </p:cNvSpPr>
            <p:nvPr/>
          </p:nvSpPr>
          <p:spPr bwMode="auto">
            <a:xfrm>
              <a:off x="2258" y="200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708" name="Oval 42"/>
            <p:cNvSpPr>
              <a:spLocks noChangeArrowheads="1"/>
            </p:cNvSpPr>
            <p:nvPr/>
          </p:nvSpPr>
          <p:spPr bwMode="auto">
            <a:xfrm>
              <a:off x="2064" y="130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7709" name="Oval 43"/>
            <p:cNvSpPr>
              <a:spLocks noChangeArrowheads="1"/>
            </p:cNvSpPr>
            <p:nvPr/>
          </p:nvSpPr>
          <p:spPr bwMode="auto">
            <a:xfrm>
              <a:off x="2070" y="167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grpSp>
      <p:pic>
        <p:nvPicPr>
          <p:cNvPr id="27652" name="Picture 46" descr="42 Prius motor current vector sweep"/>
          <p:cNvPicPr>
            <a:picLocks noChangeAspect="1" noChangeArrowheads="1"/>
          </p:cNvPicPr>
          <p:nvPr/>
        </p:nvPicPr>
        <p:blipFill>
          <a:blip r:embed="rId4"/>
          <a:srcRect/>
          <a:stretch>
            <a:fillRect/>
          </a:stretch>
        </p:blipFill>
        <p:spPr bwMode="auto">
          <a:xfrm>
            <a:off x="3282950" y="4999038"/>
            <a:ext cx="2632075" cy="1428750"/>
          </a:xfrm>
          <a:prstGeom prst="rect">
            <a:avLst/>
          </a:prstGeom>
          <a:noFill/>
          <a:ln w="9525">
            <a:noFill/>
            <a:miter lim="800000"/>
            <a:headEnd/>
            <a:tailEnd/>
          </a:ln>
        </p:spPr>
      </p:pic>
      <p:sp>
        <p:nvSpPr>
          <p:cNvPr id="27653" name="Line 47"/>
          <p:cNvSpPr>
            <a:spLocks noChangeShapeType="1"/>
          </p:cNvSpPr>
          <p:nvPr/>
        </p:nvSpPr>
        <p:spPr bwMode="auto">
          <a:xfrm>
            <a:off x="4621213" y="5024438"/>
            <a:ext cx="0" cy="1366837"/>
          </a:xfrm>
          <a:prstGeom prst="line">
            <a:avLst/>
          </a:prstGeom>
          <a:noFill/>
          <a:ln w="12700">
            <a:solidFill>
              <a:srgbClr val="FF0000"/>
            </a:solidFill>
            <a:round/>
            <a:headEnd/>
            <a:tailEnd/>
          </a:ln>
        </p:spPr>
        <p:txBody>
          <a:bodyPr wrap="none">
            <a:spAutoFit/>
          </a:bodyPr>
          <a:lstStyle/>
          <a:p>
            <a:endParaRPr lang="zh-CN" altLang="en-US"/>
          </a:p>
        </p:txBody>
      </p:sp>
      <p:sp>
        <p:nvSpPr>
          <p:cNvPr id="27654" name="Line 48"/>
          <p:cNvSpPr>
            <a:spLocks noChangeShapeType="1"/>
          </p:cNvSpPr>
          <p:nvPr/>
        </p:nvSpPr>
        <p:spPr bwMode="auto">
          <a:xfrm>
            <a:off x="3344863" y="5707063"/>
            <a:ext cx="2552700" cy="0"/>
          </a:xfrm>
          <a:prstGeom prst="line">
            <a:avLst/>
          </a:prstGeom>
          <a:noFill/>
          <a:ln w="12700">
            <a:solidFill>
              <a:srgbClr val="FF0000"/>
            </a:solidFill>
            <a:round/>
            <a:headEnd/>
            <a:tailEnd/>
          </a:ln>
        </p:spPr>
        <p:txBody>
          <a:bodyPr wrap="none">
            <a:spAutoFit/>
          </a:bodyPr>
          <a:lstStyle/>
          <a:p>
            <a:endParaRPr lang="zh-CN" altLang="en-US"/>
          </a:p>
        </p:txBody>
      </p:sp>
      <p:sp>
        <p:nvSpPr>
          <p:cNvPr id="27655" name="Freeform 144"/>
          <p:cNvSpPr>
            <a:spLocks/>
          </p:cNvSpPr>
          <p:nvPr/>
        </p:nvSpPr>
        <p:spPr bwMode="auto">
          <a:xfrm>
            <a:off x="3249613" y="5113338"/>
            <a:ext cx="735012" cy="490537"/>
          </a:xfrm>
          <a:custGeom>
            <a:avLst/>
            <a:gdLst>
              <a:gd name="T0" fmla="*/ 0 w 463"/>
              <a:gd name="T1" fmla="*/ 2147483647 h 309"/>
              <a:gd name="T2" fmla="*/ 2147483647 w 463"/>
              <a:gd name="T3" fmla="*/ 2147483647 h 309"/>
              <a:gd name="T4" fmla="*/ 2147483647 w 463"/>
              <a:gd name="T5" fmla="*/ 0 h 309"/>
              <a:gd name="T6" fmla="*/ 0 60000 65536"/>
              <a:gd name="T7" fmla="*/ 0 60000 65536"/>
              <a:gd name="T8" fmla="*/ 0 60000 65536"/>
              <a:gd name="T9" fmla="*/ 0 w 463"/>
              <a:gd name="T10" fmla="*/ 0 h 309"/>
              <a:gd name="T11" fmla="*/ 463 w 463"/>
              <a:gd name="T12" fmla="*/ 309 h 309"/>
            </a:gdLst>
            <a:ahLst/>
            <a:cxnLst>
              <a:cxn ang="T6">
                <a:pos x="T0" y="T1"/>
              </a:cxn>
              <a:cxn ang="T7">
                <a:pos x="T2" y="T3"/>
              </a:cxn>
              <a:cxn ang="T8">
                <a:pos x="T4" y="T5"/>
              </a:cxn>
            </a:cxnLst>
            <a:rect l="T9" t="T10" r="T11" b="T12"/>
            <a:pathLst>
              <a:path w="463" h="309">
                <a:moveTo>
                  <a:pt x="0" y="300"/>
                </a:moveTo>
                <a:cubicBezTo>
                  <a:pt x="118" y="304"/>
                  <a:pt x="236" y="309"/>
                  <a:pt x="313" y="259"/>
                </a:cubicBezTo>
                <a:cubicBezTo>
                  <a:pt x="390" y="209"/>
                  <a:pt x="426" y="104"/>
                  <a:pt x="463" y="0"/>
                </a:cubicBezTo>
              </a:path>
            </a:pathLst>
          </a:custGeom>
          <a:noFill/>
          <a:ln w="12700">
            <a:solidFill>
              <a:schemeClr val="tx1"/>
            </a:solidFill>
            <a:round/>
            <a:headEnd/>
            <a:tailEnd type="triangle" w="med" len="med"/>
          </a:ln>
        </p:spPr>
        <p:txBody>
          <a:bodyPr wrap="none">
            <a:spAutoFit/>
          </a:bodyPr>
          <a:lstStyle/>
          <a:p>
            <a:endParaRPr lang="zh-CN" altLang="en-US">
              <a:latin typeface="Calibri" pitchFamily="34" charset="0"/>
            </a:endParaRPr>
          </a:p>
        </p:txBody>
      </p:sp>
      <p:sp>
        <p:nvSpPr>
          <p:cNvPr id="27656" name="Text Box 74"/>
          <p:cNvSpPr txBox="1">
            <a:spLocks noChangeArrowheads="1"/>
          </p:cNvSpPr>
          <p:nvPr/>
        </p:nvSpPr>
        <p:spPr bwMode="auto">
          <a:xfrm rot="-5400000">
            <a:off x="2951957" y="5145881"/>
            <a:ext cx="528638" cy="206375"/>
          </a:xfrm>
          <a:prstGeom prst="rect">
            <a:avLst/>
          </a:prstGeom>
          <a:noFill/>
          <a:ln w="9525">
            <a:noFill/>
            <a:miter lim="800000"/>
            <a:headEnd/>
            <a:tailEnd/>
          </a:ln>
        </p:spPr>
        <p:txBody>
          <a:bodyPr wrap="none">
            <a:spAutoFit/>
          </a:bodyPr>
          <a:lstStyle/>
          <a:p>
            <a:pPr defTabSz="895350" eaLnBrk="0" hangingPunct="0">
              <a:lnSpc>
                <a:spcPct val="94000"/>
              </a:lnSpc>
            </a:pPr>
            <a:r>
              <a:rPr lang="en-US" altLang="zh-CN" sz="800" b="1">
                <a:solidFill>
                  <a:srgbClr val="0E00BE"/>
                </a:solidFill>
                <a:cs typeface="Arial" charset="0"/>
              </a:rPr>
              <a:t>Torque</a:t>
            </a:r>
          </a:p>
        </p:txBody>
      </p:sp>
      <p:sp>
        <p:nvSpPr>
          <p:cNvPr id="27657" name="Text Box 75"/>
          <p:cNvSpPr txBox="1">
            <a:spLocks noChangeArrowheads="1"/>
          </p:cNvSpPr>
          <p:nvPr/>
        </p:nvSpPr>
        <p:spPr bwMode="auto">
          <a:xfrm>
            <a:off x="2462213" y="5468938"/>
            <a:ext cx="917575" cy="320675"/>
          </a:xfrm>
          <a:prstGeom prst="rect">
            <a:avLst/>
          </a:prstGeom>
          <a:noFill/>
          <a:ln w="9525">
            <a:noFill/>
            <a:miter lim="800000"/>
            <a:headEnd/>
            <a:tailEnd/>
          </a:ln>
        </p:spPr>
        <p:txBody>
          <a:bodyPr>
            <a:spAutoFit/>
          </a:bodyPr>
          <a:lstStyle/>
          <a:p>
            <a:pPr algn="ctr" defTabSz="895350" eaLnBrk="0" hangingPunct="0">
              <a:lnSpc>
                <a:spcPct val="94000"/>
              </a:lnSpc>
            </a:pPr>
            <a:r>
              <a:rPr lang="en-US" altLang="zh-CN" sz="800">
                <a:cs typeface="Arial" charset="0"/>
              </a:rPr>
              <a:t>Maximum torque per amp</a:t>
            </a:r>
          </a:p>
        </p:txBody>
      </p:sp>
      <p:sp>
        <p:nvSpPr>
          <p:cNvPr id="27658" name="Text Box 78"/>
          <p:cNvSpPr txBox="1">
            <a:spLocks noChangeArrowheads="1"/>
          </p:cNvSpPr>
          <p:nvPr/>
        </p:nvSpPr>
        <p:spPr bwMode="auto">
          <a:xfrm>
            <a:off x="3690938" y="6472238"/>
            <a:ext cx="1860550" cy="206375"/>
          </a:xfrm>
          <a:prstGeom prst="rect">
            <a:avLst/>
          </a:prstGeom>
          <a:noFill/>
          <a:ln w="9525">
            <a:noFill/>
            <a:miter lim="800000"/>
            <a:headEnd/>
            <a:tailEnd/>
          </a:ln>
        </p:spPr>
        <p:txBody>
          <a:bodyPr wrap="none">
            <a:spAutoFit/>
          </a:bodyPr>
          <a:lstStyle/>
          <a:p>
            <a:pPr defTabSz="895350" eaLnBrk="0" hangingPunct="0">
              <a:lnSpc>
                <a:spcPct val="94000"/>
              </a:lnSpc>
            </a:pPr>
            <a:r>
              <a:rPr lang="en-US" altLang="zh-CN" sz="800" b="1">
                <a:solidFill>
                  <a:srgbClr val="0E00BE"/>
                </a:solidFill>
                <a:cs typeface="Arial" charset="0"/>
              </a:rPr>
              <a:t>Rotor flux angle – stator flux angle</a:t>
            </a:r>
          </a:p>
        </p:txBody>
      </p:sp>
      <p:sp>
        <p:nvSpPr>
          <p:cNvPr id="27659" name="Text Box 137"/>
          <p:cNvSpPr txBox="1">
            <a:spLocks noChangeArrowheads="1"/>
          </p:cNvSpPr>
          <p:nvPr/>
        </p:nvSpPr>
        <p:spPr bwMode="auto">
          <a:xfrm>
            <a:off x="4502150" y="6386513"/>
            <a:ext cx="265113" cy="20637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800" b="1">
                <a:solidFill>
                  <a:srgbClr val="0E00BE"/>
                </a:solidFill>
                <a:cs typeface="Arial" charset="0"/>
              </a:rPr>
              <a:t>0</a:t>
            </a:r>
            <a:r>
              <a:rPr lang="en-US" altLang="zh-CN" sz="800" b="1" baseline="30000">
                <a:solidFill>
                  <a:srgbClr val="0E00BE"/>
                </a:solidFill>
                <a:cs typeface="Arial" charset="0"/>
              </a:rPr>
              <a:t>º</a:t>
            </a:r>
            <a:endParaRPr lang="en-US" altLang="zh-CN" sz="800" b="1">
              <a:solidFill>
                <a:srgbClr val="0E00BE"/>
              </a:solidFill>
              <a:cs typeface="Arial" charset="0"/>
            </a:endParaRPr>
          </a:p>
        </p:txBody>
      </p:sp>
      <p:sp>
        <p:nvSpPr>
          <p:cNvPr id="27660" name="Text Box 138"/>
          <p:cNvSpPr txBox="1">
            <a:spLocks noChangeArrowheads="1"/>
          </p:cNvSpPr>
          <p:nvPr/>
        </p:nvSpPr>
        <p:spPr bwMode="auto">
          <a:xfrm>
            <a:off x="3811588" y="6386513"/>
            <a:ext cx="355600" cy="20637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800" b="1">
                <a:solidFill>
                  <a:srgbClr val="0E00BE"/>
                </a:solidFill>
                <a:cs typeface="Arial" charset="0"/>
              </a:rPr>
              <a:t>-90</a:t>
            </a:r>
            <a:r>
              <a:rPr lang="en-US" altLang="zh-CN" sz="800" b="1" baseline="30000">
                <a:solidFill>
                  <a:srgbClr val="0E00BE"/>
                </a:solidFill>
                <a:cs typeface="Arial" charset="0"/>
              </a:rPr>
              <a:t>º</a:t>
            </a:r>
            <a:endParaRPr lang="en-US" altLang="zh-CN" sz="800" b="1">
              <a:solidFill>
                <a:srgbClr val="0E00BE"/>
              </a:solidFill>
              <a:cs typeface="Arial" charset="0"/>
            </a:endParaRPr>
          </a:p>
        </p:txBody>
      </p:sp>
      <p:sp>
        <p:nvSpPr>
          <p:cNvPr id="27661" name="Text Box 139"/>
          <p:cNvSpPr txBox="1">
            <a:spLocks noChangeArrowheads="1"/>
          </p:cNvSpPr>
          <p:nvPr/>
        </p:nvSpPr>
        <p:spPr bwMode="auto">
          <a:xfrm>
            <a:off x="5119688" y="6388100"/>
            <a:ext cx="322262" cy="20637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800" b="1">
                <a:solidFill>
                  <a:srgbClr val="0E00BE"/>
                </a:solidFill>
                <a:cs typeface="Arial" charset="0"/>
              </a:rPr>
              <a:t>90</a:t>
            </a:r>
            <a:r>
              <a:rPr lang="en-US" altLang="zh-CN" sz="800" b="1" baseline="30000">
                <a:solidFill>
                  <a:srgbClr val="0E00BE"/>
                </a:solidFill>
                <a:cs typeface="Arial" charset="0"/>
              </a:rPr>
              <a:t>º</a:t>
            </a:r>
            <a:endParaRPr lang="en-US" altLang="zh-CN" sz="800" b="1">
              <a:solidFill>
                <a:srgbClr val="0E00BE"/>
              </a:solidFill>
              <a:cs typeface="Arial" charset="0"/>
            </a:endParaRPr>
          </a:p>
        </p:txBody>
      </p:sp>
      <p:sp>
        <p:nvSpPr>
          <p:cNvPr id="27662" name="Text Box 140"/>
          <p:cNvSpPr txBox="1">
            <a:spLocks noChangeArrowheads="1"/>
          </p:cNvSpPr>
          <p:nvPr/>
        </p:nvSpPr>
        <p:spPr bwMode="auto">
          <a:xfrm>
            <a:off x="3141663" y="6386513"/>
            <a:ext cx="412750" cy="20637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800" b="1">
                <a:solidFill>
                  <a:srgbClr val="0E00BE"/>
                </a:solidFill>
                <a:cs typeface="Arial" charset="0"/>
              </a:rPr>
              <a:t>-180</a:t>
            </a:r>
            <a:r>
              <a:rPr lang="en-US" altLang="zh-CN" sz="800" b="1" baseline="30000">
                <a:solidFill>
                  <a:srgbClr val="0E00BE"/>
                </a:solidFill>
                <a:cs typeface="Arial" charset="0"/>
              </a:rPr>
              <a:t>º</a:t>
            </a:r>
            <a:endParaRPr lang="en-US" altLang="zh-CN" sz="800" b="1">
              <a:solidFill>
                <a:srgbClr val="0E00BE"/>
              </a:solidFill>
              <a:cs typeface="Arial" charset="0"/>
            </a:endParaRPr>
          </a:p>
        </p:txBody>
      </p:sp>
      <p:sp>
        <p:nvSpPr>
          <p:cNvPr id="27663" name="Text Box 141"/>
          <p:cNvSpPr txBox="1">
            <a:spLocks noChangeArrowheads="1"/>
          </p:cNvSpPr>
          <p:nvPr/>
        </p:nvSpPr>
        <p:spPr bwMode="auto">
          <a:xfrm>
            <a:off x="5711825" y="6388100"/>
            <a:ext cx="379413" cy="20637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800" b="1">
                <a:solidFill>
                  <a:srgbClr val="0E00BE"/>
                </a:solidFill>
                <a:cs typeface="Arial" charset="0"/>
              </a:rPr>
              <a:t>180</a:t>
            </a:r>
            <a:r>
              <a:rPr lang="en-US" altLang="zh-CN" sz="800" b="1" baseline="30000">
                <a:solidFill>
                  <a:srgbClr val="0E00BE"/>
                </a:solidFill>
                <a:cs typeface="Arial" charset="0"/>
              </a:rPr>
              <a:t>º</a:t>
            </a:r>
            <a:endParaRPr lang="en-US" altLang="zh-CN" sz="800" b="1">
              <a:solidFill>
                <a:srgbClr val="0E00BE"/>
              </a:solidFill>
              <a:cs typeface="Arial" charset="0"/>
            </a:endParaRPr>
          </a:p>
        </p:txBody>
      </p:sp>
      <p:pic>
        <p:nvPicPr>
          <p:cNvPr id="27664" name="Picture 99" descr="Synchronous Machine"/>
          <p:cNvPicPr>
            <a:picLocks noChangeAspect="1" noChangeArrowheads="1"/>
          </p:cNvPicPr>
          <p:nvPr/>
        </p:nvPicPr>
        <p:blipFill>
          <a:blip r:embed="rId5"/>
          <a:srcRect b="9735"/>
          <a:stretch>
            <a:fillRect/>
          </a:stretch>
        </p:blipFill>
        <p:spPr bwMode="auto">
          <a:xfrm>
            <a:off x="6348413" y="4473575"/>
            <a:ext cx="2743200" cy="2347913"/>
          </a:xfrm>
          <a:prstGeom prst="rect">
            <a:avLst/>
          </a:prstGeom>
          <a:noFill/>
          <a:ln w="9525">
            <a:noFill/>
            <a:miter lim="800000"/>
            <a:headEnd/>
            <a:tailEnd/>
          </a:ln>
        </p:spPr>
      </p:pic>
      <p:grpSp>
        <p:nvGrpSpPr>
          <p:cNvPr id="128" name="Group 98"/>
          <p:cNvGrpSpPr>
            <a:grpSpLocks/>
          </p:cNvGrpSpPr>
          <p:nvPr/>
        </p:nvGrpSpPr>
        <p:grpSpPr bwMode="auto">
          <a:xfrm>
            <a:off x="6511925" y="4602163"/>
            <a:ext cx="2190750" cy="2190750"/>
            <a:chOff x="4116" y="2435"/>
            <a:chExt cx="1380" cy="1380"/>
          </a:xfrm>
        </p:grpSpPr>
        <p:sp>
          <p:nvSpPr>
            <p:cNvPr id="27666" name="Oval 91"/>
            <p:cNvSpPr>
              <a:spLocks noChangeArrowheads="1"/>
            </p:cNvSpPr>
            <p:nvPr/>
          </p:nvSpPr>
          <p:spPr bwMode="auto">
            <a:xfrm>
              <a:off x="4507" y="2827"/>
              <a:ext cx="597" cy="597"/>
            </a:xfrm>
            <a:prstGeom prst="ellipse">
              <a:avLst/>
            </a:prstGeom>
            <a:gradFill rotWithShape="1">
              <a:gsLst>
                <a:gs pos="0">
                  <a:srgbClr val="009900"/>
                </a:gs>
                <a:gs pos="100000">
                  <a:srgbClr val="FF0000"/>
                </a:gs>
              </a:gsLst>
              <a:lin ang="18900000" scaled="1"/>
            </a:gradFill>
            <a:ln w="9525" algn="ctr">
              <a:solidFill>
                <a:schemeClr val="tx1"/>
              </a:solidFill>
              <a:round/>
              <a:headEnd/>
              <a:tailEnd/>
            </a:ln>
          </p:spPr>
          <p:txBody>
            <a:bodyPr anchor="ctr">
              <a:spAutoFit/>
            </a:bodyPr>
            <a:lstStyle/>
            <a:p>
              <a:endParaRPr lang="zh-CN" altLang="zh-CN">
                <a:latin typeface="Calibri" pitchFamily="34" charset="0"/>
              </a:endParaRPr>
            </a:p>
          </p:txBody>
        </p:sp>
        <p:sp>
          <p:nvSpPr>
            <p:cNvPr id="27667" name="Text Box 92"/>
            <p:cNvSpPr txBox="1">
              <a:spLocks noChangeArrowheads="1"/>
            </p:cNvSpPr>
            <p:nvPr/>
          </p:nvSpPr>
          <p:spPr bwMode="auto">
            <a:xfrm rot="2868943">
              <a:off x="4554" y="3234"/>
              <a:ext cx="167" cy="148"/>
            </a:xfrm>
            <a:prstGeom prst="rect">
              <a:avLst/>
            </a:prstGeom>
            <a:noFill/>
            <a:ln w="9525">
              <a:noFill/>
              <a:miter lim="800000"/>
              <a:headEnd/>
              <a:tailEnd/>
            </a:ln>
          </p:spPr>
          <p:txBody>
            <a:bodyPr wrap="none">
              <a:spAutoFit/>
            </a:bodyPr>
            <a:lstStyle/>
            <a:p>
              <a:pPr eaLnBrk="0" hangingPunct="0">
                <a:lnSpc>
                  <a:spcPct val="94000"/>
                </a:lnSpc>
              </a:pPr>
              <a:r>
                <a:rPr lang="en-US" altLang="zh-CN" sz="1000" b="1">
                  <a:solidFill>
                    <a:srgbClr val="C3E1FF"/>
                  </a:solidFill>
                  <a:latin typeface="Tahoma" pitchFamily="34" charset="0"/>
                  <a:cs typeface="Arial" charset="0"/>
                </a:rPr>
                <a:t>S</a:t>
              </a:r>
            </a:p>
          </p:txBody>
        </p:sp>
        <p:sp>
          <p:nvSpPr>
            <p:cNvPr id="27668" name="Line 93"/>
            <p:cNvSpPr>
              <a:spLocks noChangeShapeType="1"/>
            </p:cNvSpPr>
            <p:nvPr/>
          </p:nvSpPr>
          <p:spPr bwMode="auto">
            <a:xfrm flipH="1" flipV="1">
              <a:off x="4331" y="2636"/>
              <a:ext cx="472" cy="493"/>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27669" name="Line 94"/>
            <p:cNvSpPr>
              <a:spLocks noChangeShapeType="1"/>
            </p:cNvSpPr>
            <p:nvPr/>
          </p:nvSpPr>
          <p:spPr bwMode="auto">
            <a:xfrm flipV="1">
              <a:off x="4802" y="2655"/>
              <a:ext cx="506" cy="473"/>
            </a:xfrm>
            <a:prstGeom prst="line">
              <a:avLst/>
            </a:prstGeom>
            <a:noFill/>
            <a:ln w="28575">
              <a:solidFill>
                <a:srgbClr val="CC0000"/>
              </a:solidFill>
              <a:round/>
              <a:headEnd/>
              <a:tailEnd type="triangle" w="med" len="med"/>
            </a:ln>
          </p:spPr>
          <p:txBody>
            <a:bodyPr wrap="none" anchor="ctr"/>
            <a:lstStyle/>
            <a:p>
              <a:endParaRPr lang="zh-CN" altLang="en-US"/>
            </a:p>
          </p:txBody>
        </p:sp>
        <p:sp>
          <p:nvSpPr>
            <p:cNvPr id="27670" name="Text Box 95"/>
            <p:cNvSpPr txBox="1">
              <a:spLocks noChangeArrowheads="1"/>
            </p:cNvSpPr>
            <p:nvPr/>
          </p:nvSpPr>
          <p:spPr bwMode="auto">
            <a:xfrm rot="2868943">
              <a:off x="4904" y="2881"/>
              <a:ext cx="178" cy="148"/>
            </a:xfrm>
            <a:prstGeom prst="rect">
              <a:avLst/>
            </a:prstGeom>
            <a:noFill/>
            <a:ln w="9525">
              <a:noFill/>
              <a:miter lim="800000"/>
              <a:headEnd/>
              <a:tailEnd/>
            </a:ln>
          </p:spPr>
          <p:txBody>
            <a:bodyPr wrap="none">
              <a:spAutoFit/>
            </a:bodyPr>
            <a:lstStyle/>
            <a:p>
              <a:pPr eaLnBrk="0" hangingPunct="0">
                <a:lnSpc>
                  <a:spcPct val="94000"/>
                </a:lnSpc>
              </a:pPr>
              <a:r>
                <a:rPr lang="en-US" altLang="zh-CN" sz="1000" b="1">
                  <a:solidFill>
                    <a:srgbClr val="C3E1FF"/>
                  </a:solidFill>
                  <a:latin typeface="Tahoma" pitchFamily="34" charset="0"/>
                  <a:cs typeface="Arial" charset="0"/>
                </a:rPr>
                <a:t>N</a:t>
              </a:r>
            </a:p>
          </p:txBody>
        </p:sp>
        <p:sp>
          <p:nvSpPr>
            <p:cNvPr id="27671" name="Oval 96"/>
            <p:cNvSpPr>
              <a:spLocks noChangeArrowheads="1"/>
            </p:cNvSpPr>
            <p:nvPr/>
          </p:nvSpPr>
          <p:spPr bwMode="auto">
            <a:xfrm>
              <a:off x="4116" y="2435"/>
              <a:ext cx="1380" cy="1380"/>
            </a:xfrm>
            <a:prstGeom prst="ellipse">
              <a:avLst/>
            </a:prstGeom>
            <a:noFill/>
            <a:ln w="9525">
              <a:noFill/>
              <a:round/>
              <a:headEnd/>
              <a:tailEnd/>
            </a:ln>
          </p:spPr>
          <p:txBody>
            <a:bodyPr anchor="ctr">
              <a:spAutoFit/>
            </a:bodyPr>
            <a:lstStyle/>
            <a:p>
              <a:endParaRPr lang="zh-CN" altLang="zh-CN">
                <a:latin typeface="Calibri" pitchFamily="34" charset="0"/>
              </a:endParaRPr>
            </a:p>
          </p:txBody>
        </p:sp>
        <p:sp>
          <p:nvSpPr>
            <p:cNvPr id="135" name="Oval 97"/>
            <p:cNvSpPr>
              <a:spLocks noChangeArrowheads="1"/>
            </p:cNvSpPr>
            <p:nvPr/>
          </p:nvSpPr>
          <p:spPr bwMode="auto">
            <a:xfrm>
              <a:off x="4777" y="3102"/>
              <a:ext cx="49" cy="49"/>
            </a:xfrm>
            <a:prstGeom prst="ellipse">
              <a:avLst/>
            </a:prstGeom>
            <a:gradFill rotWithShape="1">
              <a:gsLst>
                <a:gs pos="0">
                  <a:schemeClr val="bg1">
                    <a:gamma/>
                    <a:shade val="0"/>
                    <a:invGamma/>
                  </a:schemeClr>
                </a:gs>
                <a:gs pos="50000">
                  <a:schemeClr val="bg1"/>
                </a:gs>
                <a:gs pos="100000">
                  <a:schemeClr val="bg1">
                    <a:gamma/>
                    <a:shade val="0"/>
                    <a:invGamma/>
                  </a:schemeClr>
                </a:gs>
              </a:gsLst>
              <a:lin ang="18900000" scaled="1"/>
            </a:gradFill>
            <a:ln w="12700">
              <a:solidFill>
                <a:schemeClr val="tx1"/>
              </a:solidFill>
              <a:round/>
              <a:headEnd/>
              <a:tailEnd/>
            </a:ln>
            <a:effectLst/>
          </p:spPr>
          <p:txBody>
            <a:bodyPr wrap="none" anchor="ctr"/>
            <a:lstStyle/>
            <a:p>
              <a:pPr fontAlgn="auto">
                <a:spcBef>
                  <a:spcPts val="0"/>
                </a:spcBef>
                <a:spcAft>
                  <a:spcPts val="0"/>
                </a:spcAft>
                <a:defRPr/>
              </a:pPr>
              <a:endParaRPr lang="zh-CN" altLang="zh-CN">
                <a:latin typeface="+mn-lt"/>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4200" fill="hold"/>
                                        <p:tgtEl>
                                          <p:spTgt spid="1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229600" cy="755650"/>
          </a:xfrm>
        </p:spPr>
        <p:txBody>
          <a:bodyPr rtlCol="0">
            <a:normAutofit fontScale="90000"/>
          </a:bodyPr>
          <a:lstStyle/>
          <a:p>
            <a:pPr fontAlgn="auto">
              <a:spcAft>
                <a:spcPts val="0"/>
              </a:spcAft>
              <a:defRPr/>
            </a:pPr>
            <a:r>
              <a:rPr lang="en-US" altLang="zh-CN" dirty="0" smtClean="0"/>
              <a:t>1.2  </a:t>
            </a:r>
            <a:r>
              <a:rPr lang="zh-CN" altLang="en-US" dirty="0" smtClean="0"/>
              <a:t>磁场定向控制理论</a:t>
            </a:r>
            <a:r>
              <a:rPr lang="en-US" altLang="zh-CN" dirty="0" smtClean="0"/>
              <a:t>FOC</a:t>
            </a:r>
            <a:endParaRPr lang="zh-CN" altLang="en-US" dirty="0"/>
          </a:p>
        </p:txBody>
      </p:sp>
      <p:sp>
        <p:nvSpPr>
          <p:cNvPr id="29698" name="内容占位符 4"/>
          <p:cNvSpPr>
            <a:spLocks noGrp="1"/>
          </p:cNvSpPr>
          <p:nvPr>
            <p:ph idx="1"/>
          </p:nvPr>
        </p:nvSpPr>
        <p:spPr>
          <a:xfrm>
            <a:off x="395288" y="981075"/>
            <a:ext cx="8497887" cy="3621088"/>
          </a:xfrm>
        </p:spPr>
        <p:txBody>
          <a:bodyPr/>
          <a:lstStyle/>
          <a:p>
            <a:r>
              <a:rPr lang="zh-CN" altLang="en-US" sz="2000" smtClean="0"/>
              <a:t>如果我们把转子磁链所在的方向定义为</a:t>
            </a:r>
            <a:r>
              <a:rPr lang="en-US" altLang="zh-CN" sz="2000" smtClean="0"/>
              <a:t>d</a:t>
            </a:r>
            <a:r>
              <a:rPr lang="zh-CN" altLang="en-US" sz="2000" smtClean="0"/>
              <a:t>轴，那么我们要做的就是时刻检测</a:t>
            </a:r>
            <a:r>
              <a:rPr lang="en-US" altLang="zh-CN" sz="2000" smtClean="0"/>
              <a:t>d</a:t>
            </a:r>
            <a:r>
              <a:rPr lang="zh-CN" altLang="en-US" sz="2000" smtClean="0"/>
              <a:t>轴所在的位置，并根据这个信息，我们要控制流入定子的三相正弦电流，使合成的定子磁链的方向始终与转子磁链的方向成</a:t>
            </a:r>
            <a:r>
              <a:rPr lang="en-US" altLang="zh-CN" sz="2000" smtClean="0"/>
              <a:t>+/-90</a:t>
            </a:r>
            <a:r>
              <a:rPr lang="zh-CN" altLang="en-US" sz="2000" smtClean="0"/>
              <a:t>度的关系，而合成的定子磁链与</a:t>
            </a:r>
            <a:r>
              <a:rPr lang="en-US" altLang="zh-CN" sz="2000" smtClean="0"/>
              <a:t>d</a:t>
            </a:r>
            <a:r>
              <a:rPr lang="zh-CN" altLang="en-US" sz="2000" smtClean="0"/>
              <a:t>轴成</a:t>
            </a:r>
            <a:r>
              <a:rPr lang="en-US" altLang="zh-CN" sz="2000" smtClean="0"/>
              <a:t>90</a:t>
            </a:r>
            <a:r>
              <a:rPr lang="zh-CN" altLang="en-US" sz="2000" smtClean="0"/>
              <a:t>度时的那个轴方向，我们称之为</a:t>
            </a:r>
            <a:r>
              <a:rPr lang="en-US" altLang="zh-CN" sz="2000" smtClean="0"/>
              <a:t>q</a:t>
            </a:r>
            <a:r>
              <a:rPr lang="zh-CN" altLang="en-US" sz="2000" smtClean="0"/>
              <a:t>轴。</a:t>
            </a:r>
            <a:endParaRPr lang="en-US" altLang="zh-CN" sz="2000" smtClean="0"/>
          </a:p>
          <a:p>
            <a:r>
              <a:rPr lang="zh-CN" altLang="en-US" sz="2000" smtClean="0"/>
              <a:t>如上所述，当转子逆时针转动时，</a:t>
            </a:r>
            <a:r>
              <a:rPr lang="en-US" altLang="zh-CN" sz="2000" smtClean="0"/>
              <a:t>d</a:t>
            </a:r>
            <a:r>
              <a:rPr lang="zh-CN" altLang="en-US" sz="2000" smtClean="0"/>
              <a:t>轴也跟着转动。所以，我们需要实时的校正定子电流，从而使定子电流合成的定子磁链的方向始终超前</a:t>
            </a:r>
            <a:r>
              <a:rPr lang="en-US" altLang="zh-CN" sz="2000" smtClean="0"/>
              <a:t>d</a:t>
            </a:r>
            <a:r>
              <a:rPr lang="zh-CN" altLang="en-US" sz="2000" smtClean="0"/>
              <a:t>轴</a:t>
            </a:r>
            <a:r>
              <a:rPr lang="en-US" altLang="zh-CN" sz="2000" smtClean="0"/>
              <a:t>90</a:t>
            </a:r>
            <a:r>
              <a:rPr lang="zh-CN" altLang="en-US" sz="2000" smtClean="0"/>
              <a:t>度。这种关系，我们可以从右边的动画中看出，红色的</a:t>
            </a:r>
            <a:r>
              <a:rPr lang="en-US" altLang="zh-CN" sz="2000" smtClean="0"/>
              <a:t>d</a:t>
            </a:r>
            <a:r>
              <a:rPr lang="zh-CN" altLang="en-US" sz="2000" smtClean="0"/>
              <a:t>轴代表转子磁链，绿色的</a:t>
            </a:r>
            <a:r>
              <a:rPr lang="en-US" altLang="zh-CN" sz="2000" smtClean="0"/>
              <a:t>q</a:t>
            </a:r>
            <a:r>
              <a:rPr lang="zh-CN" altLang="en-US" sz="2000" smtClean="0"/>
              <a:t>轴代表定子磁链。</a:t>
            </a:r>
            <a:endParaRPr lang="en-US" altLang="zh-CN" sz="2000" smtClean="0"/>
          </a:p>
          <a:p>
            <a:r>
              <a:rPr lang="zh-CN" altLang="en-US" sz="2000" smtClean="0"/>
              <a:t>所以，当我们想要获得更大的转矩的时候，我们只需要实时的增大定子电流，以增大定子磁链的强度，即使右图动画中的绿色</a:t>
            </a:r>
            <a:r>
              <a:rPr lang="en-US" altLang="zh-CN" sz="2000" smtClean="0"/>
              <a:t>q</a:t>
            </a:r>
            <a:r>
              <a:rPr lang="zh-CN" altLang="en-US" sz="2000" smtClean="0"/>
              <a:t>轴变长，但同时我们也要时刻保证</a:t>
            </a:r>
            <a:r>
              <a:rPr lang="en-US" altLang="zh-CN" sz="2000" smtClean="0"/>
              <a:t>q</a:t>
            </a:r>
            <a:r>
              <a:rPr lang="zh-CN" altLang="en-US" sz="2000" smtClean="0"/>
              <a:t>轴超前</a:t>
            </a:r>
            <a:r>
              <a:rPr lang="en-US" altLang="zh-CN" sz="2000" smtClean="0"/>
              <a:t>d</a:t>
            </a:r>
            <a:r>
              <a:rPr lang="zh-CN" altLang="en-US" sz="2000" smtClean="0"/>
              <a:t>轴</a:t>
            </a:r>
            <a:r>
              <a:rPr lang="en-US" altLang="zh-CN" sz="2000" smtClean="0"/>
              <a:t>90</a:t>
            </a:r>
            <a:r>
              <a:rPr lang="zh-CN" altLang="en-US" sz="2000" smtClean="0"/>
              <a:t>度。</a:t>
            </a:r>
          </a:p>
        </p:txBody>
      </p:sp>
      <p:grpSp>
        <p:nvGrpSpPr>
          <p:cNvPr id="29699" name="Group 6"/>
          <p:cNvGrpSpPr>
            <a:grpSpLocks/>
          </p:cNvGrpSpPr>
          <p:nvPr/>
        </p:nvGrpSpPr>
        <p:grpSpPr bwMode="auto">
          <a:xfrm flipH="1">
            <a:off x="703263" y="5051425"/>
            <a:ext cx="1376362" cy="1376363"/>
            <a:chOff x="1920" y="648"/>
            <a:chExt cx="1776" cy="1776"/>
          </a:xfrm>
        </p:grpSpPr>
        <p:pic>
          <p:nvPicPr>
            <p:cNvPr id="29721" name="Picture 7" descr="MOTORBLACIMG"/>
            <p:cNvPicPr>
              <a:picLocks noChangeAspect="1" noChangeArrowheads="1" noCrop="1"/>
            </p:cNvPicPr>
            <p:nvPr/>
          </p:nvPicPr>
          <p:blipFill>
            <a:blip r:embed="rId3"/>
            <a:srcRect/>
            <a:stretch>
              <a:fillRect/>
            </a:stretch>
          </p:blipFill>
          <p:spPr bwMode="auto">
            <a:xfrm>
              <a:off x="1920" y="648"/>
              <a:ext cx="1776" cy="1776"/>
            </a:xfrm>
            <a:prstGeom prst="rect">
              <a:avLst/>
            </a:prstGeom>
            <a:noFill/>
            <a:ln w="9525">
              <a:noFill/>
              <a:miter lim="800000"/>
              <a:headEnd/>
              <a:tailEnd/>
            </a:ln>
          </p:spPr>
        </p:pic>
        <p:sp>
          <p:nvSpPr>
            <p:cNvPr id="29722" name="Oval 8"/>
            <p:cNvSpPr>
              <a:spLocks noChangeArrowheads="1"/>
            </p:cNvSpPr>
            <p:nvPr/>
          </p:nvSpPr>
          <p:spPr bwMode="auto">
            <a:xfrm>
              <a:off x="2197" y="104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23" name="Oval 9"/>
            <p:cNvSpPr>
              <a:spLocks noChangeArrowheads="1"/>
            </p:cNvSpPr>
            <p:nvPr/>
          </p:nvSpPr>
          <p:spPr bwMode="auto">
            <a:xfrm>
              <a:off x="2316" y="930"/>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24" name="Oval 10"/>
            <p:cNvSpPr>
              <a:spLocks noChangeArrowheads="1"/>
            </p:cNvSpPr>
            <p:nvPr/>
          </p:nvSpPr>
          <p:spPr bwMode="auto">
            <a:xfrm>
              <a:off x="2498" y="82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25" name="Oval 11"/>
            <p:cNvSpPr>
              <a:spLocks noChangeArrowheads="1"/>
            </p:cNvSpPr>
            <p:nvPr/>
          </p:nvSpPr>
          <p:spPr bwMode="auto">
            <a:xfrm>
              <a:off x="2659" y="77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26" name="Oval 12"/>
            <p:cNvSpPr>
              <a:spLocks noChangeArrowheads="1"/>
            </p:cNvSpPr>
            <p:nvPr/>
          </p:nvSpPr>
          <p:spPr bwMode="auto">
            <a:xfrm>
              <a:off x="2874" y="77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27" name="Oval 13"/>
            <p:cNvSpPr>
              <a:spLocks noChangeArrowheads="1"/>
            </p:cNvSpPr>
            <p:nvPr/>
          </p:nvSpPr>
          <p:spPr bwMode="auto">
            <a:xfrm>
              <a:off x="3032" y="821"/>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28" name="Oval 14"/>
            <p:cNvSpPr>
              <a:spLocks noChangeArrowheads="1"/>
            </p:cNvSpPr>
            <p:nvPr/>
          </p:nvSpPr>
          <p:spPr bwMode="auto">
            <a:xfrm>
              <a:off x="3210" y="92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29" name="Oval 15"/>
            <p:cNvSpPr>
              <a:spLocks noChangeArrowheads="1"/>
            </p:cNvSpPr>
            <p:nvPr/>
          </p:nvSpPr>
          <p:spPr bwMode="auto">
            <a:xfrm>
              <a:off x="3329" y="10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30" name="Oval 16"/>
            <p:cNvSpPr>
              <a:spLocks noChangeArrowheads="1"/>
            </p:cNvSpPr>
            <p:nvPr/>
          </p:nvSpPr>
          <p:spPr bwMode="auto">
            <a:xfrm>
              <a:off x="3443" y="122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31" name="Oval 17"/>
            <p:cNvSpPr>
              <a:spLocks noChangeArrowheads="1"/>
            </p:cNvSpPr>
            <p:nvPr/>
          </p:nvSpPr>
          <p:spPr bwMode="auto">
            <a:xfrm>
              <a:off x="3476" y="13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32" name="Oval 18"/>
            <p:cNvSpPr>
              <a:spLocks noChangeArrowheads="1"/>
            </p:cNvSpPr>
            <p:nvPr/>
          </p:nvSpPr>
          <p:spPr bwMode="auto">
            <a:xfrm>
              <a:off x="3476" y="1608"/>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33" name="Oval 19"/>
            <p:cNvSpPr>
              <a:spLocks noChangeArrowheads="1"/>
            </p:cNvSpPr>
            <p:nvPr/>
          </p:nvSpPr>
          <p:spPr bwMode="auto">
            <a:xfrm>
              <a:off x="3438" y="17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34" name="Oval 20"/>
            <p:cNvSpPr>
              <a:spLocks noChangeArrowheads="1"/>
            </p:cNvSpPr>
            <p:nvPr/>
          </p:nvSpPr>
          <p:spPr bwMode="auto">
            <a:xfrm>
              <a:off x="3331" y="194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35" name="Oval 21"/>
            <p:cNvSpPr>
              <a:spLocks noChangeArrowheads="1"/>
            </p:cNvSpPr>
            <p:nvPr/>
          </p:nvSpPr>
          <p:spPr bwMode="auto">
            <a:xfrm>
              <a:off x="3218" y="2059"/>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36" name="Oval 22"/>
            <p:cNvSpPr>
              <a:spLocks noChangeArrowheads="1"/>
            </p:cNvSpPr>
            <p:nvPr/>
          </p:nvSpPr>
          <p:spPr bwMode="auto">
            <a:xfrm>
              <a:off x="3027" y="2160"/>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37" name="Oval 23"/>
            <p:cNvSpPr>
              <a:spLocks noChangeArrowheads="1"/>
            </p:cNvSpPr>
            <p:nvPr/>
          </p:nvSpPr>
          <p:spPr bwMode="auto">
            <a:xfrm>
              <a:off x="2880" y="220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38" name="Oval 24"/>
            <p:cNvSpPr>
              <a:spLocks noChangeArrowheads="1"/>
            </p:cNvSpPr>
            <p:nvPr/>
          </p:nvSpPr>
          <p:spPr bwMode="auto">
            <a:xfrm>
              <a:off x="2656" y="2209"/>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39" name="Oval 25"/>
            <p:cNvSpPr>
              <a:spLocks noChangeArrowheads="1"/>
            </p:cNvSpPr>
            <p:nvPr/>
          </p:nvSpPr>
          <p:spPr bwMode="auto">
            <a:xfrm>
              <a:off x="2505" y="216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40" name="Oval 26"/>
            <p:cNvSpPr>
              <a:spLocks noChangeArrowheads="1"/>
            </p:cNvSpPr>
            <p:nvPr/>
          </p:nvSpPr>
          <p:spPr bwMode="auto">
            <a:xfrm>
              <a:off x="2318" y="205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41" name="Oval 27"/>
            <p:cNvSpPr>
              <a:spLocks noChangeArrowheads="1"/>
            </p:cNvSpPr>
            <p:nvPr/>
          </p:nvSpPr>
          <p:spPr bwMode="auto">
            <a:xfrm>
              <a:off x="2205" y="194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42" name="Oval 28"/>
            <p:cNvSpPr>
              <a:spLocks noChangeArrowheads="1"/>
            </p:cNvSpPr>
            <p:nvPr/>
          </p:nvSpPr>
          <p:spPr bwMode="auto">
            <a:xfrm>
              <a:off x="2090" y="122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43" name="Oval 29"/>
            <p:cNvSpPr>
              <a:spLocks noChangeArrowheads="1"/>
            </p:cNvSpPr>
            <p:nvPr/>
          </p:nvSpPr>
          <p:spPr bwMode="auto">
            <a:xfrm>
              <a:off x="2056" y="138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44" name="Oval 30"/>
            <p:cNvSpPr>
              <a:spLocks noChangeArrowheads="1"/>
            </p:cNvSpPr>
            <p:nvPr/>
          </p:nvSpPr>
          <p:spPr bwMode="auto">
            <a:xfrm>
              <a:off x="2060" y="159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45" name="Oval 31"/>
            <p:cNvSpPr>
              <a:spLocks noChangeArrowheads="1"/>
            </p:cNvSpPr>
            <p:nvPr/>
          </p:nvSpPr>
          <p:spPr bwMode="auto">
            <a:xfrm>
              <a:off x="2096" y="174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46" name="Oval 32"/>
            <p:cNvSpPr>
              <a:spLocks noChangeArrowheads="1"/>
            </p:cNvSpPr>
            <p:nvPr/>
          </p:nvSpPr>
          <p:spPr bwMode="auto">
            <a:xfrm>
              <a:off x="2253" y="98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47" name="Oval 33"/>
            <p:cNvSpPr>
              <a:spLocks noChangeArrowheads="1"/>
            </p:cNvSpPr>
            <p:nvPr/>
          </p:nvSpPr>
          <p:spPr bwMode="auto">
            <a:xfrm>
              <a:off x="2574" y="79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48" name="Oval 34"/>
            <p:cNvSpPr>
              <a:spLocks noChangeArrowheads="1"/>
            </p:cNvSpPr>
            <p:nvPr/>
          </p:nvSpPr>
          <p:spPr bwMode="auto">
            <a:xfrm>
              <a:off x="2954" y="7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49" name="Oval 35"/>
            <p:cNvSpPr>
              <a:spLocks noChangeArrowheads="1"/>
            </p:cNvSpPr>
            <p:nvPr/>
          </p:nvSpPr>
          <p:spPr bwMode="auto">
            <a:xfrm>
              <a:off x="3270" y="974"/>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50" name="Oval 36"/>
            <p:cNvSpPr>
              <a:spLocks noChangeArrowheads="1"/>
            </p:cNvSpPr>
            <p:nvPr/>
          </p:nvSpPr>
          <p:spPr bwMode="auto">
            <a:xfrm>
              <a:off x="3470" y="1307"/>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51" name="Oval 37"/>
            <p:cNvSpPr>
              <a:spLocks noChangeArrowheads="1"/>
            </p:cNvSpPr>
            <p:nvPr/>
          </p:nvSpPr>
          <p:spPr bwMode="auto">
            <a:xfrm>
              <a:off x="3466" y="1676"/>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52" name="Oval 38"/>
            <p:cNvSpPr>
              <a:spLocks noChangeArrowheads="1"/>
            </p:cNvSpPr>
            <p:nvPr/>
          </p:nvSpPr>
          <p:spPr bwMode="auto">
            <a:xfrm>
              <a:off x="3282" y="200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53" name="Oval 39"/>
            <p:cNvSpPr>
              <a:spLocks noChangeArrowheads="1"/>
            </p:cNvSpPr>
            <p:nvPr/>
          </p:nvSpPr>
          <p:spPr bwMode="auto">
            <a:xfrm>
              <a:off x="2963" y="219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54" name="Oval 40"/>
            <p:cNvSpPr>
              <a:spLocks noChangeArrowheads="1"/>
            </p:cNvSpPr>
            <p:nvPr/>
          </p:nvSpPr>
          <p:spPr bwMode="auto">
            <a:xfrm>
              <a:off x="2576" y="2193"/>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55" name="Oval 41"/>
            <p:cNvSpPr>
              <a:spLocks noChangeArrowheads="1"/>
            </p:cNvSpPr>
            <p:nvPr/>
          </p:nvSpPr>
          <p:spPr bwMode="auto">
            <a:xfrm>
              <a:off x="2258" y="200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56" name="Oval 42"/>
            <p:cNvSpPr>
              <a:spLocks noChangeArrowheads="1"/>
            </p:cNvSpPr>
            <p:nvPr/>
          </p:nvSpPr>
          <p:spPr bwMode="auto">
            <a:xfrm>
              <a:off x="2064" y="1305"/>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sp>
          <p:nvSpPr>
            <p:cNvPr id="29757" name="Oval 43"/>
            <p:cNvSpPr>
              <a:spLocks noChangeArrowheads="1"/>
            </p:cNvSpPr>
            <p:nvPr/>
          </p:nvSpPr>
          <p:spPr bwMode="auto">
            <a:xfrm>
              <a:off x="2070" y="1672"/>
              <a:ext cx="84" cy="84"/>
            </a:xfrm>
            <a:prstGeom prst="ellipse">
              <a:avLst/>
            </a:prstGeom>
            <a:gradFill rotWithShape="1">
              <a:gsLst>
                <a:gs pos="0">
                  <a:srgbClr val="CCCC00"/>
                </a:gs>
                <a:gs pos="100000">
                  <a:srgbClr val="5E5E00"/>
                </a:gs>
              </a:gsLst>
              <a:path path="shape">
                <a:fillToRect l="50000" t="50000" r="50000" b="50000"/>
              </a:path>
            </a:gradFill>
            <a:ln w="12700" algn="ctr">
              <a:solidFill>
                <a:schemeClr val="tx1"/>
              </a:solidFill>
              <a:round/>
              <a:headEnd/>
              <a:tailEnd/>
            </a:ln>
          </p:spPr>
          <p:txBody>
            <a:bodyPr anchor="ctr">
              <a:spAutoFit/>
            </a:bodyPr>
            <a:lstStyle/>
            <a:p>
              <a:pPr algn="ctr" eaLnBrk="0" hangingPunct="0">
                <a:lnSpc>
                  <a:spcPct val="94000"/>
                </a:lnSpc>
              </a:pPr>
              <a:endParaRPr lang="zh-CN" altLang="zh-CN">
                <a:latin typeface="Calibri" pitchFamily="34" charset="0"/>
              </a:endParaRPr>
            </a:p>
          </p:txBody>
        </p:sp>
      </p:grpSp>
      <p:pic>
        <p:nvPicPr>
          <p:cNvPr id="29700" name="Picture 46" descr="42 Prius motor current vector sweep"/>
          <p:cNvPicPr>
            <a:picLocks noChangeAspect="1" noChangeArrowheads="1"/>
          </p:cNvPicPr>
          <p:nvPr/>
        </p:nvPicPr>
        <p:blipFill>
          <a:blip r:embed="rId4"/>
          <a:srcRect/>
          <a:stretch>
            <a:fillRect/>
          </a:stretch>
        </p:blipFill>
        <p:spPr bwMode="auto">
          <a:xfrm>
            <a:off x="3282950" y="4999038"/>
            <a:ext cx="2632075" cy="1428750"/>
          </a:xfrm>
          <a:prstGeom prst="rect">
            <a:avLst/>
          </a:prstGeom>
          <a:noFill/>
          <a:ln w="9525">
            <a:noFill/>
            <a:miter lim="800000"/>
            <a:headEnd/>
            <a:tailEnd/>
          </a:ln>
        </p:spPr>
      </p:pic>
      <p:sp>
        <p:nvSpPr>
          <p:cNvPr id="29701" name="Line 47"/>
          <p:cNvSpPr>
            <a:spLocks noChangeShapeType="1"/>
          </p:cNvSpPr>
          <p:nvPr/>
        </p:nvSpPr>
        <p:spPr bwMode="auto">
          <a:xfrm>
            <a:off x="4621213" y="5024438"/>
            <a:ext cx="0" cy="1366837"/>
          </a:xfrm>
          <a:prstGeom prst="line">
            <a:avLst/>
          </a:prstGeom>
          <a:noFill/>
          <a:ln w="12700">
            <a:solidFill>
              <a:srgbClr val="FF0000"/>
            </a:solidFill>
            <a:round/>
            <a:headEnd/>
            <a:tailEnd/>
          </a:ln>
        </p:spPr>
        <p:txBody>
          <a:bodyPr wrap="none">
            <a:spAutoFit/>
          </a:bodyPr>
          <a:lstStyle/>
          <a:p>
            <a:endParaRPr lang="zh-CN" altLang="en-US"/>
          </a:p>
        </p:txBody>
      </p:sp>
      <p:sp>
        <p:nvSpPr>
          <p:cNvPr id="29702" name="Line 48"/>
          <p:cNvSpPr>
            <a:spLocks noChangeShapeType="1"/>
          </p:cNvSpPr>
          <p:nvPr/>
        </p:nvSpPr>
        <p:spPr bwMode="auto">
          <a:xfrm>
            <a:off x="3344863" y="5707063"/>
            <a:ext cx="2552700" cy="0"/>
          </a:xfrm>
          <a:prstGeom prst="line">
            <a:avLst/>
          </a:prstGeom>
          <a:noFill/>
          <a:ln w="12700">
            <a:solidFill>
              <a:srgbClr val="FF0000"/>
            </a:solidFill>
            <a:round/>
            <a:headEnd/>
            <a:tailEnd/>
          </a:ln>
        </p:spPr>
        <p:txBody>
          <a:bodyPr wrap="none">
            <a:spAutoFit/>
          </a:bodyPr>
          <a:lstStyle/>
          <a:p>
            <a:endParaRPr lang="zh-CN" altLang="en-US"/>
          </a:p>
        </p:txBody>
      </p:sp>
      <p:sp>
        <p:nvSpPr>
          <p:cNvPr id="29703" name="Freeform 144"/>
          <p:cNvSpPr>
            <a:spLocks/>
          </p:cNvSpPr>
          <p:nvPr/>
        </p:nvSpPr>
        <p:spPr bwMode="auto">
          <a:xfrm>
            <a:off x="3249613" y="5113338"/>
            <a:ext cx="735012" cy="490537"/>
          </a:xfrm>
          <a:custGeom>
            <a:avLst/>
            <a:gdLst>
              <a:gd name="T0" fmla="*/ 0 w 463"/>
              <a:gd name="T1" fmla="*/ 2147483647 h 309"/>
              <a:gd name="T2" fmla="*/ 2147483647 w 463"/>
              <a:gd name="T3" fmla="*/ 2147483647 h 309"/>
              <a:gd name="T4" fmla="*/ 2147483647 w 463"/>
              <a:gd name="T5" fmla="*/ 0 h 309"/>
              <a:gd name="T6" fmla="*/ 0 60000 65536"/>
              <a:gd name="T7" fmla="*/ 0 60000 65536"/>
              <a:gd name="T8" fmla="*/ 0 60000 65536"/>
              <a:gd name="T9" fmla="*/ 0 w 463"/>
              <a:gd name="T10" fmla="*/ 0 h 309"/>
              <a:gd name="T11" fmla="*/ 463 w 463"/>
              <a:gd name="T12" fmla="*/ 309 h 309"/>
            </a:gdLst>
            <a:ahLst/>
            <a:cxnLst>
              <a:cxn ang="T6">
                <a:pos x="T0" y="T1"/>
              </a:cxn>
              <a:cxn ang="T7">
                <a:pos x="T2" y="T3"/>
              </a:cxn>
              <a:cxn ang="T8">
                <a:pos x="T4" y="T5"/>
              </a:cxn>
            </a:cxnLst>
            <a:rect l="T9" t="T10" r="T11" b="T12"/>
            <a:pathLst>
              <a:path w="463" h="309">
                <a:moveTo>
                  <a:pt x="0" y="300"/>
                </a:moveTo>
                <a:cubicBezTo>
                  <a:pt x="118" y="304"/>
                  <a:pt x="236" y="309"/>
                  <a:pt x="313" y="259"/>
                </a:cubicBezTo>
                <a:cubicBezTo>
                  <a:pt x="390" y="209"/>
                  <a:pt x="426" y="104"/>
                  <a:pt x="463" y="0"/>
                </a:cubicBezTo>
              </a:path>
            </a:pathLst>
          </a:custGeom>
          <a:noFill/>
          <a:ln w="12700">
            <a:solidFill>
              <a:schemeClr val="tx1"/>
            </a:solidFill>
            <a:round/>
            <a:headEnd/>
            <a:tailEnd type="triangle" w="med" len="med"/>
          </a:ln>
        </p:spPr>
        <p:txBody>
          <a:bodyPr wrap="none">
            <a:spAutoFit/>
          </a:bodyPr>
          <a:lstStyle/>
          <a:p>
            <a:endParaRPr lang="zh-CN" altLang="en-US">
              <a:latin typeface="Calibri" pitchFamily="34" charset="0"/>
            </a:endParaRPr>
          </a:p>
        </p:txBody>
      </p:sp>
      <p:sp>
        <p:nvSpPr>
          <p:cNvPr id="29704" name="Text Box 74"/>
          <p:cNvSpPr txBox="1">
            <a:spLocks noChangeArrowheads="1"/>
          </p:cNvSpPr>
          <p:nvPr/>
        </p:nvSpPr>
        <p:spPr bwMode="auto">
          <a:xfrm rot="-5400000">
            <a:off x="2951957" y="5145881"/>
            <a:ext cx="528638" cy="206375"/>
          </a:xfrm>
          <a:prstGeom prst="rect">
            <a:avLst/>
          </a:prstGeom>
          <a:noFill/>
          <a:ln w="9525">
            <a:noFill/>
            <a:miter lim="800000"/>
            <a:headEnd/>
            <a:tailEnd/>
          </a:ln>
        </p:spPr>
        <p:txBody>
          <a:bodyPr wrap="none">
            <a:spAutoFit/>
          </a:bodyPr>
          <a:lstStyle/>
          <a:p>
            <a:pPr defTabSz="895350" eaLnBrk="0" hangingPunct="0">
              <a:lnSpc>
                <a:spcPct val="94000"/>
              </a:lnSpc>
            </a:pPr>
            <a:r>
              <a:rPr lang="en-US" altLang="zh-CN" sz="800" b="1">
                <a:solidFill>
                  <a:srgbClr val="0E00BE"/>
                </a:solidFill>
                <a:cs typeface="Arial" charset="0"/>
              </a:rPr>
              <a:t>Torque</a:t>
            </a:r>
          </a:p>
        </p:txBody>
      </p:sp>
      <p:sp>
        <p:nvSpPr>
          <p:cNvPr id="29705" name="Text Box 75"/>
          <p:cNvSpPr txBox="1">
            <a:spLocks noChangeArrowheads="1"/>
          </p:cNvSpPr>
          <p:nvPr/>
        </p:nvSpPr>
        <p:spPr bwMode="auto">
          <a:xfrm>
            <a:off x="2462213" y="5468938"/>
            <a:ext cx="917575" cy="320675"/>
          </a:xfrm>
          <a:prstGeom prst="rect">
            <a:avLst/>
          </a:prstGeom>
          <a:noFill/>
          <a:ln w="9525">
            <a:noFill/>
            <a:miter lim="800000"/>
            <a:headEnd/>
            <a:tailEnd/>
          </a:ln>
        </p:spPr>
        <p:txBody>
          <a:bodyPr>
            <a:spAutoFit/>
          </a:bodyPr>
          <a:lstStyle/>
          <a:p>
            <a:pPr algn="ctr" defTabSz="895350" eaLnBrk="0" hangingPunct="0">
              <a:lnSpc>
                <a:spcPct val="94000"/>
              </a:lnSpc>
            </a:pPr>
            <a:r>
              <a:rPr lang="en-US" altLang="zh-CN" sz="800">
                <a:cs typeface="Arial" charset="0"/>
              </a:rPr>
              <a:t>Maximum torque per amp</a:t>
            </a:r>
          </a:p>
        </p:txBody>
      </p:sp>
      <p:sp>
        <p:nvSpPr>
          <p:cNvPr id="29706" name="Text Box 78"/>
          <p:cNvSpPr txBox="1">
            <a:spLocks noChangeArrowheads="1"/>
          </p:cNvSpPr>
          <p:nvPr/>
        </p:nvSpPr>
        <p:spPr bwMode="auto">
          <a:xfrm>
            <a:off x="3690938" y="6472238"/>
            <a:ext cx="1860550" cy="206375"/>
          </a:xfrm>
          <a:prstGeom prst="rect">
            <a:avLst/>
          </a:prstGeom>
          <a:noFill/>
          <a:ln w="9525">
            <a:noFill/>
            <a:miter lim="800000"/>
            <a:headEnd/>
            <a:tailEnd/>
          </a:ln>
        </p:spPr>
        <p:txBody>
          <a:bodyPr wrap="none">
            <a:spAutoFit/>
          </a:bodyPr>
          <a:lstStyle/>
          <a:p>
            <a:pPr defTabSz="895350" eaLnBrk="0" hangingPunct="0">
              <a:lnSpc>
                <a:spcPct val="94000"/>
              </a:lnSpc>
            </a:pPr>
            <a:r>
              <a:rPr lang="en-US" altLang="zh-CN" sz="800" b="1">
                <a:solidFill>
                  <a:srgbClr val="0E00BE"/>
                </a:solidFill>
                <a:cs typeface="Arial" charset="0"/>
              </a:rPr>
              <a:t>Rotor flux angle – stator flux angle</a:t>
            </a:r>
          </a:p>
        </p:txBody>
      </p:sp>
      <p:sp>
        <p:nvSpPr>
          <p:cNvPr id="29707" name="Text Box 137"/>
          <p:cNvSpPr txBox="1">
            <a:spLocks noChangeArrowheads="1"/>
          </p:cNvSpPr>
          <p:nvPr/>
        </p:nvSpPr>
        <p:spPr bwMode="auto">
          <a:xfrm>
            <a:off x="4502150" y="6386513"/>
            <a:ext cx="265113" cy="20637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800" b="1">
                <a:solidFill>
                  <a:srgbClr val="0E00BE"/>
                </a:solidFill>
                <a:cs typeface="Arial" charset="0"/>
              </a:rPr>
              <a:t>0</a:t>
            </a:r>
            <a:r>
              <a:rPr lang="en-US" altLang="zh-CN" sz="800" b="1" baseline="30000">
                <a:solidFill>
                  <a:srgbClr val="0E00BE"/>
                </a:solidFill>
                <a:cs typeface="Arial" charset="0"/>
              </a:rPr>
              <a:t>º</a:t>
            </a:r>
            <a:endParaRPr lang="en-US" altLang="zh-CN" sz="800" b="1">
              <a:solidFill>
                <a:srgbClr val="0E00BE"/>
              </a:solidFill>
              <a:cs typeface="Arial" charset="0"/>
            </a:endParaRPr>
          </a:p>
        </p:txBody>
      </p:sp>
      <p:sp>
        <p:nvSpPr>
          <p:cNvPr id="29708" name="Text Box 138"/>
          <p:cNvSpPr txBox="1">
            <a:spLocks noChangeArrowheads="1"/>
          </p:cNvSpPr>
          <p:nvPr/>
        </p:nvSpPr>
        <p:spPr bwMode="auto">
          <a:xfrm>
            <a:off x="3811588" y="6386513"/>
            <a:ext cx="355600" cy="20637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800" b="1">
                <a:solidFill>
                  <a:srgbClr val="0E00BE"/>
                </a:solidFill>
                <a:cs typeface="Arial" charset="0"/>
              </a:rPr>
              <a:t>-90</a:t>
            </a:r>
            <a:r>
              <a:rPr lang="en-US" altLang="zh-CN" sz="800" b="1" baseline="30000">
                <a:solidFill>
                  <a:srgbClr val="0E00BE"/>
                </a:solidFill>
                <a:cs typeface="Arial" charset="0"/>
              </a:rPr>
              <a:t>º</a:t>
            </a:r>
            <a:endParaRPr lang="en-US" altLang="zh-CN" sz="800" b="1">
              <a:solidFill>
                <a:srgbClr val="0E00BE"/>
              </a:solidFill>
              <a:cs typeface="Arial" charset="0"/>
            </a:endParaRPr>
          </a:p>
        </p:txBody>
      </p:sp>
      <p:sp>
        <p:nvSpPr>
          <p:cNvPr id="29709" name="Text Box 139"/>
          <p:cNvSpPr txBox="1">
            <a:spLocks noChangeArrowheads="1"/>
          </p:cNvSpPr>
          <p:nvPr/>
        </p:nvSpPr>
        <p:spPr bwMode="auto">
          <a:xfrm>
            <a:off x="5119688" y="6388100"/>
            <a:ext cx="322262" cy="20637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800" b="1">
                <a:solidFill>
                  <a:srgbClr val="0E00BE"/>
                </a:solidFill>
                <a:cs typeface="Arial" charset="0"/>
              </a:rPr>
              <a:t>90</a:t>
            </a:r>
            <a:r>
              <a:rPr lang="en-US" altLang="zh-CN" sz="800" b="1" baseline="30000">
                <a:solidFill>
                  <a:srgbClr val="0E00BE"/>
                </a:solidFill>
                <a:cs typeface="Arial" charset="0"/>
              </a:rPr>
              <a:t>º</a:t>
            </a:r>
            <a:endParaRPr lang="en-US" altLang="zh-CN" sz="800" b="1">
              <a:solidFill>
                <a:srgbClr val="0E00BE"/>
              </a:solidFill>
              <a:cs typeface="Arial" charset="0"/>
            </a:endParaRPr>
          </a:p>
        </p:txBody>
      </p:sp>
      <p:sp>
        <p:nvSpPr>
          <p:cNvPr id="29710" name="Text Box 140"/>
          <p:cNvSpPr txBox="1">
            <a:spLocks noChangeArrowheads="1"/>
          </p:cNvSpPr>
          <p:nvPr/>
        </p:nvSpPr>
        <p:spPr bwMode="auto">
          <a:xfrm>
            <a:off x="3141663" y="6386513"/>
            <a:ext cx="412750" cy="20637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800" b="1">
                <a:solidFill>
                  <a:srgbClr val="0E00BE"/>
                </a:solidFill>
                <a:cs typeface="Arial" charset="0"/>
              </a:rPr>
              <a:t>-180</a:t>
            </a:r>
            <a:r>
              <a:rPr lang="en-US" altLang="zh-CN" sz="800" b="1" baseline="30000">
                <a:solidFill>
                  <a:srgbClr val="0E00BE"/>
                </a:solidFill>
                <a:cs typeface="Arial" charset="0"/>
              </a:rPr>
              <a:t>º</a:t>
            </a:r>
            <a:endParaRPr lang="en-US" altLang="zh-CN" sz="800" b="1">
              <a:solidFill>
                <a:srgbClr val="0E00BE"/>
              </a:solidFill>
              <a:cs typeface="Arial" charset="0"/>
            </a:endParaRPr>
          </a:p>
        </p:txBody>
      </p:sp>
      <p:sp>
        <p:nvSpPr>
          <p:cNvPr id="29711" name="Text Box 141"/>
          <p:cNvSpPr txBox="1">
            <a:spLocks noChangeArrowheads="1"/>
          </p:cNvSpPr>
          <p:nvPr/>
        </p:nvSpPr>
        <p:spPr bwMode="auto">
          <a:xfrm>
            <a:off x="5711825" y="6388100"/>
            <a:ext cx="379413" cy="206375"/>
          </a:xfrm>
          <a:prstGeom prst="rect">
            <a:avLst/>
          </a:prstGeom>
          <a:noFill/>
          <a:ln w="9525">
            <a:noFill/>
            <a:miter lim="800000"/>
            <a:headEnd/>
            <a:tailEnd/>
          </a:ln>
        </p:spPr>
        <p:txBody>
          <a:bodyPr wrap="none">
            <a:spAutoFit/>
          </a:bodyPr>
          <a:lstStyle/>
          <a:p>
            <a:pPr algn="ctr" defTabSz="895350" eaLnBrk="0" hangingPunct="0">
              <a:lnSpc>
                <a:spcPct val="94000"/>
              </a:lnSpc>
            </a:pPr>
            <a:r>
              <a:rPr lang="en-US" altLang="zh-CN" sz="800" b="1">
                <a:solidFill>
                  <a:srgbClr val="0E00BE"/>
                </a:solidFill>
                <a:cs typeface="Arial" charset="0"/>
              </a:rPr>
              <a:t>180</a:t>
            </a:r>
            <a:r>
              <a:rPr lang="en-US" altLang="zh-CN" sz="800" b="1" baseline="30000">
                <a:solidFill>
                  <a:srgbClr val="0E00BE"/>
                </a:solidFill>
                <a:cs typeface="Arial" charset="0"/>
              </a:rPr>
              <a:t>º</a:t>
            </a:r>
            <a:endParaRPr lang="en-US" altLang="zh-CN" sz="800" b="1">
              <a:solidFill>
                <a:srgbClr val="0E00BE"/>
              </a:solidFill>
              <a:cs typeface="Arial" charset="0"/>
            </a:endParaRPr>
          </a:p>
        </p:txBody>
      </p:sp>
      <p:pic>
        <p:nvPicPr>
          <p:cNvPr id="29712" name="Picture 99" descr="Synchronous Machine"/>
          <p:cNvPicPr>
            <a:picLocks noChangeAspect="1" noChangeArrowheads="1"/>
          </p:cNvPicPr>
          <p:nvPr/>
        </p:nvPicPr>
        <p:blipFill>
          <a:blip r:embed="rId5"/>
          <a:srcRect b="9735"/>
          <a:stretch>
            <a:fillRect/>
          </a:stretch>
        </p:blipFill>
        <p:spPr bwMode="auto">
          <a:xfrm>
            <a:off x="6348413" y="4473575"/>
            <a:ext cx="2743200" cy="2347913"/>
          </a:xfrm>
          <a:prstGeom prst="rect">
            <a:avLst/>
          </a:prstGeom>
          <a:noFill/>
          <a:ln w="9525">
            <a:noFill/>
            <a:miter lim="800000"/>
            <a:headEnd/>
            <a:tailEnd/>
          </a:ln>
        </p:spPr>
      </p:pic>
      <p:grpSp>
        <p:nvGrpSpPr>
          <p:cNvPr id="128" name="Group 98"/>
          <p:cNvGrpSpPr>
            <a:grpSpLocks/>
          </p:cNvGrpSpPr>
          <p:nvPr/>
        </p:nvGrpSpPr>
        <p:grpSpPr bwMode="auto">
          <a:xfrm>
            <a:off x="6511925" y="4602163"/>
            <a:ext cx="2190750" cy="2190750"/>
            <a:chOff x="4116" y="2435"/>
            <a:chExt cx="1380" cy="1380"/>
          </a:xfrm>
        </p:grpSpPr>
        <p:sp>
          <p:nvSpPr>
            <p:cNvPr id="29714" name="Oval 91"/>
            <p:cNvSpPr>
              <a:spLocks noChangeArrowheads="1"/>
            </p:cNvSpPr>
            <p:nvPr/>
          </p:nvSpPr>
          <p:spPr bwMode="auto">
            <a:xfrm>
              <a:off x="4507" y="2827"/>
              <a:ext cx="597" cy="597"/>
            </a:xfrm>
            <a:prstGeom prst="ellipse">
              <a:avLst/>
            </a:prstGeom>
            <a:gradFill rotWithShape="1">
              <a:gsLst>
                <a:gs pos="0">
                  <a:srgbClr val="009900"/>
                </a:gs>
                <a:gs pos="100000">
                  <a:srgbClr val="FF0000"/>
                </a:gs>
              </a:gsLst>
              <a:lin ang="18900000" scaled="1"/>
            </a:gradFill>
            <a:ln w="9525" algn="ctr">
              <a:solidFill>
                <a:schemeClr val="tx1"/>
              </a:solidFill>
              <a:round/>
              <a:headEnd/>
              <a:tailEnd/>
            </a:ln>
          </p:spPr>
          <p:txBody>
            <a:bodyPr anchor="ctr">
              <a:spAutoFit/>
            </a:bodyPr>
            <a:lstStyle/>
            <a:p>
              <a:endParaRPr lang="zh-CN" altLang="zh-CN">
                <a:latin typeface="Calibri" pitchFamily="34" charset="0"/>
              </a:endParaRPr>
            </a:p>
          </p:txBody>
        </p:sp>
        <p:sp>
          <p:nvSpPr>
            <p:cNvPr id="29715" name="Text Box 92"/>
            <p:cNvSpPr txBox="1">
              <a:spLocks noChangeArrowheads="1"/>
            </p:cNvSpPr>
            <p:nvPr/>
          </p:nvSpPr>
          <p:spPr bwMode="auto">
            <a:xfrm rot="2868943">
              <a:off x="4554" y="3234"/>
              <a:ext cx="167" cy="148"/>
            </a:xfrm>
            <a:prstGeom prst="rect">
              <a:avLst/>
            </a:prstGeom>
            <a:noFill/>
            <a:ln w="9525">
              <a:noFill/>
              <a:miter lim="800000"/>
              <a:headEnd/>
              <a:tailEnd/>
            </a:ln>
          </p:spPr>
          <p:txBody>
            <a:bodyPr wrap="none">
              <a:spAutoFit/>
            </a:bodyPr>
            <a:lstStyle/>
            <a:p>
              <a:pPr eaLnBrk="0" hangingPunct="0">
                <a:lnSpc>
                  <a:spcPct val="94000"/>
                </a:lnSpc>
              </a:pPr>
              <a:r>
                <a:rPr lang="en-US" altLang="zh-CN" sz="1000" b="1">
                  <a:solidFill>
                    <a:srgbClr val="C3E1FF"/>
                  </a:solidFill>
                  <a:latin typeface="Tahoma" pitchFamily="34" charset="0"/>
                  <a:cs typeface="Arial" charset="0"/>
                </a:rPr>
                <a:t>S</a:t>
              </a:r>
            </a:p>
          </p:txBody>
        </p:sp>
        <p:sp>
          <p:nvSpPr>
            <p:cNvPr id="29716" name="Line 93"/>
            <p:cNvSpPr>
              <a:spLocks noChangeShapeType="1"/>
            </p:cNvSpPr>
            <p:nvPr/>
          </p:nvSpPr>
          <p:spPr bwMode="auto">
            <a:xfrm flipH="1" flipV="1">
              <a:off x="4331" y="2636"/>
              <a:ext cx="472" cy="493"/>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29717" name="Line 94"/>
            <p:cNvSpPr>
              <a:spLocks noChangeShapeType="1"/>
            </p:cNvSpPr>
            <p:nvPr/>
          </p:nvSpPr>
          <p:spPr bwMode="auto">
            <a:xfrm flipV="1">
              <a:off x="4802" y="2655"/>
              <a:ext cx="506" cy="473"/>
            </a:xfrm>
            <a:prstGeom prst="line">
              <a:avLst/>
            </a:prstGeom>
            <a:noFill/>
            <a:ln w="28575">
              <a:solidFill>
                <a:srgbClr val="CC0000"/>
              </a:solidFill>
              <a:round/>
              <a:headEnd/>
              <a:tailEnd type="triangle" w="med" len="med"/>
            </a:ln>
          </p:spPr>
          <p:txBody>
            <a:bodyPr wrap="none" anchor="ctr"/>
            <a:lstStyle/>
            <a:p>
              <a:endParaRPr lang="zh-CN" altLang="en-US"/>
            </a:p>
          </p:txBody>
        </p:sp>
        <p:sp>
          <p:nvSpPr>
            <p:cNvPr id="29718" name="Text Box 95"/>
            <p:cNvSpPr txBox="1">
              <a:spLocks noChangeArrowheads="1"/>
            </p:cNvSpPr>
            <p:nvPr/>
          </p:nvSpPr>
          <p:spPr bwMode="auto">
            <a:xfrm rot="2868943">
              <a:off x="4904" y="2881"/>
              <a:ext cx="178" cy="148"/>
            </a:xfrm>
            <a:prstGeom prst="rect">
              <a:avLst/>
            </a:prstGeom>
            <a:noFill/>
            <a:ln w="9525">
              <a:noFill/>
              <a:miter lim="800000"/>
              <a:headEnd/>
              <a:tailEnd/>
            </a:ln>
          </p:spPr>
          <p:txBody>
            <a:bodyPr wrap="none">
              <a:spAutoFit/>
            </a:bodyPr>
            <a:lstStyle/>
            <a:p>
              <a:pPr eaLnBrk="0" hangingPunct="0">
                <a:lnSpc>
                  <a:spcPct val="94000"/>
                </a:lnSpc>
              </a:pPr>
              <a:r>
                <a:rPr lang="en-US" altLang="zh-CN" sz="1000" b="1">
                  <a:solidFill>
                    <a:srgbClr val="C3E1FF"/>
                  </a:solidFill>
                  <a:latin typeface="Tahoma" pitchFamily="34" charset="0"/>
                  <a:cs typeface="Arial" charset="0"/>
                </a:rPr>
                <a:t>N</a:t>
              </a:r>
            </a:p>
          </p:txBody>
        </p:sp>
        <p:sp>
          <p:nvSpPr>
            <p:cNvPr id="29719" name="Oval 96"/>
            <p:cNvSpPr>
              <a:spLocks noChangeArrowheads="1"/>
            </p:cNvSpPr>
            <p:nvPr/>
          </p:nvSpPr>
          <p:spPr bwMode="auto">
            <a:xfrm>
              <a:off x="4116" y="2435"/>
              <a:ext cx="1380" cy="1380"/>
            </a:xfrm>
            <a:prstGeom prst="ellipse">
              <a:avLst/>
            </a:prstGeom>
            <a:noFill/>
            <a:ln w="9525">
              <a:noFill/>
              <a:round/>
              <a:headEnd/>
              <a:tailEnd/>
            </a:ln>
          </p:spPr>
          <p:txBody>
            <a:bodyPr anchor="ctr">
              <a:spAutoFit/>
            </a:bodyPr>
            <a:lstStyle/>
            <a:p>
              <a:endParaRPr lang="zh-CN" altLang="zh-CN">
                <a:latin typeface="Calibri" pitchFamily="34" charset="0"/>
              </a:endParaRPr>
            </a:p>
          </p:txBody>
        </p:sp>
        <p:sp>
          <p:nvSpPr>
            <p:cNvPr id="135" name="Oval 97"/>
            <p:cNvSpPr>
              <a:spLocks noChangeArrowheads="1"/>
            </p:cNvSpPr>
            <p:nvPr/>
          </p:nvSpPr>
          <p:spPr bwMode="auto">
            <a:xfrm>
              <a:off x="4777" y="3102"/>
              <a:ext cx="49" cy="49"/>
            </a:xfrm>
            <a:prstGeom prst="ellipse">
              <a:avLst/>
            </a:prstGeom>
            <a:gradFill rotWithShape="1">
              <a:gsLst>
                <a:gs pos="0">
                  <a:schemeClr val="bg1">
                    <a:gamma/>
                    <a:shade val="0"/>
                    <a:invGamma/>
                  </a:schemeClr>
                </a:gs>
                <a:gs pos="50000">
                  <a:schemeClr val="bg1"/>
                </a:gs>
                <a:gs pos="100000">
                  <a:schemeClr val="bg1">
                    <a:gamma/>
                    <a:shade val="0"/>
                    <a:invGamma/>
                  </a:schemeClr>
                </a:gs>
              </a:gsLst>
              <a:lin ang="18900000" scaled="1"/>
            </a:gradFill>
            <a:ln w="12700">
              <a:solidFill>
                <a:schemeClr val="tx1"/>
              </a:solidFill>
              <a:round/>
              <a:headEnd/>
              <a:tailEnd/>
            </a:ln>
            <a:effectLst/>
          </p:spPr>
          <p:txBody>
            <a:bodyPr wrap="none" anchor="ctr"/>
            <a:lstStyle/>
            <a:p>
              <a:pPr fontAlgn="auto">
                <a:spcBef>
                  <a:spcPts val="0"/>
                </a:spcBef>
                <a:spcAft>
                  <a:spcPts val="0"/>
                </a:spcAft>
                <a:defRPr/>
              </a:pPr>
              <a:endParaRPr lang="zh-CN" altLang="zh-CN">
                <a:latin typeface="+mn-lt"/>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4200" fill="hold"/>
                                        <p:tgtEl>
                                          <p:spTgt spid="1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229600" cy="755650"/>
          </a:xfrm>
        </p:spPr>
        <p:txBody>
          <a:bodyPr rtlCol="0">
            <a:normAutofit fontScale="90000"/>
          </a:bodyPr>
          <a:lstStyle/>
          <a:p>
            <a:pPr fontAlgn="auto">
              <a:spcAft>
                <a:spcPts val="0"/>
              </a:spcAft>
              <a:defRPr/>
            </a:pPr>
            <a:r>
              <a:rPr lang="en-US" altLang="zh-CN" dirty="0" smtClean="0"/>
              <a:t>1.3  </a:t>
            </a:r>
            <a:r>
              <a:rPr lang="zh-CN" altLang="en-US" dirty="0"/>
              <a:t>两相混合式步进电机工作原理</a:t>
            </a:r>
          </a:p>
        </p:txBody>
      </p:sp>
      <p:sp>
        <p:nvSpPr>
          <p:cNvPr id="8319" name="内容占位符 2"/>
          <p:cNvSpPr>
            <a:spLocks noGrp="1"/>
          </p:cNvSpPr>
          <p:nvPr>
            <p:ph sz="half" idx="1"/>
          </p:nvPr>
        </p:nvSpPr>
        <p:spPr>
          <a:xfrm>
            <a:off x="179388" y="4149725"/>
            <a:ext cx="8785225" cy="2663825"/>
          </a:xfrm>
        </p:spPr>
        <p:txBody>
          <a:bodyPr/>
          <a:lstStyle/>
          <a:p>
            <a:r>
              <a:rPr lang="zh-CN" altLang="en-US" sz="1800" smtClean="0"/>
              <a:t>从左边的图，我们可以看到两相混合式步进电机的定子上有四个绕有线圈的磁极，相对磁极的线圈串联 组成两相绕组。</a:t>
            </a:r>
          </a:p>
          <a:p>
            <a:r>
              <a:rPr lang="zh-CN" altLang="en-US" sz="1800" smtClean="0">
                <a:solidFill>
                  <a:schemeClr val="accent2"/>
                </a:solidFill>
              </a:rPr>
              <a:t>由于同一相绕组两个线圈绕线的方向相反，所以通过同一电流时，电流从相反方向流过同一相绕组产生的磁场方向也相反。</a:t>
            </a:r>
            <a:endParaRPr lang="en-US" altLang="zh-CN" sz="1800" smtClean="0">
              <a:solidFill>
                <a:schemeClr val="accent2"/>
              </a:solidFill>
            </a:endParaRPr>
          </a:p>
          <a:p>
            <a:r>
              <a:rPr lang="zh-CN" altLang="en-US" sz="1800" smtClean="0"/>
              <a:t>中间的动画是满步</a:t>
            </a:r>
            <a:r>
              <a:rPr lang="en-US" altLang="zh-CN" sz="1800" smtClean="0"/>
              <a:t>(Full Stepping)</a:t>
            </a:r>
            <a:r>
              <a:rPr lang="zh-CN" altLang="en-US" sz="1800" smtClean="0"/>
              <a:t>操作方式下的运行情况，右边的动画是半步</a:t>
            </a:r>
            <a:r>
              <a:rPr lang="en-US" altLang="zh-CN" sz="1800" smtClean="0"/>
              <a:t>(Half-stepping)</a:t>
            </a:r>
            <a:r>
              <a:rPr lang="zh-CN" altLang="en-US" sz="1800" smtClean="0"/>
              <a:t>操作方式的运行情况，后面将做一下简要描述。</a:t>
            </a:r>
          </a:p>
          <a:p>
            <a:endParaRPr lang="zh-CN" altLang="en-US" sz="1800" smtClean="0">
              <a:latin typeface="Garamond" pitchFamily="18" charset="0"/>
            </a:endParaRPr>
          </a:p>
        </p:txBody>
      </p:sp>
      <p:graphicFrame>
        <p:nvGraphicFramePr>
          <p:cNvPr id="8317" name="Object 125">
            <a:hlinkClick r:id="" action="ppaction://ole?verb=0"/>
          </p:cNvPr>
          <p:cNvGraphicFramePr>
            <a:graphicFrameLocks noGrp="1"/>
          </p:cNvGraphicFramePr>
          <p:nvPr/>
        </p:nvGraphicFramePr>
        <p:xfrm>
          <a:off x="323850" y="1412875"/>
          <a:ext cx="2212975" cy="2119313"/>
        </p:xfrm>
        <a:graphic>
          <a:graphicData uri="http://schemas.openxmlformats.org/presentationml/2006/ole">
            <p:oleObj spid="_x0000_s8317" name="PaperPort Document" r:id="rId4" imgW="4629912" imgH="2801112" progId="">
              <p:embed/>
            </p:oleObj>
          </a:graphicData>
        </a:graphic>
      </p:graphicFrame>
      <p:pic>
        <p:nvPicPr>
          <p:cNvPr id="8320" name="Picture 3" descr="step-rot"/>
          <p:cNvPicPr>
            <a:picLocks noChangeAspect="1" noChangeArrowheads="1" noCrop="1"/>
          </p:cNvPicPr>
          <p:nvPr/>
        </p:nvPicPr>
        <p:blipFill>
          <a:blip r:embed="rId5"/>
          <a:srcRect/>
          <a:stretch>
            <a:fillRect/>
          </a:stretch>
        </p:blipFill>
        <p:spPr bwMode="auto">
          <a:xfrm>
            <a:off x="3203575" y="1341438"/>
            <a:ext cx="2047875" cy="2435225"/>
          </a:xfrm>
          <a:prstGeom prst="rect">
            <a:avLst/>
          </a:prstGeom>
          <a:noFill/>
          <a:ln w="9525">
            <a:noFill/>
            <a:miter lim="800000"/>
            <a:headEnd/>
            <a:tailEnd/>
          </a:ln>
        </p:spPr>
      </p:pic>
      <p:pic>
        <p:nvPicPr>
          <p:cNvPr id="8321" name="Picture 4" descr="step-hrot"/>
          <p:cNvPicPr>
            <a:picLocks noChangeAspect="1" noChangeArrowheads="1" noCrop="1"/>
          </p:cNvPicPr>
          <p:nvPr/>
        </p:nvPicPr>
        <p:blipFill>
          <a:blip r:embed="rId6"/>
          <a:srcRect/>
          <a:stretch>
            <a:fillRect/>
          </a:stretch>
        </p:blipFill>
        <p:spPr bwMode="auto">
          <a:xfrm>
            <a:off x="6156325" y="1341438"/>
            <a:ext cx="2049463" cy="2435225"/>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2097</TotalTime>
  <Words>5687</Words>
  <Application>Microsoft Office PowerPoint</Application>
  <PresentationFormat>全屏显示(4:3)</PresentationFormat>
  <Paragraphs>388</Paragraphs>
  <Slides>43</Slides>
  <Notes>43</Notes>
  <HiddenSlides>0</HiddenSlides>
  <MMClips>0</MMClips>
  <ScaleCrop>false</ScaleCrop>
  <HeadingPairs>
    <vt:vector size="8" baseType="variant">
      <vt:variant>
        <vt:lpstr>已用的字体</vt:lpstr>
      </vt:variant>
      <vt:variant>
        <vt:i4>10</vt:i4>
      </vt:variant>
      <vt:variant>
        <vt:lpstr>演示文稿设计模板</vt:lpstr>
      </vt:variant>
      <vt:variant>
        <vt:i4>1</vt:i4>
      </vt:variant>
      <vt:variant>
        <vt:lpstr>嵌入 OLE 服务器</vt:lpstr>
      </vt:variant>
      <vt:variant>
        <vt:i4>3</vt:i4>
      </vt:variant>
      <vt:variant>
        <vt:lpstr>幻灯片标题</vt:lpstr>
      </vt:variant>
      <vt:variant>
        <vt:i4>43</vt:i4>
      </vt:variant>
    </vt:vector>
  </HeadingPairs>
  <TitlesOfParts>
    <vt:vector size="57" baseType="lpstr">
      <vt:lpstr>Calibri</vt:lpstr>
      <vt:lpstr>宋体</vt:lpstr>
      <vt:lpstr>Arial</vt:lpstr>
      <vt:lpstr>Tahoma</vt:lpstr>
      <vt:lpstr>Times New Roman</vt:lpstr>
      <vt:lpstr>Monotype Corsiva</vt:lpstr>
      <vt:lpstr>Garamond</vt:lpstr>
      <vt:lpstr>Wingdings</vt:lpstr>
      <vt:lpstr>Symbol</vt:lpstr>
      <vt:lpstr>Wingdings 2</vt:lpstr>
      <vt:lpstr>Office 主题​​</vt:lpstr>
      <vt:lpstr>PaperPort Document</vt:lpstr>
      <vt:lpstr>TCW3 Drawing</vt:lpstr>
      <vt:lpstr>Equation</vt:lpstr>
      <vt:lpstr>SVPWM相关原理及死区补偿</vt:lpstr>
      <vt:lpstr>目录</vt:lpstr>
      <vt:lpstr>第一节  背景知识</vt:lpstr>
      <vt:lpstr>1.1 物理背景</vt:lpstr>
      <vt:lpstr>1.1 物理背景</vt:lpstr>
      <vt:lpstr>1.2  磁场定向控制理论FOC</vt:lpstr>
      <vt:lpstr>1.2  磁场定向控制理论FOC</vt:lpstr>
      <vt:lpstr>1.2  磁场定向控制理论FOC</vt:lpstr>
      <vt:lpstr>1.3  两相混合式步进电机工作原理</vt:lpstr>
      <vt:lpstr>1.3  两相混合式步进电机工作原理</vt:lpstr>
      <vt:lpstr>1.3  两相混合式步进电机工作原理</vt:lpstr>
      <vt:lpstr>1.4  永磁同步电机结构及工作原理</vt:lpstr>
      <vt:lpstr>1.4  永磁同步电机结构及工作原理</vt:lpstr>
      <vt:lpstr>1.4  永磁同步电机结构及工作原理</vt:lpstr>
      <vt:lpstr>第二节    永磁同步电机的FOC及SVPWM</vt:lpstr>
      <vt:lpstr>2.1    永磁同步电机的FOC </vt:lpstr>
      <vt:lpstr>2.1   永磁同步电机的FOC </vt:lpstr>
      <vt:lpstr>2.1   永磁同步电机的FOC </vt:lpstr>
      <vt:lpstr>幻灯片 19</vt:lpstr>
      <vt:lpstr>2.1   永磁同步电机的FOC </vt:lpstr>
      <vt:lpstr>2.1   永磁同步电机的FOC </vt:lpstr>
      <vt:lpstr>How Do You Control Torque on a PMSM?</vt:lpstr>
      <vt:lpstr>幻灯片 23</vt:lpstr>
      <vt:lpstr>2.2   SVPWM的主要思想</vt:lpstr>
      <vt:lpstr>2.3    合成矢量所在扇区判断</vt:lpstr>
      <vt:lpstr>2.3    SVPWM合成矢量所在扇区判断</vt:lpstr>
      <vt:lpstr>2.3   合成矢量所在扇区判断</vt:lpstr>
      <vt:lpstr>2.4    SVPWM的扇区基本矢量作用时间</vt:lpstr>
      <vt:lpstr>2.4    SVPWM的扇区基本矢量作用时间</vt:lpstr>
      <vt:lpstr>2.5   SVPWM相关公式推导</vt:lpstr>
      <vt:lpstr>2.5    SVPWM相关公式推导</vt:lpstr>
      <vt:lpstr>2.5    SVPWM相关公式推导</vt:lpstr>
      <vt:lpstr>2.5    SVPWM相关公式推导</vt:lpstr>
      <vt:lpstr>第三节  死区</vt:lpstr>
      <vt:lpstr>3.1  死区的概念</vt:lpstr>
      <vt:lpstr>3.1  死区的概念</vt:lpstr>
      <vt:lpstr>3.2   死区补偿</vt:lpstr>
      <vt:lpstr>3.2   死区补偿</vt:lpstr>
      <vt:lpstr>3.3   死区补偿推导分析</vt:lpstr>
      <vt:lpstr>3.2   死区补偿推导分析</vt:lpstr>
      <vt:lpstr>3.2   死区补偿推导分析</vt:lpstr>
      <vt:lpstr>3.2   死区补偿推导分析</vt:lpstr>
      <vt:lpstr>3.2   死区补偿推导分析</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SVPWM及死区补偿</dc:title>
  <dc:creator>Mr.Huang</dc:creator>
  <cp:lastModifiedBy>微软用户</cp:lastModifiedBy>
  <cp:revision>245</cp:revision>
  <dcterms:created xsi:type="dcterms:W3CDTF">2015-01-18T06:17:27Z</dcterms:created>
  <dcterms:modified xsi:type="dcterms:W3CDTF">2016-08-16T12:18:04Z</dcterms:modified>
</cp:coreProperties>
</file>